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037" r:id="rId2"/>
    <p:sldId id="610" r:id="rId3"/>
    <p:sldId id="1950" r:id="rId4"/>
    <p:sldId id="2081" r:id="rId5"/>
    <p:sldId id="2043" r:id="rId6"/>
    <p:sldId id="392" r:id="rId7"/>
    <p:sldId id="393" r:id="rId8"/>
    <p:sldId id="2074" r:id="rId9"/>
    <p:sldId id="2076" r:id="rId10"/>
    <p:sldId id="2077" r:id="rId11"/>
    <p:sldId id="2078" r:id="rId12"/>
    <p:sldId id="2082" r:id="rId13"/>
    <p:sldId id="2079" r:id="rId14"/>
    <p:sldId id="2064" r:id="rId15"/>
    <p:sldId id="2063" r:id="rId16"/>
    <p:sldId id="2080" r:id="rId17"/>
    <p:sldId id="378" r:id="rId18"/>
    <p:sldId id="379" r:id="rId19"/>
    <p:sldId id="395" r:id="rId20"/>
    <p:sldId id="396" r:id="rId21"/>
    <p:sldId id="397" r:id="rId22"/>
    <p:sldId id="398" r:id="rId23"/>
    <p:sldId id="352" r:id="rId24"/>
    <p:sldId id="363" r:id="rId25"/>
    <p:sldId id="357" r:id="rId26"/>
    <p:sldId id="359" r:id="rId27"/>
    <p:sldId id="323" r:id="rId28"/>
    <p:sldId id="324" r:id="rId29"/>
    <p:sldId id="344" r:id="rId30"/>
    <p:sldId id="360" r:id="rId31"/>
    <p:sldId id="362" r:id="rId32"/>
    <p:sldId id="326" r:id="rId33"/>
    <p:sldId id="327" r:id="rId34"/>
    <p:sldId id="328" r:id="rId35"/>
    <p:sldId id="329" r:id="rId36"/>
    <p:sldId id="331" r:id="rId37"/>
    <p:sldId id="2053" r:id="rId38"/>
    <p:sldId id="2066" r:id="rId39"/>
  </p:sldIdLst>
  <p:sldSz cx="9144000" cy="5143500" type="screen16x9"/>
  <p:notesSz cx="6845300" cy="93964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9F00"/>
    <a:srgbClr val="F5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61278"/>
  </p:normalViewPr>
  <p:slideViewPr>
    <p:cSldViewPr snapToObjects="1">
      <p:cViewPr varScale="1">
        <p:scale>
          <a:sx n="180" d="100"/>
          <a:sy n="180" d="100"/>
        </p:scale>
        <p:origin x="3312" y="184"/>
      </p:cViewPr>
      <p:guideLst>
        <p:guide orient="horz" pos="323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6" d="100"/>
        <a:sy n="96" d="100"/>
      </p:scale>
      <p:origin x="0" y="2080"/>
    </p:cViewPr>
  </p:sorterViewPr>
  <p:notesViewPr>
    <p:cSldViewPr snapToObjects="1">
      <p:cViewPr>
        <p:scale>
          <a:sx n="75" d="100"/>
          <a:sy n="75" d="100"/>
        </p:scale>
        <p:origin x="-1404" y="570"/>
      </p:cViewPr>
      <p:guideLst>
        <p:guide orient="horz" pos="2960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Switch Chip</c:v>
                </c:pt>
              </c:strCache>
            </c:strRef>
          </c:tx>
          <c:cat>
            <c:numRef>
              <c:f>Sheet1!$A$2:$A$8</c:f>
              <c:numCache>
                <c:formatCode>General</c:formatCode>
                <c:ptCount val="7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</c:v>
                </c:pt>
                <c:pt idx="1">
                  <c:v>8</c:v>
                </c:pt>
                <c:pt idx="2">
                  <c:v>10</c:v>
                </c:pt>
                <c:pt idx="3">
                  <c:v>100</c:v>
                </c:pt>
                <c:pt idx="4">
                  <c:v>640</c:v>
                </c:pt>
                <c:pt idx="5">
                  <c:v>3200</c:v>
                </c:pt>
                <c:pt idx="6">
                  <c:v>14000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4-D04E-B3DC-66C722C69B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CPU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0.1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20</c:v>
                </c:pt>
                <c:pt idx="5">
                  <c:v>80</c:v>
                </c:pt>
                <c:pt idx="6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4-D04E-B3DC-66C722C69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4335264"/>
        <c:axId val="684331840"/>
      </c:lineChart>
      <c:catAx>
        <c:axId val="68433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84331840"/>
        <c:crossesAt val="0.01"/>
        <c:auto val="1"/>
        <c:lblAlgn val="ctr"/>
        <c:lblOffset val="100"/>
        <c:noMultiLvlLbl val="0"/>
      </c:catAx>
      <c:valAx>
        <c:axId val="684331840"/>
        <c:scaling>
          <c:logBase val="10"/>
          <c:orientation val="minMax"/>
        </c:scaling>
        <c:delete val="0"/>
        <c:axPos val="l"/>
        <c:majorGridlines/>
        <c:numFmt formatCode="General" sourceLinked="1"/>
        <c:majorTickMark val="out"/>
        <c:minorTickMark val="out"/>
        <c:tickLblPos val="nextTo"/>
        <c:crossAx val="6843352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2413431873647"/>
          <c:y val="0.219680099019811"/>
          <c:w val="0.19604330708661399"/>
          <c:h val="0.1565708778441179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Switch Chip</c:v>
                </c:pt>
              </c:strCache>
            </c:strRef>
          </c:tx>
          <c:cat>
            <c:numRef>
              <c:f>Sheet1!$A$2:$A$8</c:f>
              <c:numCache>
                <c:formatCode>General</c:formatCode>
                <c:ptCount val="7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</c:v>
                </c:pt>
                <c:pt idx="1">
                  <c:v>8</c:v>
                </c:pt>
                <c:pt idx="2">
                  <c:v>10</c:v>
                </c:pt>
                <c:pt idx="3">
                  <c:v>100</c:v>
                </c:pt>
                <c:pt idx="4">
                  <c:v>640</c:v>
                </c:pt>
                <c:pt idx="5">
                  <c:v>3200</c:v>
                </c:pt>
                <c:pt idx="6">
                  <c:v>14000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50-6247-82A3-D22F9FA405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CPU</c:v>
                </c:pt>
              </c:strCache>
            </c:strRef>
          </c:tx>
          <c:cat>
            <c:numRef>
              <c:f>Sheet1!$A$2:$A$8</c:f>
              <c:numCache>
                <c:formatCode>General</c:formatCode>
                <c:ptCount val="7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0.1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20</c:v>
                </c:pt>
                <c:pt idx="5">
                  <c:v>80</c:v>
                </c:pt>
                <c:pt idx="6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B50-6247-82A3-D22F9FA405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0533168"/>
        <c:axId val="681028928"/>
      </c:lineChart>
      <c:catAx>
        <c:axId val="6805331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81028928"/>
        <c:crossesAt val="0.01"/>
        <c:auto val="1"/>
        <c:lblAlgn val="ctr"/>
        <c:lblOffset val="100"/>
        <c:noMultiLvlLbl val="0"/>
      </c:catAx>
      <c:valAx>
        <c:axId val="681028928"/>
        <c:scaling>
          <c:logBase val="10"/>
          <c:orientation val="minMax"/>
        </c:scaling>
        <c:delete val="0"/>
        <c:axPos val="l"/>
        <c:majorGridlines/>
        <c:numFmt formatCode="General" sourceLinked="1"/>
        <c:majorTickMark val="out"/>
        <c:minorTickMark val="out"/>
        <c:tickLblPos val="nextTo"/>
        <c:crossAx val="6805331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2413431873647"/>
          <c:y val="0.219680099019811"/>
          <c:w val="0.19604330708661399"/>
          <c:h val="0.1565708778441179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>
            <a:extLst>
              <a:ext uri="{FF2B5EF4-FFF2-40B4-BE49-F238E27FC236}">
                <a16:creationId xmlns:a16="http://schemas.microsoft.com/office/drawing/2014/main" id="{2694F237-4635-9E40-A9C0-4F58F1ACB69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4933FD7A-F7E9-8A4E-A51C-547E026428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6675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D57D31B1-A3BA-E341-991C-1A9B5ED412D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7509" name="Rectangle 5">
            <a:extLst>
              <a:ext uri="{FF2B5EF4-FFF2-40B4-BE49-F238E27FC236}">
                <a16:creationId xmlns:a16="http://schemas.microsoft.com/office/drawing/2014/main" id="{101C2EFC-4101-A846-97F6-6E9BFB251CD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6675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7224003-4BBE-E840-9010-F13EB27404C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BF3560BE-F5CF-5444-A80E-9490271AF45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A1B3D231-88DD-9D4E-89ED-B585C2BD164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6675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AE51DA4-2E86-3A4A-BB30-6E87CC97DED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2100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6715641E-60AA-9B42-A9F3-BC93FCF1D45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213" y="4464050"/>
            <a:ext cx="54768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6262" name="Rectangle 6">
            <a:extLst>
              <a:ext uri="{FF2B5EF4-FFF2-40B4-BE49-F238E27FC236}">
                <a16:creationId xmlns:a16="http://schemas.microsoft.com/office/drawing/2014/main" id="{1555EE10-A825-D646-84C2-B75C8145E2F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3" name="Rectangle 7">
            <a:extLst>
              <a:ext uri="{FF2B5EF4-FFF2-40B4-BE49-F238E27FC236}">
                <a16:creationId xmlns:a16="http://schemas.microsoft.com/office/drawing/2014/main" id="{B2D83ECF-0172-E640-9B9E-A7E3552DEE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44DEB0E-AF7D-3048-8805-60F1911FB7A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-65" charset="0"/>
        <a:ea typeface="ＭＳ Ｐゴシック" charset="0"/>
        <a:cs typeface="Times New Roman" pitchFamily="-65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Times New Roman" pitchFamily="-65" charset="0"/>
        <a:cs typeface="Times New Roman" pitchFamily="-65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Times New Roman" pitchFamily="-65" charset="0"/>
        <a:cs typeface="Times New Roman" pitchFamily="-65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Times New Roman" pitchFamily="-65" charset="0"/>
        <a:cs typeface="Times New Roman" pitchFamily="-65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Times New Roman" pitchFamily="-65" charset="0"/>
        <a:cs typeface="Times New Roman" pitchFamily="-65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>
            <a:extLst>
              <a:ext uri="{FF2B5EF4-FFF2-40B4-BE49-F238E27FC236}">
                <a16:creationId xmlns:a16="http://schemas.microsoft.com/office/drawing/2014/main" id="{BAB4E85C-1F65-F14B-A803-B2297F53FDB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/>
              <a:t>04/03/18</a:t>
            </a:r>
          </a:p>
        </p:txBody>
      </p:sp>
      <p:sp>
        <p:nvSpPr>
          <p:cNvPr id="19459" name="Rectangle 8">
            <a:extLst>
              <a:ext uri="{FF2B5EF4-FFF2-40B4-BE49-F238E27FC236}">
                <a16:creationId xmlns:a16="http://schemas.microsoft.com/office/drawing/2014/main" id="{140F49DD-5D33-CD44-BC30-6E366ED2BF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SzPct val="100000"/>
            </a:pPr>
            <a:fld id="{7D497164-C904-E44F-BF27-0D6F07A67EA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100000"/>
              </a:pPr>
              <a:t>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0" name="Text Box 1">
            <a:extLst>
              <a:ext uri="{FF2B5EF4-FFF2-40B4-BE49-F238E27FC236}">
                <a16:creationId xmlns:a16="http://schemas.microsoft.com/office/drawing/2014/main" id="{CC411B7F-C770-264F-82B4-8F4AAB50AC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1" name="Text Box 2">
            <a:extLst>
              <a:ext uri="{FF2B5EF4-FFF2-40B4-BE49-F238E27FC236}">
                <a16:creationId xmlns:a16="http://schemas.microsoft.com/office/drawing/2014/main" id="{3F1E2DC3-B740-FE4A-BBC9-56D0037DF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89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5F229-FA1A-8F4A-913B-57ACB8DDD2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2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along pipeline explaining each in turn, with questions:</a:t>
            </a:r>
          </a:p>
          <a:p>
            <a:r>
              <a:rPr lang="en-US" dirty="0"/>
              <a:t>Q: What is the programmable parser for and why is it programmable? How is it constructed? (State machine)</a:t>
            </a:r>
          </a:p>
          <a:p>
            <a:r>
              <a:rPr lang="en-US" dirty="0"/>
              <a:t>Q: The match + action pipeline: What happens in each stage? Why is this a reasonable abstraction? What determines the number of stages?</a:t>
            </a:r>
          </a:p>
          <a:p>
            <a:r>
              <a:rPr lang="en-US" dirty="0"/>
              <a:t>Q: Packet buffers: What is the buffer architecture: IQ, IQ + VOQ, OQ or …? (shared buffer = OQ where one large pool of buffers supports </a:t>
            </a:r>
            <a:r>
              <a:rPr lang="en-US" dirty="0" err="1"/>
              <a:t>Oqs</a:t>
            </a:r>
            <a:r>
              <a:rPr lang="en-US" dirty="0"/>
              <a:t> for all outputs. What is the memory b/w requirement?)</a:t>
            </a:r>
          </a:p>
          <a:p>
            <a:r>
              <a:rPr lang="en-US" dirty="0"/>
              <a:t>Q: Egress pipeline: Why have one? (multicast and things you do after the packet buffer). </a:t>
            </a:r>
          </a:p>
          <a:p>
            <a:r>
              <a:rPr lang="en-US" dirty="0"/>
              <a:t>Q: Egress </a:t>
            </a:r>
            <a:r>
              <a:rPr lang="en-US" dirty="0" err="1"/>
              <a:t>deparser</a:t>
            </a:r>
            <a:r>
              <a:rPr lang="en-US" dirty="0"/>
              <a:t>: Having acted upon the packet, put It all back together again into a legal packet before sending.</a:t>
            </a:r>
          </a:p>
          <a:p>
            <a:endParaRPr lang="en-US" dirty="0"/>
          </a:p>
          <a:p>
            <a:r>
              <a:rPr lang="en-US" dirty="0"/>
              <a:t>Q: What other data paths might there be inside? Connection to CPU. Connection for loopback to re-enter pipeline.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193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1(b) In principle, memory tables can extend across multiple stages. </a:t>
            </a:r>
          </a:p>
          <a:p>
            <a:r>
              <a:rPr lang="en-US" dirty="0"/>
              <a:t>1©. Very wide header bus, called the header vector or PHV. This shows how the ALUs operate on the PHV. In practice, the PHV has multiple fixed size fields.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DEB0E-AF7D-3048-8805-60F1911FB7A8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128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chips are also built around a pipeline. But in PISA, all the pipeline stages are all IDENTICAL. They initially don’t know anything about protocols – they are sitting waiting to receive instructions from the compiler.</a:t>
            </a:r>
          </a:p>
          <a:p>
            <a:pPr marL="0" indent="0">
              <a:buNone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basic operations of each stage is called “Match + Action” – In each stage, there is a set of memories which match on headers,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 on the match, an action is applied to the header by an ALU. And then the header is passed to the next stage, and so on.</a:t>
            </a:r>
          </a:p>
          <a:p>
            <a:pPr marL="0" indent="0">
              <a:buNone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PISA chip is initially blank – it doesn’t know about any protocols.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P4 programmer tells the programmable parser what packet headers it should recognize.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new header is developed, we add it to the set of headers the parser recognizes. </a:t>
            </a:r>
          </a:p>
          <a:p>
            <a:pPr marL="0" indent="0">
              <a:buNone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take a closer look at how a packet is processed </a:t>
            </a:r>
            <a:r>
              <a:rPr lang="is-I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42DF7-03BE-1B4F-9218-E95B31D4B0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69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07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42DF7-03BE-1B4F-9218-E95B31D4B0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57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42DF7-03BE-1B4F-9218-E95B31D4B0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37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5F229-FA1A-8F4A-913B-57ACB8DDD2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88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5F229-FA1A-8F4A-913B-57ACB8DDD2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5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5F229-FA1A-8F4A-913B-57ACB8DDD2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43751940-9CAE-D94A-8F48-2F1F08D22B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0E14C63A-11BD-3A41-A304-EE52A88AB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94DF9B65-410A-144B-BA10-27A3CE647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A68C51B-E32E-D149-A110-68B49C9A7578}" type="slidenum">
              <a:rPr lang="en-US" altLang="en-US" sz="1200"/>
              <a:pPr algn="r"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33021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in the 1990s, a switch chip only needed to support 2 or 3 protocols.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6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it needs to support dozens. This is the typical set of protocols supported in a data center top of rack switch today. It is getting almost impossible to design fixed function chips with all the protocols, and to get it right. </a:t>
            </a:r>
            <a:endParaRPr lang="en-US" b="0" dirty="0">
              <a:effectLst/>
            </a:endParaRPr>
          </a:p>
          <a:p>
            <a:pPr rtl="0"/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chip is programmable, the chip design is much simpler. Complicated protocols are just programs written later by the user.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how switch chips get more uniform as they become more programmable.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44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if we want to have complete visibility into exactly what our network is doing, all the time, then we need to answer four questions.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First:</a:t>
            </a:r>
            <a:r>
              <a:rPr lang="en-US" baseline="0" dirty="0"/>
              <a:t> Which path did my packet take?  I want every packet to tell me which switches it visited and when, to the nanosecond.</a:t>
            </a:r>
          </a:p>
          <a:p>
            <a:endParaRPr lang="en-US" baseline="0" dirty="0"/>
          </a:p>
          <a:p>
            <a:r>
              <a:rPr lang="en-US" baseline="0" dirty="0"/>
              <a:t>Second: When it passed through the switches, which rules did it match on? I want every packet to tell me which rules it matched on along the way, so I can tell exactly why it reached this point.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FA36A-15C4-194E-8BEC-8B7EFFC07B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14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Third:</a:t>
            </a:r>
            <a:r>
              <a:rPr lang="en-US" baseline="0" dirty="0"/>
              <a:t> How long did my packet spend in the queue at each switch along the way?  I want every packet to tell me how long it was sitting in a queue, to the nanosecond.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this case, we can see that the queue spent a long time in the 3</a:t>
            </a:r>
            <a:r>
              <a:rPr lang="en-US" baseline="30000" dirty="0"/>
              <a:t>rd</a:t>
            </a:r>
            <a:r>
              <a:rPr lang="en-US" baseline="0" dirty="0"/>
              <a:t> switch, which must be because of congestion. I need to know who caused the congestion, so I want to have the switch tell me. This leads to my final question: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“Who did my packet share the queue with?”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FA36A-15C4-194E-8BEC-8B7EFFC07B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25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I know who I shared the queue with, and I can see that all these orange</a:t>
            </a:r>
            <a:r>
              <a:rPr lang="en-US" baseline="0" dirty="0"/>
              <a:t> packets are causing congestion, I can identify the flow, the application, the server and the real culprit.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FA36A-15C4-194E-8BEC-8B7EFFC07B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61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summarize</a:t>
            </a:r>
            <a:r>
              <a:rPr lang="en-US" baseline="0" dirty="0"/>
              <a:t> the four questions. These are the holy grail of network monitoring: They represent the complete ground truth of what’s happening in the network.</a:t>
            </a:r>
          </a:p>
          <a:p>
            <a:r>
              <a:rPr lang="en-US" baseline="0" dirty="0"/>
              <a:t>This information has never been available before in a network in the history of networking, because most people consider it too hard to capture.</a:t>
            </a:r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FA36A-15C4-194E-8BEC-8B7EFFC07B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70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FA36A-15C4-194E-8BEC-8B7EFFC07B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05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FA36A-15C4-194E-8BEC-8B7EFFC07B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19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07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A36A-15C4-194E-8BEC-8B7EFFC07B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10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graph of the packet forwarding speed of switch chips since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1990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&lt;graph of switch chip&gt;. In 2016, the fastest switches run at 6.4Tb/s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39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compare it with the fastest reported hero experiments switching packets on a CPU,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difference is about 80x. &lt;click&gt;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difference is still growing. Clearly we can’t use CPUs to build fast switches. </a:t>
            </a:r>
            <a:endParaRPr lang="en-US" b="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0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70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7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5F229-FA1A-8F4A-913B-57ACB8DDD2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3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224DDA2E-56B4-9046-AFAB-68D0F921E7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E6340A-C286-D14B-87B3-E30F2E3842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6128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D8D953CB-5CBB-8046-8FC5-44F5ACEBB26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48F6BE-35C0-FA45-8A15-123639A4F2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95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1F9892FF-4EF7-2543-A847-02C58EDABD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F13EFA-2572-164D-B51D-1447E74E56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586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7866"/>
            <a:ext cx="8226425" cy="11299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C094F388-7CF0-7B4C-A150-49387568578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FE0DE3-804F-2440-971F-D9D452A97F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422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71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ECB71CC-0BDC-F746-AD73-8FA97C96CD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28B5F4-9676-1D47-98AA-AF6FFDAECE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49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289E998-D78E-F244-AFAB-CC1A4CC3018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1C77D2-228A-4F42-BF6E-07454FB63B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19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19BD1FE2-C3E1-DA44-BA3C-64F304DCED8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05EC0-BAF3-DD41-AE64-E40F5DF1FE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07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3C34B89-03EA-BC40-9B34-2ABBADE5EAD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FDCE43-CAD3-B84C-852A-F1847C8700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572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BE788F69-EC91-B84C-8403-2ABA504706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62F1D9-FE34-B347-A00E-420F037BCE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36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19D8B5C0-54D7-9246-B282-02FFF8FC5A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6F5D1F-6A54-A841-AD98-E6EEE94920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0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76E02432-B604-FC4B-9F08-2A9EE15BA2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FCE479-595E-1343-80CF-73F947F281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6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106011FB-1045-664D-8F6B-5D02FC1C4A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B6C387-AE83-E649-9C87-A167A90171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24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925F1F4-0FFF-9047-BEFF-F73138348E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F19F728-B02C-0D43-8DC9-0A68943AE7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6EEB84BA-B030-4442-A3BD-32FECA640C2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62513"/>
            <a:ext cx="21336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7624CA75-ABB7-7348-AB8B-4341FCBA53D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rgbClr val="0000CC"/>
          </a:solidFill>
          <a:latin typeface="Arial" pitchFamily="-65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SzPct val="75000"/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SzPct val="75000"/>
        <a:buFont typeface="Wingdings" pitchFamily="2" charset="2"/>
        <a:buChar char="Ø"/>
        <a:defRPr sz="2100">
          <a:solidFill>
            <a:srgbClr val="0000CC"/>
          </a:solidFill>
          <a:latin typeface="+mn-lt"/>
          <a:ea typeface="ＭＳ Ｐゴシック" pitchFamily="-65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ＭＳ Ｐゴシック" pitchFamily="-65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pitchFamily="-65" charset="-128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pitchFamily="-65" charset="-128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pitchFamily="-65" charset="-128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pitchFamily="-65" charset="-128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DDE4D2E0-A21D-CA44-AEC0-3EE7C0B69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0"/>
            <a:ext cx="2944812" cy="51435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E7999AD-B9A7-6F4B-8320-A09B1E0F718E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-21432" y="2190750"/>
            <a:ext cx="6275388" cy="1428750"/>
          </a:xfrm>
        </p:spPr>
        <p:txBody>
          <a:bodyPr lIns="50760" tIns="50760" rIns="99090" bIns="50760"/>
          <a:lstStyle/>
          <a:p>
            <a:pPr marL="28575" indent="0" algn="ctr" eaLnBrk="1" hangingPunct="1">
              <a:buFont typeface="Arial" panose="020B0604020202020204" pitchFamily="34" charset="0"/>
              <a:buNone/>
              <a:tabLst>
                <a:tab pos="28575" algn="l"/>
                <a:tab pos="114300" algn="l"/>
                <a:tab pos="457200" algn="l"/>
                <a:tab pos="800100" algn="l"/>
                <a:tab pos="1143000" algn="l"/>
                <a:tab pos="1485900" algn="l"/>
                <a:tab pos="1828800" algn="l"/>
                <a:tab pos="2171700" algn="l"/>
                <a:tab pos="2514600" algn="l"/>
                <a:tab pos="2857500" algn="l"/>
                <a:tab pos="3200400" algn="l"/>
                <a:tab pos="3543300" algn="l"/>
                <a:tab pos="3886200" algn="l"/>
                <a:tab pos="4229100" algn="l"/>
                <a:tab pos="4572000" algn="l"/>
                <a:tab pos="4914900" algn="l"/>
                <a:tab pos="5257800" algn="l"/>
                <a:tab pos="5600700" algn="l"/>
                <a:tab pos="5943600" algn="l"/>
                <a:tab pos="6286500" algn="l"/>
                <a:tab pos="6629400" algn="l"/>
              </a:tabLst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Lecture 7: Programmable Forwarding</a:t>
            </a:r>
          </a:p>
          <a:p>
            <a:pPr marL="28575" indent="0" algn="ctr" eaLnBrk="1" hangingPunct="1">
              <a:buFont typeface="Arial" panose="020B0604020202020204" pitchFamily="34" charset="0"/>
              <a:buNone/>
              <a:tabLst>
                <a:tab pos="28575" algn="l"/>
                <a:tab pos="114300" algn="l"/>
                <a:tab pos="457200" algn="l"/>
                <a:tab pos="800100" algn="l"/>
                <a:tab pos="1143000" algn="l"/>
                <a:tab pos="1485900" algn="l"/>
                <a:tab pos="1828800" algn="l"/>
                <a:tab pos="2171700" algn="l"/>
                <a:tab pos="2514600" algn="l"/>
                <a:tab pos="2857500" algn="l"/>
                <a:tab pos="3200400" algn="l"/>
                <a:tab pos="3543300" algn="l"/>
                <a:tab pos="3886200" algn="l"/>
                <a:tab pos="4229100" algn="l"/>
                <a:tab pos="4572000" algn="l"/>
                <a:tab pos="4914900" algn="l"/>
                <a:tab pos="5257800" algn="l"/>
                <a:tab pos="5600700" algn="l"/>
                <a:tab pos="5943600" algn="l"/>
                <a:tab pos="6286500" algn="l"/>
                <a:tab pos="6629400" algn="l"/>
              </a:tabLst>
            </a:pPr>
            <a:r>
              <a:rPr lang="en-US" altLang="en-US" sz="1600" dirty="0">
                <a:ea typeface="ＭＳ Ｐゴシック" panose="020B0600070205080204" pitchFamily="34" charset="-128"/>
              </a:rPr>
              <a:t>Nick McKeown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F9B9EF75-4F41-8047-B1C6-CDD07B30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3" y="361950"/>
            <a:ext cx="1935162" cy="193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EEAB85EF-009C-1A4D-88A5-4EF1E2706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" y="528638"/>
            <a:ext cx="51022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8620" tIns="28620" rIns="67500" bIns="28620" anchor="ctr">
            <a:spAutoFit/>
          </a:bodyPr>
          <a:lstStyle>
            <a:lvl1pPr marL="12700"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" algn="l"/>
                <a:tab pos="469900" algn="l"/>
                <a:tab pos="927100" algn="l"/>
                <a:tab pos="1384300" algn="l"/>
                <a:tab pos="1841500" algn="l"/>
                <a:tab pos="2298700" algn="l"/>
                <a:tab pos="2755900" algn="l"/>
                <a:tab pos="3213100" algn="l"/>
                <a:tab pos="3670300" algn="l"/>
                <a:tab pos="4127500" algn="l"/>
                <a:tab pos="45847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ts val="475"/>
              </a:spcBef>
              <a:buSzPct val="100000"/>
              <a:buFont typeface="Times New Roman" panose="02020603050405020304" pitchFamily="18" charset="0"/>
              <a:buNone/>
            </a:pPr>
            <a:r>
              <a:rPr lang="en-US" altLang="en-US" sz="4400">
                <a:solidFill>
                  <a:schemeClr val="accent2"/>
                </a:solidFill>
                <a:ea typeface="Heiti SC Light" panose="02000000000000000000" pitchFamily="2" charset="-128"/>
                <a:cs typeface="Arial" panose="020B0604020202020204" pitchFamily="34" charset="0"/>
              </a:rPr>
              <a:t>CS244</a:t>
            </a:r>
          </a:p>
          <a:p>
            <a:pPr algn="ctr" eaLnBrk="1" hangingPunct="1">
              <a:spcBef>
                <a:spcPts val="475"/>
              </a:spcBef>
              <a:buSzPct val="100000"/>
              <a:buFont typeface="Times New Roman" panose="02020603050405020304" pitchFamily="18" charset="0"/>
              <a:buNone/>
            </a:pPr>
            <a:r>
              <a:rPr lang="en-US" altLang="en-US" sz="2800">
                <a:solidFill>
                  <a:schemeClr val="accent2"/>
                </a:solidFill>
                <a:ea typeface="Heiti SC Light" panose="02000000000000000000" pitchFamily="2" charset="-128"/>
                <a:cs typeface="Arial" panose="020B0604020202020204" pitchFamily="34" charset="0"/>
              </a:rPr>
              <a:t>Advanced Topics in Networking</a:t>
            </a:r>
            <a:endParaRPr lang="en-US" altLang="en-US" sz="3600">
              <a:solidFill>
                <a:schemeClr val="accent2"/>
              </a:solidFill>
              <a:ea typeface="Heiti SC Light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18437" name="TextBox 1">
            <a:extLst>
              <a:ext uri="{FF2B5EF4-FFF2-40B4-BE49-F238E27FC236}">
                <a16:creationId xmlns:a16="http://schemas.microsoft.com/office/drawing/2014/main" id="{C3B1C1E4-8767-9C4A-8A19-B73A6D6F3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013" y="4770438"/>
            <a:ext cx="1428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chemeClr val="accent2"/>
                </a:solidFill>
              </a:rPr>
              <a:t>Spring 2020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B379954D-E93B-2A44-AB4B-62D577887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375541"/>
            <a:ext cx="4668838" cy="685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1200" dirty="0">
                <a:solidFill>
                  <a:schemeClr val="accent2"/>
                </a:solidFill>
              </a:rPr>
              <a:t>“</a:t>
            </a:r>
            <a:r>
              <a:rPr lang="en-US" sz="1200" dirty="0">
                <a:solidFill>
                  <a:schemeClr val="accent2"/>
                </a:solidFill>
              </a:rPr>
              <a:t>Forwarding Metamorphosis: Fast Programmable Match-Action </a:t>
            </a:r>
            <a:br>
              <a:rPr lang="en-US" sz="1200" dirty="0">
                <a:solidFill>
                  <a:schemeClr val="accent2"/>
                </a:solidFill>
              </a:rPr>
            </a:br>
            <a:r>
              <a:rPr lang="en-US" sz="1200" dirty="0">
                <a:solidFill>
                  <a:schemeClr val="accent2"/>
                </a:solidFill>
              </a:rPr>
              <a:t>Processing in Hardware for SDN</a:t>
            </a:r>
            <a:r>
              <a:rPr lang="en-US" altLang="en-US" sz="1200" dirty="0">
                <a:solidFill>
                  <a:schemeClr val="accent2"/>
                </a:solidFill>
              </a:rPr>
              <a:t>”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en-US" altLang="en-US" sz="1100" dirty="0">
                <a:solidFill>
                  <a:srgbClr val="000000"/>
                </a:solidFill>
              </a:rPr>
              <a:t>[Pat </a:t>
            </a:r>
            <a:r>
              <a:rPr lang="en-US" altLang="en-US" sz="1100" dirty="0" err="1">
                <a:solidFill>
                  <a:srgbClr val="000000"/>
                </a:solidFill>
              </a:rPr>
              <a:t>Bosshart</a:t>
            </a:r>
            <a:r>
              <a:rPr lang="en-US" altLang="en-US" sz="1100" dirty="0">
                <a:solidFill>
                  <a:srgbClr val="000000"/>
                </a:solidFill>
              </a:rPr>
              <a:t> et al. 2013]</a:t>
            </a:r>
          </a:p>
        </p:txBody>
      </p:sp>
    </p:spTree>
    <p:extLst>
      <p:ext uri="{BB962C8B-B14F-4D97-AF65-F5344CB8AC3E}">
        <p14:creationId xmlns:p14="http://schemas.microsoft.com/office/powerpoint/2010/main" val="2299595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0070"/>
            <a:ext cx="7886700" cy="99417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Network systems tend to be designed 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“bottom-up”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2440" y="1180463"/>
            <a:ext cx="2312792" cy="740666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1" tIns="32003" rIns="64001" bIns="32003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Switch OS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709" y="3723593"/>
            <a:ext cx="1879600" cy="89535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5883551" y="1816985"/>
            <a:ext cx="20759" cy="2276384"/>
          </a:xfrm>
          <a:prstGeom prst="straightConnector1">
            <a:avLst/>
          </a:prstGeom>
          <a:ln w="76200" cmpd="sng">
            <a:solidFill>
              <a:schemeClr val="accent2"/>
            </a:solidFill>
            <a:prstDash val="solid"/>
            <a:tailEnd type="arrow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9535" y="4670844"/>
            <a:ext cx="3005045" cy="433963"/>
          </a:xfrm>
          <a:prstGeom prst="rect">
            <a:avLst/>
          </a:prstGeom>
          <a:noFill/>
        </p:spPr>
        <p:txBody>
          <a:bodyPr wrap="none" lIns="64004" tIns="32003" rIns="64004" bIns="32003" rtlCol="0">
            <a:spAutoFit/>
          </a:bodyPr>
          <a:lstStyle/>
          <a:p>
            <a:r>
              <a:rPr lang="en-US" sz="2400" dirty="0"/>
              <a:t>Fixed-function switch</a:t>
            </a:r>
          </a:p>
        </p:txBody>
      </p:sp>
      <p:cxnSp>
        <p:nvCxnSpPr>
          <p:cNvPr id="4" name="Straight Arrow Connector 3"/>
          <p:cNvCxnSpPr>
            <a:stCxn id="5" idx="2"/>
          </p:cNvCxnSpPr>
          <p:nvPr/>
        </p:nvCxnSpPr>
        <p:spPr>
          <a:xfrm>
            <a:off x="6548836" y="1921129"/>
            <a:ext cx="30558" cy="1802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6106266" y="1919161"/>
            <a:ext cx="933991" cy="36113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1" tIns="32003" rIns="64001" bIns="32003" rtlCol="0" anchor="ctr"/>
          <a:lstStyle/>
          <a:p>
            <a:pPr algn="ctr"/>
            <a:r>
              <a:rPr lang="en-US" sz="1800" dirty="0">
                <a:solidFill>
                  <a:srgbClr val="2B69B7"/>
                </a:solidFill>
              </a:rPr>
              <a:t>Driver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00670" y="2675455"/>
            <a:ext cx="4459084" cy="1618383"/>
            <a:chOff x="1467560" y="3567273"/>
            <a:chExt cx="5945445" cy="2157844"/>
          </a:xfrm>
        </p:grpSpPr>
        <p:sp>
          <p:nvSpPr>
            <p:cNvPr id="9" name="TextBox 8"/>
            <p:cNvSpPr txBox="1"/>
            <p:nvPr/>
          </p:nvSpPr>
          <p:spPr>
            <a:xfrm>
              <a:off x="1467560" y="3567273"/>
              <a:ext cx="5945445" cy="1071060"/>
            </a:xfrm>
            <a:prstGeom prst="rect">
              <a:avLst/>
            </a:prstGeom>
            <a:noFill/>
          </p:spPr>
          <p:txBody>
            <a:bodyPr wrap="square" lIns="64004" tIns="32003" rIns="64004" bIns="32003" rtlCol="0">
              <a:spAutoFit/>
            </a:bodyPr>
            <a:lstStyle/>
            <a:p>
              <a:pPr algn="ctr"/>
              <a:r>
                <a:rPr lang="en-US" sz="2400" i="1" dirty="0"/>
                <a:t>“This is how I process packets …” 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71" y="4204462"/>
              <a:ext cx="2050378" cy="1520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26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658107" y="3785890"/>
            <a:ext cx="2157441" cy="1113416"/>
            <a:chOff x="7644389" y="2334410"/>
            <a:chExt cx="2876588" cy="230213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2" r="7159"/>
            <a:stretch/>
          </p:blipFill>
          <p:spPr>
            <a:xfrm rot="5400000">
              <a:off x="7858562" y="2120237"/>
              <a:ext cx="2194542" cy="2622888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6" name="Triangle 15"/>
            <p:cNvSpPr/>
            <p:nvPr/>
          </p:nvSpPr>
          <p:spPr>
            <a:xfrm>
              <a:off x="9004149" y="2840019"/>
              <a:ext cx="1516828" cy="1796530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36BD53DA-E362-E64E-9591-F46798460EE2}"/>
              </a:ext>
            </a:extLst>
          </p:cNvPr>
          <p:cNvSpPr/>
          <p:nvPr/>
        </p:nvSpPr>
        <p:spPr>
          <a:xfrm>
            <a:off x="5939477" y="3925572"/>
            <a:ext cx="1386479" cy="677451"/>
          </a:xfrm>
          <a:custGeom>
            <a:avLst/>
            <a:gdLst>
              <a:gd name="connsiteX0" fmla="*/ 0 w 1803400"/>
              <a:gd name="connsiteY0" fmla="*/ 336550 h 806450"/>
              <a:gd name="connsiteX1" fmla="*/ 781050 w 1803400"/>
              <a:gd name="connsiteY1" fmla="*/ 0 h 806450"/>
              <a:gd name="connsiteX2" fmla="*/ 1803400 w 1803400"/>
              <a:gd name="connsiteY2" fmla="*/ 225425 h 806450"/>
              <a:gd name="connsiteX3" fmla="*/ 1158875 w 1803400"/>
              <a:gd name="connsiteY3" fmla="*/ 806450 h 806450"/>
              <a:gd name="connsiteX4" fmla="*/ 0 w 1803400"/>
              <a:gd name="connsiteY4" fmla="*/ 336550 h 806450"/>
              <a:gd name="connsiteX0" fmla="*/ 0 w 2087801"/>
              <a:gd name="connsiteY0" fmla="*/ 336550 h 806450"/>
              <a:gd name="connsiteX1" fmla="*/ 781050 w 2087801"/>
              <a:gd name="connsiteY1" fmla="*/ 0 h 806450"/>
              <a:gd name="connsiteX2" fmla="*/ 2087801 w 2087801"/>
              <a:gd name="connsiteY2" fmla="*/ 289971 h 806450"/>
              <a:gd name="connsiteX3" fmla="*/ 1158875 w 2087801"/>
              <a:gd name="connsiteY3" fmla="*/ 806450 h 806450"/>
              <a:gd name="connsiteX4" fmla="*/ 0 w 2087801"/>
              <a:gd name="connsiteY4" fmla="*/ 336550 h 806450"/>
              <a:gd name="connsiteX0" fmla="*/ 0 w 2087801"/>
              <a:gd name="connsiteY0" fmla="*/ 336550 h 838723"/>
              <a:gd name="connsiteX1" fmla="*/ 781050 w 2087801"/>
              <a:gd name="connsiteY1" fmla="*/ 0 h 838723"/>
              <a:gd name="connsiteX2" fmla="*/ 2087801 w 2087801"/>
              <a:gd name="connsiteY2" fmla="*/ 289971 h 838723"/>
              <a:gd name="connsiteX3" fmla="*/ 1121779 w 2087801"/>
              <a:gd name="connsiteY3" fmla="*/ 838723 h 838723"/>
              <a:gd name="connsiteX4" fmla="*/ 0 w 2087801"/>
              <a:gd name="connsiteY4" fmla="*/ 336550 h 838723"/>
              <a:gd name="connsiteX0" fmla="*/ 0 w 2087801"/>
              <a:gd name="connsiteY0" fmla="*/ 336550 h 838723"/>
              <a:gd name="connsiteX1" fmla="*/ 879972 w 2087801"/>
              <a:gd name="connsiteY1" fmla="*/ 0 h 838723"/>
              <a:gd name="connsiteX2" fmla="*/ 2087801 w 2087801"/>
              <a:gd name="connsiteY2" fmla="*/ 289971 h 838723"/>
              <a:gd name="connsiteX3" fmla="*/ 1121779 w 2087801"/>
              <a:gd name="connsiteY3" fmla="*/ 838723 h 838723"/>
              <a:gd name="connsiteX4" fmla="*/ 0 w 2087801"/>
              <a:gd name="connsiteY4" fmla="*/ 336550 h 838723"/>
              <a:gd name="connsiteX0" fmla="*/ 0 w 2087801"/>
              <a:gd name="connsiteY0" fmla="*/ 336550 h 860238"/>
              <a:gd name="connsiteX1" fmla="*/ 879972 w 2087801"/>
              <a:gd name="connsiteY1" fmla="*/ 0 h 860238"/>
              <a:gd name="connsiteX2" fmla="*/ 2087801 w 2087801"/>
              <a:gd name="connsiteY2" fmla="*/ 289971 h 860238"/>
              <a:gd name="connsiteX3" fmla="*/ 1084683 w 2087801"/>
              <a:gd name="connsiteY3" fmla="*/ 860238 h 860238"/>
              <a:gd name="connsiteX4" fmla="*/ 0 w 2087801"/>
              <a:gd name="connsiteY4" fmla="*/ 336550 h 860238"/>
              <a:gd name="connsiteX0" fmla="*/ 0 w 2063070"/>
              <a:gd name="connsiteY0" fmla="*/ 336550 h 860238"/>
              <a:gd name="connsiteX1" fmla="*/ 879972 w 2063070"/>
              <a:gd name="connsiteY1" fmla="*/ 0 h 860238"/>
              <a:gd name="connsiteX2" fmla="*/ 2063070 w 2063070"/>
              <a:gd name="connsiteY2" fmla="*/ 333001 h 860238"/>
              <a:gd name="connsiteX3" fmla="*/ 1084683 w 2063070"/>
              <a:gd name="connsiteY3" fmla="*/ 860238 h 860238"/>
              <a:gd name="connsiteX4" fmla="*/ 0 w 2063070"/>
              <a:gd name="connsiteY4" fmla="*/ 336550 h 860238"/>
              <a:gd name="connsiteX0" fmla="*/ 0 w 2063070"/>
              <a:gd name="connsiteY0" fmla="*/ 368823 h 892511"/>
              <a:gd name="connsiteX1" fmla="*/ 966528 w 2063070"/>
              <a:gd name="connsiteY1" fmla="*/ 0 h 892511"/>
              <a:gd name="connsiteX2" fmla="*/ 2063070 w 2063070"/>
              <a:gd name="connsiteY2" fmla="*/ 365274 h 892511"/>
              <a:gd name="connsiteX3" fmla="*/ 1084683 w 2063070"/>
              <a:gd name="connsiteY3" fmla="*/ 892511 h 892511"/>
              <a:gd name="connsiteX4" fmla="*/ 0 w 2063070"/>
              <a:gd name="connsiteY4" fmla="*/ 368823 h 892511"/>
              <a:gd name="connsiteX0" fmla="*/ 0 w 2063070"/>
              <a:gd name="connsiteY0" fmla="*/ 368823 h 892511"/>
              <a:gd name="connsiteX1" fmla="*/ 966528 w 2063070"/>
              <a:gd name="connsiteY1" fmla="*/ 0 h 892511"/>
              <a:gd name="connsiteX2" fmla="*/ 2063070 w 2063070"/>
              <a:gd name="connsiteY2" fmla="*/ 365274 h 892511"/>
              <a:gd name="connsiteX3" fmla="*/ 1146509 w 2063070"/>
              <a:gd name="connsiteY3" fmla="*/ 892511 h 892511"/>
              <a:gd name="connsiteX4" fmla="*/ 0 w 2063070"/>
              <a:gd name="connsiteY4" fmla="*/ 368823 h 892511"/>
              <a:gd name="connsiteX0" fmla="*/ 0 w 2124896"/>
              <a:gd name="connsiteY0" fmla="*/ 368823 h 892511"/>
              <a:gd name="connsiteX1" fmla="*/ 966528 w 2124896"/>
              <a:gd name="connsiteY1" fmla="*/ 0 h 892511"/>
              <a:gd name="connsiteX2" fmla="*/ 2124896 w 2124896"/>
              <a:gd name="connsiteY2" fmla="*/ 322244 h 892511"/>
              <a:gd name="connsiteX3" fmla="*/ 1146509 w 2124896"/>
              <a:gd name="connsiteY3" fmla="*/ 892511 h 892511"/>
              <a:gd name="connsiteX4" fmla="*/ 0 w 2124896"/>
              <a:gd name="connsiteY4" fmla="*/ 368823 h 892511"/>
              <a:gd name="connsiteX0" fmla="*/ 0 w 2124896"/>
              <a:gd name="connsiteY0" fmla="*/ 379580 h 903268"/>
              <a:gd name="connsiteX1" fmla="*/ 1028355 w 2124896"/>
              <a:gd name="connsiteY1" fmla="*/ 0 h 903268"/>
              <a:gd name="connsiteX2" fmla="*/ 2124896 w 2124896"/>
              <a:gd name="connsiteY2" fmla="*/ 333001 h 903268"/>
              <a:gd name="connsiteX3" fmla="*/ 1146509 w 2124896"/>
              <a:gd name="connsiteY3" fmla="*/ 903268 h 903268"/>
              <a:gd name="connsiteX4" fmla="*/ 0 w 2124896"/>
              <a:gd name="connsiteY4" fmla="*/ 379580 h 90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4896" h="903268">
                <a:moveTo>
                  <a:pt x="0" y="379580"/>
                </a:moveTo>
                <a:lnTo>
                  <a:pt x="1028355" y="0"/>
                </a:lnTo>
                <a:lnTo>
                  <a:pt x="2124896" y="333001"/>
                </a:lnTo>
                <a:lnTo>
                  <a:pt x="1146509" y="903268"/>
                </a:lnTo>
                <a:lnTo>
                  <a:pt x="0" y="37958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70"/>
            <a:ext cx="9144000" cy="994172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What if they could be programmed “top-down”?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77445" y="4716055"/>
            <a:ext cx="3142904" cy="433963"/>
          </a:xfrm>
          <a:prstGeom prst="rect">
            <a:avLst/>
          </a:prstGeom>
          <a:noFill/>
        </p:spPr>
        <p:txBody>
          <a:bodyPr wrap="none" lIns="64004" tIns="32003" rIns="64004" bIns="32003" rtlCol="0">
            <a:spAutoFit/>
          </a:bodyPr>
          <a:lstStyle/>
          <a:p>
            <a:r>
              <a:rPr lang="en-US" sz="2400"/>
              <a:t>Programmable Switch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573342" y="1912934"/>
            <a:ext cx="24425" cy="1901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130772" y="1920234"/>
            <a:ext cx="933991" cy="36113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1" tIns="32003" rIns="64001" bIns="32003" rtlCol="0" anchor="ctr"/>
          <a:lstStyle/>
          <a:p>
            <a:pPr algn="ctr"/>
            <a:r>
              <a:rPr lang="en-US" sz="1800" dirty="0">
                <a:solidFill>
                  <a:srgbClr val="2B69B7"/>
                </a:solidFill>
              </a:rPr>
              <a:t>Driver</a:t>
            </a:r>
          </a:p>
        </p:txBody>
      </p:sp>
      <p:sp>
        <p:nvSpPr>
          <p:cNvPr id="21" name="Freeform 20"/>
          <p:cNvSpPr/>
          <p:nvPr/>
        </p:nvSpPr>
        <p:spPr>
          <a:xfrm>
            <a:off x="5939478" y="3926996"/>
            <a:ext cx="1386479" cy="677451"/>
          </a:xfrm>
          <a:custGeom>
            <a:avLst/>
            <a:gdLst>
              <a:gd name="connsiteX0" fmla="*/ 0 w 1803400"/>
              <a:gd name="connsiteY0" fmla="*/ 336550 h 806450"/>
              <a:gd name="connsiteX1" fmla="*/ 781050 w 1803400"/>
              <a:gd name="connsiteY1" fmla="*/ 0 h 806450"/>
              <a:gd name="connsiteX2" fmla="*/ 1803400 w 1803400"/>
              <a:gd name="connsiteY2" fmla="*/ 225425 h 806450"/>
              <a:gd name="connsiteX3" fmla="*/ 1158875 w 1803400"/>
              <a:gd name="connsiteY3" fmla="*/ 806450 h 806450"/>
              <a:gd name="connsiteX4" fmla="*/ 0 w 1803400"/>
              <a:gd name="connsiteY4" fmla="*/ 336550 h 806450"/>
              <a:gd name="connsiteX0" fmla="*/ 0 w 2087801"/>
              <a:gd name="connsiteY0" fmla="*/ 336550 h 806450"/>
              <a:gd name="connsiteX1" fmla="*/ 781050 w 2087801"/>
              <a:gd name="connsiteY1" fmla="*/ 0 h 806450"/>
              <a:gd name="connsiteX2" fmla="*/ 2087801 w 2087801"/>
              <a:gd name="connsiteY2" fmla="*/ 289971 h 806450"/>
              <a:gd name="connsiteX3" fmla="*/ 1158875 w 2087801"/>
              <a:gd name="connsiteY3" fmla="*/ 806450 h 806450"/>
              <a:gd name="connsiteX4" fmla="*/ 0 w 2087801"/>
              <a:gd name="connsiteY4" fmla="*/ 336550 h 806450"/>
              <a:gd name="connsiteX0" fmla="*/ 0 w 2087801"/>
              <a:gd name="connsiteY0" fmla="*/ 336550 h 838723"/>
              <a:gd name="connsiteX1" fmla="*/ 781050 w 2087801"/>
              <a:gd name="connsiteY1" fmla="*/ 0 h 838723"/>
              <a:gd name="connsiteX2" fmla="*/ 2087801 w 2087801"/>
              <a:gd name="connsiteY2" fmla="*/ 289971 h 838723"/>
              <a:gd name="connsiteX3" fmla="*/ 1121779 w 2087801"/>
              <a:gd name="connsiteY3" fmla="*/ 838723 h 838723"/>
              <a:gd name="connsiteX4" fmla="*/ 0 w 2087801"/>
              <a:gd name="connsiteY4" fmla="*/ 336550 h 838723"/>
              <a:gd name="connsiteX0" fmla="*/ 0 w 2087801"/>
              <a:gd name="connsiteY0" fmla="*/ 336550 h 838723"/>
              <a:gd name="connsiteX1" fmla="*/ 879972 w 2087801"/>
              <a:gd name="connsiteY1" fmla="*/ 0 h 838723"/>
              <a:gd name="connsiteX2" fmla="*/ 2087801 w 2087801"/>
              <a:gd name="connsiteY2" fmla="*/ 289971 h 838723"/>
              <a:gd name="connsiteX3" fmla="*/ 1121779 w 2087801"/>
              <a:gd name="connsiteY3" fmla="*/ 838723 h 838723"/>
              <a:gd name="connsiteX4" fmla="*/ 0 w 2087801"/>
              <a:gd name="connsiteY4" fmla="*/ 336550 h 838723"/>
              <a:gd name="connsiteX0" fmla="*/ 0 w 2087801"/>
              <a:gd name="connsiteY0" fmla="*/ 336550 h 860238"/>
              <a:gd name="connsiteX1" fmla="*/ 879972 w 2087801"/>
              <a:gd name="connsiteY1" fmla="*/ 0 h 860238"/>
              <a:gd name="connsiteX2" fmla="*/ 2087801 w 2087801"/>
              <a:gd name="connsiteY2" fmla="*/ 289971 h 860238"/>
              <a:gd name="connsiteX3" fmla="*/ 1084683 w 2087801"/>
              <a:gd name="connsiteY3" fmla="*/ 860238 h 860238"/>
              <a:gd name="connsiteX4" fmla="*/ 0 w 2087801"/>
              <a:gd name="connsiteY4" fmla="*/ 336550 h 860238"/>
              <a:gd name="connsiteX0" fmla="*/ 0 w 2063070"/>
              <a:gd name="connsiteY0" fmla="*/ 336550 h 860238"/>
              <a:gd name="connsiteX1" fmla="*/ 879972 w 2063070"/>
              <a:gd name="connsiteY1" fmla="*/ 0 h 860238"/>
              <a:gd name="connsiteX2" fmla="*/ 2063070 w 2063070"/>
              <a:gd name="connsiteY2" fmla="*/ 333001 h 860238"/>
              <a:gd name="connsiteX3" fmla="*/ 1084683 w 2063070"/>
              <a:gd name="connsiteY3" fmla="*/ 860238 h 860238"/>
              <a:gd name="connsiteX4" fmla="*/ 0 w 2063070"/>
              <a:gd name="connsiteY4" fmla="*/ 336550 h 860238"/>
              <a:gd name="connsiteX0" fmla="*/ 0 w 2063070"/>
              <a:gd name="connsiteY0" fmla="*/ 368823 h 892511"/>
              <a:gd name="connsiteX1" fmla="*/ 966528 w 2063070"/>
              <a:gd name="connsiteY1" fmla="*/ 0 h 892511"/>
              <a:gd name="connsiteX2" fmla="*/ 2063070 w 2063070"/>
              <a:gd name="connsiteY2" fmla="*/ 365274 h 892511"/>
              <a:gd name="connsiteX3" fmla="*/ 1084683 w 2063070"/>
              <a:gd name="connsiteY3" fmla="*/ 892511 h 892511"/>
              <a:gd name="connsiteX4" fmla="*/ 0 w 2063070"/>
              <a:gd name="connsiteY4" fmla="*/ 368823 h 892511"/>
              <a:gd name="connsiteX0" fmla="*/ 0 w 2063070"/>
              <a:gd name="connsiteY0" fmla="*/ 368823 h 892511"/>
              <a:gd name="connsiteX1" fmla="*/ 966528 w 2063070"/>
              <a:gd name="connsiteY1" fmla="*/ 0 h 892511"/>
              <a:gd name="connsiteX2" fmla="*/ 2063070 w 2063070"/>
              <a:gd name="connsiteY2" fmla="*/ 365274 h 892511"/>
              <a:gd name="connsiteX3" fmla="*/ 1146509 w 2063070"/>
              <a:gd name="connsiteY3" fmla="*/ 892511 h 892511"/>
              <a:gd name="connsiteX4" fmla="*/ 0 w 2063070"/>
              <a:gd name="connsiteY4" fmla="*/ 368823 h 892511"/>
              <a:gd name="connsiteX0" fmla="*/ 0 w 2124896"/>
              <a:gd name="connsiteY0" fmla="*/ 368823 h 892511"/>
              <a:gd name="connsiteX1" fmla="*/ 966528 w 2124896"/>
              <a:gd name="connsiteY1" fmla="*/ 0 h 892511"/>
              <a:gd name="connsiteX2" fmla="*/ 2124896 w 2124896"/>
              <a:gd name="connsiteY2" fmla="*/ 322244 h 892511"/>
              <a:gd name="connsiteX3" fmla="*/ 1146509 w 2124896"/>
              <a:gd name="connsiteY3" fmla="*/ 892511 h 892511"/>
              <a:gd name="connsiteX4" fmla="*/ 0 w 2124896"/>
              <a:gd name="connsiteY4" fmla="*/ 368823 h 892511"/>
              <a:gd name="connsiteX0" fmla="*/ 0 w 2124896"/>
              <a:gd name="connsiteY0" fmla="*/ 379580 h 903268"/>
              <a:gd name="connsiteX1" fmla="*/ 1028355 w 2124896"/>
              <a:gd name="connsiteY1" fmla="*/ 0 h 903268"/>
              <a:gd name="connsiteX2" fmla="*/ 2124896 w 2124896"/>
              <a:gd name="connsiteY2" fmla="*/ 333001 h 903268"/>
              <a:gd name="connsiteX3" fmla="*/ 1146509 w 2124896"/>
              <a:gd name="connsiteY3" fmla="*/ 903268 h 903268"/>
              <a:gd name="connsiteX4" fmla="*/ 0 w 2124896"/>
              <a:gd name="connsiteY4" fmla="*/ 379580 h 90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4896" h="903268">
                <a:moveTo>
                  <a:pt x="0" y="379580"/>
                </a:moveTo>
                <a:lnTo>
                  <a:pt x="1028355" y="0"/>
                </a:lnTo>
                <a:lnTo>
                  <a:pt x="2124896" y="333001"/>
                </a:lnTo>
                <a:lnTo>
                  <a:pt x="1146509" y="903268"/>
                </a:lnTo>
                <a:lnTo>
                  <a:pt x="0" y="37958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" name="Rectangle 4"/>
          <p:cNvSpPr/>
          <p:nvPr/>
        </p:nvSpPr>
        <p:spPr>
          <a:xfrm>
            <a:off x="5392440" y="1180463"/>
            <a:ext cx="2312792" cy="740666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1" tIns="32003" rIns="64001" bIns="32003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Switch OS</a:t>
            </a:r>
          </a:p>
        </p:txBody>
      </p:sp>
      <p:cxnSp>
        <p:nvCxnSpPr>
          <p:cNvPr id="18" name="Straight Arrow Connector 17"/>
          <p:cNvCxnSpPr>
            <a:stCxn id="21" idx="0"/>
          </p:cNvCxnSpPr>
          <p:nvPr/>
        </p:nvCxnSpPr>
        <p:spPr>
          <a:xfrm flipH="1" flipV="1">
            <a:off x="5894374" y="1829479"/>
            <a:ext cx="45104" cy="2382203"/>
          </a:xfrm>
          <a:prstGeom prst="straightConnector1">
            <a:avLst/>
          </a:prstGeom>
          <a:ln w="76200" cmpd="sng">
            <a:solidFill>
              <a:schemeClr val="accent2"/>
            </a:solidFill>
            <a:prstDash val="solid"/>
            <a:headEnd type="arrow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6751" y="1180463"/>
            <a:ext cx="4459084" cy="803295"/>
          </a:xfrm>
          <a:prstGeom prst="rect">
            <a:avLst/>
          </a:prstGeom>
          <a:noFill/>
        </p:spPr>
        <p:txBody>
          <a:bodyPr wrap="square" lIns="64004" tIns="32003" rIns="64004" bIns="32003" rtlCol="0">
            <a:spAutoFit/>
          </a:bodyPr>
          <a:lstStyle/>
          <a:p>
            <a:pPr algn="ctr"/>
            <a:r>
              <a:rPr lang="en-US" sz="2400" i="1" dirty="0"/>
              <a:t>“This is precisely how you must process packets”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12" y="1983758"/>
            <a:ext cx="3037238" cy="1064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24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C305-61F7-634A-B833-FC32561E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B9865-CDF4-864D-8B0F-A832B26A1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2"/>
                </a:solidFill>
              </a:rPr>
              <a:t>Wantong</a:t>
            </a:r>
            <a:r>
              <a:rPr lang="en-US" sz="2000" dirty="0">
                <a:solidFill>
                  <a:schemeClr val="accent2"/>
                </a:solidFill>
              </a:rPr>
              <a:t> Jiang: </a:t>
            </a:r>
          </a:p>
          <a:p>
            <a:pPr marL="0" indent="0">
              <a:buNone/>
            </a:pPr>
            <a:r>
              <a:rPr lang="en-US" sz="2000" dirty="0"/>
              <a:t>At the end of the paper, the authors mention FPGA and claim that they are too expensive. This paper was published in 2013 and I wonder if it's still the case nowadays.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Firas </a:t>
            </a:r>
            <a:r>
              <a:rPr lang="en-US" sz="2000" dirty="0" err="1">
                <a:solidFill>
                  <a:schemeClr val="accent2"/>
                </a:solidFill>
              </a:rPr>
              <a:t>Abuzaid</a:t>
            </a:r>
            <a:r>
              <a:rPr lang="en-US" sz="2000" dirty="0">
                <a:solidFill>
                  <a:schemeClr val="accent2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000" dirty="0"/>
              <a:t>The paper mentions that FPGAs are too expensive to be considered. Now that FPGAs have become more widely available, could they be used instead of RMTs?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31E5-7C4E-F746-BCB8-E6EC8F6C95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8B5F4-9676-1D47-98AA-AF6FFDAECEFB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57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25A3B-FA0D-4F49-AE9F-4C931F8D3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RMT design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[2013]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C323B-F667-384E-B949-DE2EB869B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69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08817-D0F9-7D4C-9685-D1EDF9528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F5D1F-6A54-A841-AD98-E6EEE9492094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DCB83F-9807-2E40-880C-2D4A098BE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625"/>
            <a:ext cx="9144000" cy="21362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2ECF37-396C-9446-897E-2509817330AE}"/>
              </a:ext>
            </a:extLst>
          </p:cNvPr>
          <p:cNvCxnSpPr/>
          <p:nvPr/>
        </p:nvCxnSpPr>
        <p:spPr bwMode="auto">
          <a:xfrm>
            <a:off x="1371600" y="1428750"/>
            <a:ext cx="914400" cy="914400"/>
          </a:xfrm>
          <a:prstGeom prst="straightConnector1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CB1AD7-67A3-7A42-A940-7867C640C819}"/>
              </a:ext>
            </a:extLst>
          </p:cNvPr>
          <p:cNvGrpSpPr/>
          <p:nvPr/>
        </p:nvGrpSpPr>
        <p:grpSpPr>
          <a:xfrm>
            <a:off x="381000" y="1047750"/>
            <a:ext cx="1752600" cy="990600"/>
            <a:chOff x="381000" y="1047750"/>
            <a:chExt cx="1752600" cy="990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BC8826-1025-6244-852D-A426B7EC8D9C}"/>
                </a:ext>
              </a:extLst>
            </p:cNvPr>
            <p:cNvSpPr txBox="1"/>
            <p:nvPr/>
          </p:nvSpPr>
          <p:spPr>
            <a:xfrm>
              <a:off x="381000" y="104775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Programmable </a:t>
              </a:r>
            </a:p>
            <a:p>
              <a:pPr algn="ctr"/>
              <a:r>
                <a:rPr lang="en-US" sz="1200" dirty="0"/>
                <a:t>parsers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03C3A5-9F85-0A45-95B8-EDE0B4AFC144}"/>
                </a:ext>
              </a:extLst>
            </p:cNvPr>
            <p:cNvCxnSpPr>
              <a:cxnSpLocks/>
              <a:stCxn id="3" idx="2"/>
            </p:cNvCxnSpPr>
            <p:nvPr/>
          </p:nvCxnSpPr>
          <p:spPr bwMode="auto">
            <a:xfrm>
              <a:off x="1257300" y="1509415"/>
              <a:ext cx="0" cy="528935"/>
            </a:xfrm>
            <a:prstGeom prst="straightConnector1">
              <a:avLst/>
            </a:prstGeom>
            <a:solidFill>
              <a:srgbClr val="808080"/>
            </a:solidFill>
            <a:ln w="952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0D55CA-0F51-EE46-8315-C94D362E3F30}"/>
              </a:ext>
            </a:extLst>
          </p:cNvPr>
          <p:cNvGrpSpPr/>
          <p:nvPr/>
        </p:nvGrpSpPr>
        <p:grpSpPr>
          <a:xfrm>
            <a:off x="1447800" y="1233785"/>
            <a:ext cx="1752600" cy="559989"/>
            <a:chOff x="1447800" y="1233785"/>
            <a:chExt cx="1752600" cy="5599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164D72-105B-D942-8564-2436DC0F8326}"/>
                </a:ext>
              </a:extLst>
            </p:cNvPr>
            <p:cNvSpPr txBox="1"/>
            <p:nvPr/>
          </p:nvSpPr>
          <p:spPr>
            <a:xfrm>
              <a:off x="1447800" y="1233785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Match+Action</a:t>
              </a:r>
              <a:endParaRPr lang="en-US" sz="1200" dirty="0"/>
            </a:p>
            <a:p>
              <a:pPr algn="ctr"/>
              <a:r>
                <a:rPr lang="en-US" sz="1200" dirty="0"/>
                <a:t>Pipeline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665F3674-9B0D-FA45-9FD1-A42ACEEE45DA}"/>
                </a:ext>
              </a:extLst>
            </p:cNvPr>
            <p:cNvSpPr/>
            <p:nvPr/>
          </p:nvSpPr>
          <p:spPr bwMode="auto">
            <a:xfrm rot="16200000">
              <a:off x="2217787" y="1115962"/>
              <a:ext cx="136425" cy="1219200"/>
            </a:xfrm>
            <a:prstGeom prst="rightBrace">
              <a:avLst>
                <a:gd name="adj1" fmla="val 40082"/>
                <a:gd name="adj2" fmla="val 50000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17FB25-C9F9-4743-92E5-A108B926D65F}"/>
              </a:ext>
            </a:extLst>
          </p:cNvPr>
          <p:cNvGrpSpPr/>
          <p:nvPr/>
        </p:nvGrpSpPr>
        <p:grpSpPr>
          <a:xfrm>
            <a:off x="3629124" y="1091706"/>
            <a:ext cx="1785085" cy="423643"/>
            <a:chOff x="3629124" y="1091706"/>
            <a:chExt cx="1785085" cy="4236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5ADEA6-07F8-E04B-B791-5C07E30991C2}"/>
                </a:ext>
              </a:extLst>
            </p:cNvPr>
            <p:cNvSpPr txBox="1"/>
            <p:nvPr/>
          </p:nvSpPr>
          <p:spPr>
            <a:xfrm>
              <a:off x="3661609" y="1091706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Packet Buffers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ECCC8CA5-A68A-934C-9682-18349022D2C6}"/>
                </a:ext>
              </a:extLst>
            </p:cNvPr>
            <p:cNvSpPr/>
            <p:nvPr/>
          </p:nvSpPr>
          <p:spPr bwMode="auto">
            <a:xfrm rot="16200000">
              <a:off x="4437212" y="570836"/>
              <a:ext cx="136425" cy="1752601"/>
            </a:xfrm>
            <a:prstGeom prst="rightBrace">
              <a:avLst>
                <a:gd name="adj1" fmla="val 40082"/>
                <a:gd name="adj2" fmla="val 50000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97FCE2-23F5-0846-AB42-B1EE25571A60}"/>
              </a:ext>
            </a:extLst>
          </p:cNvPr>
          <p:cNvGrpSpPr/>
          <p:nvPr/>
        </p:nvGrpSpPr>
        <p:grpSpPr>
          <a:xfrm>
            <a:off x="5875418" y="1166661"/>
            <a:ext cx="1752600" cy="549498"/>
            <a:chOff x="5875418" y="1166661"/>
            <a:chExt cx="1752600" cy="549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0DD52C-86D1-1F45-ADAE-9A0993784E16}"/>
                </a:ext>
              </a:extLst>
            </p:cNvPr>
            <p:cNvSpPr txBox="1"/>
            <p:nvPr/>
          </p:nvSpPr>
          <p:spPr>
            <a:xfrm>
              <a:off x="5875418" y="1166661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Match+Action</a:t>
              </a:r>
              <a:endParaRPr lang="en-US" sz="1200" dirty="0"/>
            </a:p>
            <a:p>
              <a:pPr algn="ctr"/>
              <a:r>
                <a:rPr lang="en-US" sz="1200" dirty="0"/>
                <a:t>Pipeline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0F300675-20FA-4546-93EF-4F298A283D29}"/>
                </a:ext>
              </a:extLst>
            </p:cNvPr>
            <p:cNvSpPr/>
            <p:nvPr/>
          </p:nvSpPr>
          <p:spPr bwMode="auto">
            <a:xfrm rot="16200000">
              <a:off x="6699951" y="1038347"/>
              <a:ext cx="136425" cy="1219200"/>
            </a:xfrm>
            <a:prstGeom prst="rightBrace">
              <a:avLst>
                <a:gd name="adj1" fmla="val 40082"/>
                <a:gd name="adj2" fmla="val 50000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273FE5-F3E7-9E47-96B0-E50ADE5D2C2B}"/>
              </a:ext>
            </a:extLst>
          </p:cNvPr>
          <p:cNvGrpSpPr/>
          <p:nvPr/>
        </p:nvGrpSpPr>
        <p:grpSpPr>
          <a:xfrm>
            <a:off x="6896100" y="1041960"/>
            <a:ext cx="1752600" cy="1072590"/>
            <a:chOff x="6896100" y="1041960"/>
            <a:chExt cx="1752600" cy="107259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B3C6AE-BF6C-3B4F-838F-19B9D5D5DEEA}"/>
                </a:ext>
              </a:extLst>
            </p:cNvPr>
            <p:cNvSpPr txBox="1"/>
            <p:nvPr/>
          </p:nvSpPr>
          <p:spPr>
            <a:xfrm>
              <a:off x="6896100" y="104196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Programmable </a:t>
              </a:r>
            </a:p>
            <a:p>
              <a:pPr algn="ctr"/>
              <a:r>
                <a:rPr lang="en-US" sz="1200" dirty="0"/>
                <a:t>De-parsers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07F04D1-EACD-D945-85C0-7AE785B07811}"/>
                </a:ext>
              </a:extLst>
            </p:cNvPr>
            <p:cNvCxnSpPr>
              <a:cxnSpLocks/>
              <a:stCxn id="16" idx="2"/>
            </p:cNvCxnSpPr>
            <p:nvPr/>
          </p:nvCxnSpPr>
          <p:spPr bwMode="auto">
            <a:xfrm>
              <a:off x="7772400" y="1503625"/>
              <a:ext cx="0" cy="610925"/>
            </a:xfrm>
            <a:prstGeom prst="straightConnector1">
              <a:avLst/>
            </a:prstGeom>
            <a:solidFill>
              <a:srgbClr val="808080"/>
            </a:solidFill>
            <a:ln w="952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4854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7D202-640F-BC46-9139-E6F46EFE4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F5D1F-6A54-A841-AD98-E6EEE9492094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E1CE1-190A-C043-ABB6-6D73934BF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18" y="0"/>
            <a:ext cx="69905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41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A11A7-4FC5-5149-86EF-EA2BCA95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said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54B28-7E92-214E-8383-470B4ECA1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accent2"/>
                </a:solidFill>
              </a:rPr>
              <a:t>Will Brand</a:t>
            </a:r>
          </a:p>
          <a:p>
            <a:pPr marL="0" indent="0">
              <a:buNone/>
            </a:pPr>
            <a:r>
              <a:rPr lang="en-US" sz="1600" dirty="0"/>
              <a:t>[W]hat goes into designing the vocabulary of a RISC instruction set? Since I can't just try to prove the instructions are Turing-complete, and the instruction set doesn't have the kind of specification I might expect from a general-purpose language, I find it difficult to "trust" that Table 1 encapsulates a reasonable portion of the actions we might want to make possible…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E3303-C91F-3846-813E-542ED0B72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F5D1F-6A54-A841-AD98-E6EEE9492094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142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-19802"/>
            <a:ext cx="825409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PISA: Protocol Independent Switch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0414B7-A999-4844-8710-AD380A001A2D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09" name="Group 208"/>
          <p:cNvGrpSpPr/>
          <p:nvPr/>
        </p:nvGrpSpPr>
        <p:grpSpPr>
          <a:xfrm>
            <a:off x="1723999" y="1949083"/>
            <a:ext cx="1124342" cy="1626876"/>
            <a:chOff x="1485649" y="3204985"/>
            <a:chExt cx="1124341" cy="2169168"/>
          </a:xfrm>
        </p:grpSpPr>
        <p:sp>
          <p:nvSpPr>
            <p:cNvPr id="210" name="Rectangle 209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140100" y="1954364"/>
            <a:ext cx="1124342" cy="1626876"/>
            <a:chOff x="1485649" y="3204985"/>
            <a:chExt cx="1124341" cy="2169168"/>
          </a:xfrm>
        </p:grpSpPr>
        <p:sp>
          <p:nvSpPr>
            <p:cNvPr id="213" name="Rectangle 212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4540052" y="1960563"/>
            <a:ext cx="1124342" cy="1626876"/>
            <a:chOff x="1485649" y="3204985"/>
            <a:chExt cx="1124341" cy="2169168"/>
          </a:xfrm>
        </p:grpSpPr>
        <p:sp>
          <p:nvSpPr>
            <p:cNvPr id="216" name="Rectangle 215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5945032" y="1969523"/>
            <a:ext cx="1124342" cy="1626876"/>
            <a:chOff x="1485649" y="3204985"/>
            <a:chExt cx="1124341" cy="2169168"/>
          </a:xfrm>
        </p:grpSpPr>
        <p:sp>
          <p:nvSpPr>
            <p:cNvPr id="219" name="Rectangle 218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7478671" y="2186756"/>
            <a:ext cx="552334" cy="519142"/>
            <a:chOff x="8131589" y="4009362"/>
            <a:chExt cx="552334" cy="692189"/>
          </a:xfrm>
        </p:grpSpPr>
        <p:grpSp>
          <p:nvGrpSpPr>
            <p:cNvPr id="260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265" name="Freeform 264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66" name="Straight Connector 265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262" name="Freeform 261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63" name="Straight Connector 262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7" name="Group 316"/>
          <p:cNvGrpSpPr/>
          <p:nvPr/>
        </p:nvGrpSpPr>
        <p:grpSpPr>
          <a:xfrm>
            <a:off x="8060402" y="2193572"/>
            <a:ext cx="512735" cy="1191971"/>
            <a:chOff x="2488822" y="2403406"/>
            <a:chExt cx="529093" cy="1589294"/>
          </a:xfrm>
        </p:grpSpPr>
        <p:cxnSp>
          <p:nvCxnSpPr>
            <p:cNvPr id="318" name="Straight Arrow Connector 317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520111" y="2150827"/>
            <a:ext cx="381108" cy="1191971"/>
            <a:chOff x="2488822" y="2403406"/>
            <a:chExt cx="529093" cy="1589294"/>
          </a:xfrm>
        </p:grpSpPr>
        <p:cxnSp>
          <p:nvCxnSpPr>
            <p:cNvPr id="330" name="Straight Arrow Connector 329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/>
        </p:nvGrpSpPr>
        <p:grpSpPr>
          <a:xfrm>
            <a:off x="1834352" y="2025608"/>
            <a:ext cx="909363" cy="1479832"/>
            <a:chOff x="2449931" y="225721"/>
            <a:chExt cx="909363" cy="1973109"/>
          </a:xfrm>
        </p:grpSpPr>
        <p:sp>
          <p:nvSpPr>
            <p:cNvPr id="342" name="Rectangle 341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8" name="Trapezoid 347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3233752" y="2042277"/>
            <a:ext cx="909363" cy="1479832"/>
            <a:chOff x="2449931" y="225721"/>
            <a:chExt cx="909363" cy="1973109"/>
          </a:xfrm>
        </p:grpSpPr>
        <p:sp>
          <p:nvSpPr>
            <p:cNvPr id="355" name="Rectangle 354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1" name="Trapezoid 360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2" name="Trapezoid 361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3" name="Trapezoid 362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4" name="Trapezoid 363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5" name="Trapezoid 364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6" name="Trapezoid 365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4648311" y="2044535"/>
            <a:ext cx="909363" cy="1479832"/>
            <a:chOff x="2449931" y="225721"/>
            <a:chExt cx="909363" cy="1973109"/>
          </a:xfrm>
        </p:grpSpPr>
        <p:sp>
          <p:nvSpPr>
            <p:cNvPr id="368" name="Rectangle 367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4" name="Trapezoid 373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5" name="Trapezoid 374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6" name="Trapezoid 375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7" name="Trapezoid 376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8" name="Trapezoid 377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9" name="Trapezoid 378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80" name="Group 379"/>
          <p:cNvGrpSpPr/>
          <p:nvPr/>
        </p:nvGrpSpPr>
        <p:grpSpPr>
          <a:xfrm>
            <a:off x="6055266" y="2065800"/>
            <a:ext cx="909363" cy="1479832"/>
            <a:chOff x="2449931" y="225721"/>
            <a:chExt cx="909363" cy="1973109"/>
          </a:xfrm>
        </p:grpSpPr>
        <p:sp>
          <p:nvSpPr>
            <p:cNvPr id="381" name="Rectangle 380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7" name="Trapezoid 386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8" name="Trapezoid 387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9" name="Trapezoid 388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0" name="Trapezoid 389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1" name="Trapezoid 390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2" name="Trapezoid 391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sp>
        <p:nvSpPr>
          <p:cNvPr id="394" name="TextBox 393"/>
          <p:cNvSpPr txBox="1"/>
          <p:nvPr/>
        </p:nvSpPr>
        <p:spPr>
          <a:xfrm>
            <a:off x="1666792" y="1680144"/>
            <a:ext cx="2008004" cy="313270"/>
          </a:xfrm>
          <a:prstGeom prst="rect">
            <a:avLst/>
          </a:prstGeom>
          <a:noFill/>
        </p:spPr>
        <p:txBody>
          <a:bodyPr wrap="square" lIns="81639" tIns="40820" rIns="81639" bIns="40820" rtlCol="0">
            <a:spAutoFit/>
          </a:bodyPr>
          <a:lstStyle/>
          <a:p>
            <a:r>
              <a:rPr lang="en-US" sz="1500" dirty="0" err="1"/>
              <a:t>Match+Action</a:t>
            </a:r>
            <a:endParaRPr lang="en-US" sz="1500" dirty="0"/>
          </a:p>
        </p:txBody>
      </p:sp>
      <p:grpSp>
        <p:nvGrpSpPr>
          <p:cNvPr id="395" name="Group 394"/>
          <p:cNvGrpSpPr/>
          <p:nvPr/>
        </p:nvGrpSpPr>
        <p:grpSpPr>
          <a:xfrm>
            <a:off x="7479414" y="2882330"/>
            <a:ext cx="552334" cy="519142"/>
            <a:chOff x="8131589" y="4009362"/>
            <a:chExt cx="552334" cy="692189"/>
          </a:xfrm>
        </p:grpSpPr>
        <p:grpSp>
          <p:nvGrpSpPr>
            <p:cNvPr id="396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401" name="Freeform 400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402" name="Straight Connector 40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398" name="Freeform 397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399" name="Straight Connector 398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Straight Arrow Connector 4"/>
          <p:cNvCxnSpPr>
            <a:endCxn id="211" idx="1"/>
          </p:cNvCxnSpPr>
          <p:nvPr/>
        </p:nvCxnSpPr>
        <p:spPr>
          <a:xfrm>
            <a:off x="1316880" y="2753973"/>
            <a:ext cx="407120" cy="424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213" idx="3"/>
            <a:endCxn id="217" idx="1"/>
          </p:cNvCxnSpPr>
          <p:nvPr/>
        </p:nvCxnSpPr>
        <p:spPr>
          <a:xfrm flipV="1">
            <a:off x="4264441" y="2769693"/>
            <a:ext cx="275612" cy="241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216" idx="3"/>
            <a:endCxn id="220" idx="1"/>
          </p:cNvCxnSpPr>
          <p:nvPr/>
        </p:nvCxnSpPr>
        <p:spPr>
          <a:xfrm>
            <a:off x="5664394" y="2778310"/>
            <a:ext cx="280639" cy="34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220" idx="3"/>
          </p:cNvCxnSpPr>
          <p:nvPr/>
        </p:nvCxnSpPr>
        <p:spPr>
          <a:xfrm>
            <a:off x="7069374" y="2778654"/>
            <a:ext cx="409297" cy="476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211" idx="3"/>
            <a:endCxn id="214" idx="1"/>
          </p:cNvCxnSpPr>
          <p:nvPr/>
        </p:nvCxnSpPr>
        <p:spPr>
          <a:xfrm>
            <a:off x="2848341" y="2748647"/>
            <a:ext cx="291760" cy="52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7988" y="2009135"/>
            <a:ext cx="6719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Memory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422212" y="2009659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ALU</a:t>
            </a:r>
            <a:endParaRPr lang="en-US" sz="1050" dirty="0"/>
          </a:p>
        </p:txBody>
      </p:sp>
      <p:sp>
        <p:nvSpPr>
          <p:cNvPr id="120" name="Rectangle 119"/>
          <p:cNvSpPr/>
          <p:nvPr/>
        </p:nvSpPr>
        <p:spPr>
          <a:xfrm rot="16200000">
            <a:off x="239128" y="2538303"/>
            <a:ext cx="1745942" cy="4206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58311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Programmable</a:t>
            </a:r>
          </a:p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Parser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9269" y="815144"/>
            <a:ext cx="2137124" cy="1060532"/>
            <a:chOff x="65692" y="1086858"/>
            <a:chExt cx="2849499" cy="1414043"/>
          </a:xfrm>
        </p:grpSpPr>
        <p:sp>
          <p:nvSpPr>
            <p:cNvPr id="6" name="TextBox 5"/>
            <p:cNvSpPr txBox="1"/>
            <p:nvPr/>
          </p:nvSpPr>
          <p:spPr>
            <a:xfrm>
              <a:off x="65692" y="1086858"/>
              <a:ext cx="284949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Programmer declares which </a:t>
              </a:r>
            </a:p>
            <a:p>
              <a:pPr algn="ctr"/>
              <a:r>
                <a:rPr lang="en-US" sz="1200" dirty="0"/>
                <a:t>headers are recognized</a:t>
              </a:r>
            </a:p>
          </p:txBody>
        </p:sp>
        <p:cxnSp>
          <p:nvCxnSpPr>
            <p:cNvPr id="8" name="Straight Arrow Connector 7"/>
            <p:cNvCxnSpPr>
              <a:stCxn id="6" idx="2"/>
              <a:endCxn id="120" idx="3"/>
            </p:cNvCxnSpPr>
            <p:nvPr/>
          </p:nvCxnSpPr>
          <p:spPr>
            <a:xfrm flipH="1">
              <a:off x="1482799" y="1702411"/>
              <a:ext cx="7643" cy="798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24001" y="820133"/>
            <a:ext cx="5345375" cy="1025834"/>
            <a:chOff x="2298668" y="1093510"/>
            <a:chExt cx="7127166" cy="1367779"/>
          </a:xfrm>
        </p:grpSpPr>
        <p:sp>
          <p:nvSpPr>
            <p:cNvPr id="9" name="Right Brace 8"/>
            <p:cNvSpPr/>
            <p:nvPr/>
          </p:nvSpPr>
          <p:spPr>
            <a:xfrm rot="16200000">
              <a:off x="5668147" y="-1296398"/>
              <a:ext cx="388208" cy="7127166"/>
            </a:xfrm>
            <a:prstGeom prst="rightBrace">
              <a:avLst>
                <a:gd name="adj1" fmla="val 30766"/>
                <a:gd name="adj2" fmla="val 4898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372092" y="1093510"/>
              <a:ext cx="482653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Programmer declares what</a:t>
              </a:r>
            </a:p>
            <a:p>
              <a:pPr algn="ctr"/>
              <a:r>
                <a:rPr lang="en-US" sz="1200" dirty="0"/>
                <a:t>tables are needed and how packets are processed</a:t>
              </a:r>
            </a:p>
          </p:txBody>
        </p:sp>
        <p:cxnSp>
          <p:nvCxnSpPr>
            <p:cNvPr id="125" name="Straight Arrow Connector 124"/>
            <p:cNvCxnSpPr>
              <a:stCxn id="124" idx="2"/>
              <a:endCxn id="9" idx="1"/>
            </p:cNvCxnSpPr>
            <p:nvPr/>
          </p:nvCxnSpPr>
          <p:spPr>
            <a:xfrm>
              <a:off x="5785360" y="1709063"/>
              <a:ext cx="4339" cy="364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657983" y="4012642"/>
            <a:ext cx="53566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All stages are identical.  A “compiler target”.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36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0"/>
    </mc:Choice>
    <mc:Fallback xmlns="">
      <p:transition xmlns:p14="http://schemas.microsoft.com/office/powerpoint/2010/main" spd="slow" advTm="4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/>
      <p:bldP spid="4" grpId="0"/>
      <p:bldP spid="11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172"/>
          <p:cNvSpPr/>
          <p:nvPr/>
        </p:nvSpPr>
        <p:spPr>
          <a:xfrm rot="16200000">
            <a:off x="239128" y="2538303"/>
            <a:ext cx="1745942" cy="4206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58311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Programmable</a:t>
            </a:r>
          </a:p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Parser</a:t>
            </a:r>
          </a:p>
        </p:txBody>
      </p:sp>
      <p:grpSp>
        <p:nvGrpSpPr>
          <p:cNvPr id="437" name="Group 436"/>
          <p:cNvGrpSpPr/>
          <p:nvPr/>
        </p:nvGrpSpPr>
        <p:grpSpPr>
          <a:xfrm>
            <a:off x="7480972" y="2878865"/>
            <a:ext cx="552334" cy="519142"/>
            <a:chOff x="8131589" y="4009362"/>
            <a:chExt cx="552334" cy="692189"/>
          </a:xfrm>
        </p:grpSpPr>
        <p:grpSp>
          <p:nvGrpSpPr>
            <p:cNvPr id="438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443" name="Freeform 442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444" name="Straight Connector 443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440" name="Freeform 439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441" name="Straight Connector 440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8" name="Group 317"/>
          <p:cNvGrpSpPr/>
          <p:nvPr/>
        </p:nvGrpSpPr>
        <p:grpSpPr>
          <a:xfrm>
            <a:off x="7203369" y="2339780"/>
            <a:ext cx="66973" cy="434041"/>
            <a:chOff x="2682199" y="3319032"/>
            <a:chExt cx="152400" cy="987683"/>
          </a:xfrm>
        </p:grpSpPr>
        <p:sp>
          <p:nvSpPr>
            <p:cNvPr id="319" name="Rectangle 318"/>
            <p:cNvSpPr/>
            <p:nvPr/>
          </p:nvSpPr>
          <p:spPr>
            <a:xfrm>
              <a:off x="2682199" y="3319032"/>
              <a:ext cx="152400" cy="176851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682199" y="3716850"/>
              <a:ext cx="152400" cy="176851"/>
            </a:xfrm>
            <a:prstGeom prst="rect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2682199" y="4129864"/>
              <a:ext cx="152400" cy="176851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</p:grpSp>
      <p:sp>
        <p:nvSpPr>
          <p:cNvPr id="322" name="Rectangle 321"/>
          <p:cNvSpPr/>
          <p:nvPr/>
        </p:nvSpPr>
        <p:spPr>
          <a:xfrm>
            <a:off x="7530940" y="2912200"/>
            <a:ext cx="445463" cy="799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sp>
        <p:nvSpPr>
          <p:cNvPr id="323" name="Rectangle 322"/>
          <p:cNvSpPr/>
          <p:nvPr/>
        </p:nvSpPr>
        <p:spPr>
          <a:xfrm>
            <a:off x="7203369" y="2339780"/>
            <a:ext cx="66973" cy="7771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sp>
        <p:nvSpPr>
          <p:cNvPr id="324" name="Rectangle 323"/>
          <p:cNvSpPr/>
          <p:nvPr/>
        </p:nvSpPr>
        <p:spPr>
          <a:xfrm>
            <a:off x="7203369" y="2514601"/>
            <a:ext cx="66973" cy="77718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sp>
        <p:nvSpPr>
          <p:cNvPr id="325" name="Rectangle 324"/>
          <p:cNvSpPr/>
          <p:nvPr/>
        </p:nvSpPr>
        <p:spPr>
          <a:xfrm>
            <a:off x="7203369" y="2696102"/>
            <a:ext cx="66973" cy="7771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grpSp>
        <p:nvGrpSpPr>
          <p:cNvPr id="338" name="Group 337"/>
          <p:cNvGrpSpPr/>
          <p:nvPr/>
        </p:nvGrpSpPr>
        <p:grpSpPr>
          <a:xfrm>
            <a:off x="1725557" y="1951333"/>
            <a:ext cx="1124342" cy="1626876"/>
            <a:chOff x="1485649" y="3204985"/>
            <a:chExt cx="1124341" cy="2169168"/>
          </a:xfrm>
        </p:grpSpPr>
        <p:sp>
          <p:nvSpPr>
            <p:cNvPr id="339" name="Rectangle 338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3141658" y="1950899"/>
            <a:ext cx="1124342" cy="1626876"/>
            <a:chOff x="1485649" y="3204985"/>
            <a:chExt cx="1124341" cy="2169168"/>
          </a:xfrm>
        </p:grpSpPr>
        <p:sp>
          <p:nvSpPr>
            <p:cNvPr id="342" name="Rectangle 341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44" name="Group 343"/>
          <p:cNvGrpSpPr/>
          <p:nvPr/>
        </p:nvGrpSpPr>
        <p:grpSpPr>
          <a:xfrm>
            <a:off x="4541610" y="1957098"/>
            <a:ext cx="1124342" cy="1626876"/>
            <a:chOff x="1485649" y="3204985"/>
            <a:chExt cx="1124341" cy="2169168"/>
          </a:xfrm>
        </p:grpSpPr>
        <p:sp>
          <p:nvSpPr>
            <p:cNvPr id="345" name="Rectangle 344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5946590" y="1966058"/>
            <a:ext cx="1124342" cy="1626876"/>
            <a:chOff x="1485649" y="3204985"/>
            <a:chExt cx="1124341" cy="2169168"/>
          </a:xfrm>
        </p:grpSpPr>
        <p:sp>
          <p:nvSpPr>
            <p:cNvPr id="348" name="Rectangle 347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7480229" y="2183291"/>
            <a:ext cx="552334" cy="519142"/>
            <a:chOff x="8131589" y="4009362"/>
            <a:chExt cx="552334" cy="692189"/>
          </a:xfrm>
        </p:grpSpPr>
        <p:grpSp>
          <p:nvGrpSpPr>
            <p:cNvPr id="351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356" name="Freeform 355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357" name="Straight Connector 356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2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353" name="Freeform 352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354" name="Straight Connector 353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0" name="Group 359"/>
          <p:cNvGrpSpPr/>
          <p:nvPr/>
        </p:nvGrpSpPr>
        <p:grpSpPr>
          <a:xfrm>
            <a:off x="8061960" y="2190107"/>
            <a:ext cx="512735" cy="1191971"/>
            <a:chOff x="2488822" y="2403406"/>
            <a:chExt cx="529093" cy="1589294"/>
          </a:xfrm>
        </p:grpSpPr>
        <p:cxnSp>
          <p:nvCxnSpPr>
            <p:cNvPr id="361" name="Straight Arrow Connector 360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/>
          <p:cNvGrpSpPr/>
          <p:nvPr/>
        </p:nvGrpSpPr>
        <p:grpSpPr>
          <a:xfrm>
            <a:off x="521669" y="2147362"/>
            <a:ext cx="381108" cy="1191971"/>
            <a:chOff x="2488822" y="2403406"/>
            <a:chExt cx="529093" cy="1589294"/>
          </a:xfrm>
        </p:grpSpPr>
        <p:cxnSp>
          <p:nvCxnSpPr>
            <p:cNvPr id="373" name="Straight Arrow Connector 372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4" name="Group 383"/>
          <p:cNvGrpSpPr/>
          <p:nvPr/>
        </p:nvGrpSpPr>
        <p:grpSpPr>
          <a:xfrm>
            <a:off x="1835909" y="2022143"/>
            <a:ext cx="909363" cy="1479832"/>
            <a:chOff x="2449931" y="225721"/>
            <a:chExt cx="909363" cy="1973109"/>
          </a:xfrm>
        </p:grpSpPr>
        <p:sp>
          <p:nvSpPr>
            <p:cNvPr id="385" name="Rectangle 384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1" name="Trapezoid 390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/>
            </a:p>
          </p:txBody>
        </p:sp>
        <p:sp>
          <p:nvSpPr>
            <p:cNvPr id="392" name="Trapezoid 391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3" name="Trapezoid 392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3235310" y="2038812"/>
            <a:ext cx="909363" cy="1479832"/>
            <a:chOff x="2449931" y="225721"/>
            <a:chExt cx="909363" cy="1973109"/>
          </a:xfrm>
        </p:grpSpPr>
        <p:sp>
          <p:nvSpPr>
            <p:cNvPr id="398" name="Rectangle 397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4" name="Trapezoid 403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5" name="Trapezoid 404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6" name="Trapezoid 405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7" name="Trapezoid 406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8" name="Trapezoid 407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4649869" y="2041070"/>
            <a:ext cx="909363" cy="1479832"/>
            <a:chOff x="2449931" y="225721"/>
            <a:chExt cx="909363" cy="1973109"/>
          </a:xfrm>
        </p:grpSpPr>
        <p:sp>
          <p:nvSpPr>
            <p:cNvPr id="411" name="Rectangle 410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7" name="Trapezoid 416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8" name="Trapezoid 417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9" name="Trapezoid 418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0" name="Trapezoid 419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1" name="Trapezoid 420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2" name="Trapezoid 421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423" name="Group 422"/>
          <p:cNvGrpSpPr/>
          <p:nvPr/>
        </p:nvGrpSpPr>
        <p:grpSpPr>
          <a:xfrm>
            <a:off x="6056824" y="2062335"/>
            <a:ext cx="909363" cy="1479832"/>
            <a:chOff x="2449931" y="225721"/>
            <a:chExt cx="909363" cy="1973109"/>
          </a:xfrm>
        </p:grpSpPr>
        <p:sp>
          <p:nvSpPr>
            <p:cNvPr id="424" name="Rectangle 423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0" name="Trapezoid 429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1" name="Trapezoid 430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2" name="Trapezoid 431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3" name="Trapezoid 432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4" name="Trapezoid 433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5" name="Trapezoid 434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cxnSp>
        <p:nvCxnSpPr>
          <p:cNvPr id="446" name="Straight Arrow Connector 445"/>
          <p:cNvCxnSpPr/>
          <p:nvPr/>
        </p:nvCxnSpPr>
        <p:spPr>
          <a:xfrm>
            <a:off x="1318438" y="2750508"/>
            <a:ext cx="407120" cy="424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/>
          <p:cNvCxnSpPr/>
          <p:nvPr/>
        </p:nvCxnSpPr>
        <p:spPr>
          <a:xfrm flipV="1">
            <a:off x="4265999" y="2766228"/>
            <a:ext cx="275612" cy="241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/>
          <p:cNvCxnSpPr/>
          <p:nvPr/>
        </p:nvCxnSpPr>
        <p:spPr>
          <a:xfrm>
            <a:off x="5665952" y="2774845"/>
            <a:ext cx="280639" cy="34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/>
          <p:cNvCxnSpPr/>
          <p:nvPr/>
        </p:nvCxnSpPr>
        <p:spPr>
          <a:xfrm>
            <a:off x="7070932" y="2775189"/>
            <a:ext cx="409297" cy="476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/>
          <p:cNvCxnSpPr/>
          <p:nvPr/>
        </p:nvCxnSpPr>
        <p:spPr>
          <a:xfrm>
            <a:off x="2849899" y="2745182"/>
            <a:ext cx="291760" cy="52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Rectangle 281"/>
          <p:cNvSpPr/>
          <p:nvPr/>
        </p:nvSpPr>
        <p:spPr>
          <a:xfrm>
            <a:off x="576887" y="2000856"/>
            <a:ext cx="556481" cy="77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sp>
        <p:nvSpPr>
          <p:cNvPr id="283" name="Rectangle 282"/>
          <p:cNvSpPr/>
          <p:nvPr/>
        </p:nvSpPr>
        <p:spPr>
          <a:xfrm>
            <a:off x="1066394" y="2000856"/>
            <a:ext cx="66973" cy="77718"/>
          </a:xfrm>
          <a:prstGeom prst="rect">
            <a:avLst/>
          </a:prstGeom>
          <a:solidFill>
            <a:srgbClr val="FF9B2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sp>
        <p:nvSpPr>
          <p:cNvPr id="284" name="Rectangle 283"/>
          <p:cNvSpPr/>
          <p:nvPr/>
        </p:nvSpPr>
        <p:spPr>
          <a:xfrm>
            <a:off x="999421" y="2000856"/>
            <a:ext cx="66973" cy="77718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sp>
        <p:nvSpPr>
          <p:cNvPr id="285" name="Rectangle 284"/>
          <p:cNvSpPr/>
          <p:nvPr/>
        </p:nvSpPr>
        <p:spPr>
          <a:xfrm>
            <a:off x="932449" y="2000856"/>
            <a:ext cx="66973" cy="7771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sp>
        <p:nvSpPr>
          <p:cNvPr id="286" name="Rectangle 285"/>
          <p:cNvSpPr/>
          <p:nvPr/>
        </p:nvSpPr>
        <p:spPr>
          <a:xfrm>
            <a:off x="865476" y="2000856"/>
            <a:ext cx="66973" cy="77718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grpSp>
        <p:nvGrpSpPr>
          <p:cNvPr id="331" name="Group 330"/>
          <p:cNvGrpSpPr/>
          <p:nvPr/>
        </p:nvGrpSpPr>
        <p:grpSpPr>
          <a:xfrm>
            <a:off x="82829" y="2000856"/>
            <a:ext cx="556481" cy="77718"/>
            <a:chOff x="503996" y="2137991"/>
            <a:chExt cx="1266304" cy="176851"/>
          </a:xfrm>
        </p:grpSpPr>
        <p:sp>
          <p:nvSpPr>
            <p:cNvPr id="332" name="Rectangle 331"/>
            <p:cNvSpPr/>
            <p:nvPr/>
          </p:nvSpPr>
          <p:spPr>
            <a:xfrm>
              <a:off x="503996" y="2137991"/>
              <a:ext cx="1266304" cy="1768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617899" y="2137991"/>
              <a:ext cx="152400" cy="176851"/>
            </a:xfrm>
            <a:prstGeom prst="rect">
              <a:avLst/>
            </a:prstGeom>
            <a:solidFill>
              <a:srgbClr val="FF9B2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465499" y="2137991"/>
              <a:ext cx="152400" cy="176851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313099" y="2137991"/>
              <a:ext cx="152400" cy="176851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160699" y="2137991"/>
              <a:ext cx="152400" cy="17685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1713154" y="2127015"/>
            <a:ext cx="66973" cy="810403"/>
            <a:chOff x="2682199" y="3319032"/>
            <a:chExt cx="152400" cy="1844119"/>
          </a:xfrm>
        </p:grpSpPr>
        <p:sp>
          <p:nvSpPr>
            <p:cNvPr id="288" name="Rectangle 287"/>
            <p:cNvSpPr/>
            <p:nvPr/>
          </p:nvSpPr>
          <p:spPr>
            <a:xfrm>
              <a:off x="2682199" y="3319032"/>
              <a:ext cx="152400" cy="176851"/>
            </a:xfrm>
            <a:prstGeom prst="rect">
              <a:avLst/>
            </a:prstGeom>
            <a:solidFill>
              <a:srgbClr val="FF9B2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2682199" y="3861354"/>
              <a:ext cx="152400" cy="176852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2682199" y="4433320"/>
              <a:ext cx="152400" cy="176852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2682199" y="4986299"/>
              <a:ext cx="152400" cy="176852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2937441" y="2078712"/>
            <a:ext cx="66973" cy="979487"/>
            <a:chOff x="4743832" y="3340154"/>
            <a:chExt cx="152400" cy="2228879"/>
          </a:xfrm>
        </p:grpSpPr>
        <p:grpSp>
          <p:nvGrpSpPr>
            <p:cNvPr id="294" name="Group 293"/>
            <p:cNvGrpSpPr/>
            <p:nvPr/>
          </p:nvGrpSpPr>
          <p:grpSpPr>
            <a:xfrm>
              <a:off x="4743832" y="3340154"/>
              <a:ext cx="152400" cy="1396159"/>
              <a:chOff x="2682199" y="3319032"/>
              <a:chExt cx="152400" cy="1396159"/>
            </a:xfrm>
          </p:grpSpPr>
          <p:sp>
            <p:nvSpPr>
              <p:cNvPr id="297" name="Rectangle 296"/>
              <p:cNvSpPr/>
              <p:nvPr/>
            </p:nvSpPr>
            <p:spPr>
              <a:xfrm>
                <a:off x="2682199" y="3319032"/>
                <a:ext cx="152400" cy="1768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48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2682199" y="3716850"/>
                <a:ext cx="152400" cy="176851"/>
              </a:xfrm>
              <a:prstGeom prst="rect">
                <a:avLst/>
              </a:prstGeom>
              <a:solidFill>
                <a:srgbClr val="C0504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48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2682199" y="4129864"/>
                <a:ext cx="152400" cy="17685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48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2682199" y="4538340"/>
                <a:ext cx="152400" cy="176851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48"/>
              </a:p>
            </p:txBody>
          </p:sp>
        </p:grpSp>
        <p:sp>
          <p:nvSpPr>
            <p:cNvPr id="295" name="Rectangle 294"/>
            <p:cNvSpPr/>
            <p:nvPr/>
          </p:nvSpPr>
          <p:spPr>
            <a:xfrm>
              <a:off x="4743832" y="4994364"/>
              <a:ext cx="152400" cy="17685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4743832" y="5392182"/>
              <a:ext cx="152400" cy="176851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</p:grpSp>
      <p:sp>
        <p:nvSpPr>
          <p:cNvPr id="315" name="Rectangle 314"/>
          <p:cNvSpPr/>
          <p:nvPr/>
        </p:nvSpPr>
        <p:spPr>
          <a:xfrm>
            <a:off x="3139656" y="1943634"/>
            <a:ext cx="1133323" cy="1620244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sp>
        <p:nvSpPr>
          <p:cNvPr id="301" name="Rectangle 300"/>
          <p:cNvSpPr/>
          <p:nvPr/>
        </p:nvSpPr>
        <p:spPr>
          <a:xfrm>
            <a:off x="1723166" y="1950581"/>
            <a:ext cx="1126732" cy="1607162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sp>
        <p:nvSpPr>
          <p:cNvPr id="316" name="Rectangle 315"/>
          <p:cNvSpPr/>
          <p:nvPr/>
        </p:nvSpPr>
        <p:spPr>
          <a:xfrm>
            <a:off x="4537622" y="1960132"/>
            <a:ext cx="1121349" cy="1615226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sp>
        <p:nvSpPr>
          <p:cNvPr id="317" name="Rectangle 316"/>
          <p:cNvSpPr/>
          <p:nvPr/>
        </p:nvSpPr>
        <p:spPr>
          <a:xfrm>
            <a:off x="5945167" y="1964930"/>
            <a:ext cx="1125765" cy="1604229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8"/>
          </a:p>
        </p:txBody>
      </p:sp>
      <p:grpSp>
        <p:nvGrpSpPr>
          <p:cNvPr id="326" name="Group 325"/>
          <p:cNvGrpSpPr/>
          <p:nvPr/>
        </p:nvGrpSpPr>
        <p:grpSpPr>
          <a:xfrm>
            <a:off x="7533292" y="2917018"/>
            <a:ext cx="445463" cy="79924"/>
            <a:chOff x="11652632" y="5034593"/>
            <a:chExt cx="1013676" cy="181871"/>
          </a:xfrm>
        </p:grpSpPr>
        <p:sp>
          <p:nvSpPr>
            <p:cNvPr id="327" name="Rectangle 326"/>
            <p:cNvSpPr/>
            <p:nvPr/>
          </p:nvSpPr>
          <p:spPr>
            <a:xfrm>
              <a:off x="11652632" y="5034593"/>
              <a:ext cx="1013676" cy="1818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2513908" y="5037046"/>
              <a:ext cx="152400" cy="1768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2361508" y="5039613"/>
              <a:ext cx="152400" cy="176851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2209108" y="5037046"/>
              <a:ext cx="152400" cy="17685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411397" y="2167855"/>
            <a:ext cx="66973" cy="804665"/>
            <a:chOff x="4743832" y="3737972"/>
            <a:chExt cx="152400" cy="1831061"/>
          </a:xfrm>
        </p:grpSpPr>
        <p:grpSp>
          <p:nvGrpSpPr>
            <p:cNvPr id="303" name="Group 302"/>
            <p:cNvGrpSpPr/>
            <p:nvPr/>
          </p:nvGrpSpPr>
          <p:grpSpPr>
            <a:xfrm>
              <a:off x="4743832" y="3737972"/>
              <a:ext cx="152400" cy="589865"/>
              <a:chOff x="2682199" y="3716850"/>
              <a:chExt cx="152400" cy="589865"/>
            </a:xfrm>
          </p:grpSpPr>
          <p:sp>
            <p:nvSpPr>
              <p:cNvPr id="306" name="Rectangle 305"/>
              <p:cNvSpPr/>
              <p:nvPr/>
            </p:nvSpPr>
            <p:spPr>
              <a:xfrm>
                <a:off x="2682199" y="3716850"/>
                <a:ext cx="152400" cy="17685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48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2682199" y="4129864"/>
                <a:ext cx="152400" cy="17685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48"/>
              </a:p>
            </p:txBody>
          </p:sp>
        </p:grpSp>
        <p:sp>
          <p:nvSpPr>
            <p:cNvPr id="304" name="Rectangle 303"/>
            <p:cNvSpPr/>
            <p:nvPr/>
          </p:nvSpPr>
          <p:spPr>
            <a:xfrm>
              <a:off x="4743832" y="4994364"/>
              <a:ext cx="152400" cy="176851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4743832" y="5392182"/>
              <a:ext cx="152400" cy="1768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5774671" y="2145135"/>
            <a:ext cx="66973" cy="979487"/>
            <a:chOff x="4743832" y="3340154"/>
            <a:chExt cx="152400" cy="2228879"/>
          </a:xfrm>
        </p:grpSpPr>
        <p:grpSp>
          <p:nvGrpSpPr>
            <p:cNvPr id="309" name="Group 308"/>
            <p:cNvGrpSpPr/>
            <p:nvPr/>
          </p:nvGrpSpPr>
          <p:grpSpPr>
            <a:xfrm>
              <a:off x="4743832" y="3340154"/>
              <a:ext cx="152400" cy="987683"/>
              <a:chOff x="2682199" y="3319032"/>
              <a:chExt cx="152400" cy="987683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2682199" y="3319032"/>
                <a:ext cx="152400" cy="17685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48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2682199" y="3716850"/>
                <a:ext cx="152400" cy="17685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48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2682199" y="4129864"/>
                <a:ext cx="152400" cy="176851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48"/>
              </a:p>
            </p:txBody>
          </p:sp>
        </p:grpSp>
        <p:sp>
          <p:nvSpPr>
            <p:cNvPr id="310" name="Rectangle 309"/>
            <p:cNvSpPr/>
            <p:nvPr/>
          </p:nvSpPr>
          <p:spPr>
            <a:xfrm>
              <a:off x="4743832" y="4994364"/>
              <a:ext cx="152400" cy="1768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743832" y="5392182"/>
              <a:ext cx="152400" cy="176851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8"/>
            </a:p>
          </p:txBody>
        </p:sp>
      </p:grpSp>
      <p:sp>
        <p:nvSpPr>
          <p:cNvPr id="169" name="Title 2">
            <a:extLst>
              <a:ext uri="{FF2B5EF4-FFF2-40B4-BE49-F238E27FC236}">
                <a16:creationId xmlns:a16="http://schemas.microsoft.com/office/drawing/2014/main" id="{23B15CE6-2C22-6647-BEDC-F30F300DBDFB}"/>
              </a:ext>
            </a:extLst>
          </p:cNvPr>
          <p:cNvSpPr txBox="1">
            <a:spLocks/>
          </p:cNvSpPr>
          <p:nvPr/>
        </p:nvSpPr>
        <p:spPr bwMode="auto">
          <a:xfrm>
            <a:off x="628650" y="-19802"/>
            <a:ext cx="8254093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  <a:ea typeface="ＭＳ Ｐゴシック" charset="-128"/>
                <a:cs typeface="ＭＳ Ｐゴシック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</a:defRPr>
            </a:lvl9pPr>
          </a:lstStyle>
          <a:p>
            <a:endParaRPr lang="en-US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FA588-8641-4D47-AC19-EAA975D3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9" y="206375"/>
            <a:ext cx="9061171" cy="857250"/>
          </a:xfrm>
        </p:spPr>
        <p:txBody>
          <a:bodyPr/>
          <a:lstStyle/>
          <a:p>
            <a:r>
              <a:rPr lang="en-US" sz="2800" dirty="0"/>
              <a:t>PISA: Protocol Independent Switch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8138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47 L 0.05365 -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C 0.00456 0.00741 0.00925 0.01504 0.02123 0.01852 C 0.03295 0.02222 0.05183 0.02153 0.07123 0.02083 " pathEditMode="relative" rAng="0" ptsTypes="AAA">
                                      <p:cBhvr>
                                        <p:cTn id="2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10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C 0.00404 0.02338 0.00846 0.04722 0.02162 0.05879 C 0.03451 0.07083 0.05612 0.07037 0.07826 0.07037 " pathEditMode="relative" rAng="0" ptsTypes="AAA">
                                      <p:cBhvr>
                                        <p:cTn id="25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35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-0.00023 C 0.00521 0.03889 0.00703 0.07801 0.0207 0.09791 C 0.0345 0.11782 0.06029 0.11805 0.08633 0.11852 " pathEditMode="relative" rAng="0" ptsTypes="AAA">
                                      <p:cBhvr>
                                        <p:cTn id="2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59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8 -0.00023 C 0.00976 0.05903 0.00911 0.11875 0.02265 0.14676 C 0.03607 0.17523 0.06419 0.17176 0.09258 0.16852 " pathEditMode="relative" rAng="0" ptsTypes="AAA">
                                      <p:cBhvr>
                                        <p:cTn id="29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854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L 0.13307 0.00069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4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16315 0.0004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5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1.48148E-6 L 0.15065 -0.00787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1582 0.00301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69 C 0.00377 0.02963 0.00833 0.05926 0.02148 0.07708 C 0.03489 0.09537 0.05664 0.10162 0.07864 0.10833 " pathEditMode="relative" rAng="0" ptsTypes="AAA">
                                      <p:cBhvr>
                                        <p:cTn id="105" dur="2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537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7 C 0.00169 0.02338 0.00403 0.04791 0.01549 0.06041 C 0.02708 0.07291 0.04791 0.07361 0.06875 0.07453 " pathEditMode="relative" rAng="0" ptsTypes="AAA">
                                      <p:cBhvr>
                                        <p:cTn id="107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375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278 C 0.00065 0.01713 0.00169 0.03148 0.01106 0.03889 C 0.0207 0.04607 0.03841 0.0456 0.05625 0.0456 " pathEditMode="relative" rAng="0" ptsTypes="AAA">
                                      <p:cBhvr>
                                        <p:cTn id="109" dur="2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L 0.14661 0.00208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2" grpId="1" animBg="1"/>
      <p:bldP spid="323" grpId="0" animBg="1"/>
      <p:bldP spid="323" grpId="1" animBg="1"/>
      <p:bldP spid="323" grpId="2" animBg="1"/>
      <p:bldP spid="324" grpId="0" animBg="1"/>
      <p:bldP spid="324" grpId="1" animBg="1"/>
      <p:bldP spid="324" grpId="2" animBg="1"/>
      <p:bldP spid="325" grpId="0" animBg="1"/>
      <p:bldP spid="325" grpId="1" animBg="1"/>
      <p:bldP spid="325" grpId="2" animBg="1"/>
      <p:bldP spid="282" grpId="0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286" grpId="0" animBg="1"/>
      <p:bldP spid="286" grpId="1" animBg="1"/>
      <p:bldP spid="315" grpId="0" animBg="1"/>
      <p:bldP spid="315" grpId="1" animBg="1"/>
      <p:bldP spid="301" grpId="0" animBg="1"/>
      <p:bldP spid="301" grpId="1" animBg="1"/>
      <p:bldP spid="316" grpId="0" animBg="1"/>
      <p:bldP spid="316" grpId="1" animBg="1"/>
      <p:bldP spid="317" grpId="0" animBg="1"/>
      <p:bldP spid="31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>
            <a:extLst>
              <a:ext uri="{FF2B5EF4-FFF2-40B4-BE49-F238E27FC236}">
                <a16:creationId xmlns:a16="http://schemas.microsoft.com/office/drawing/2014/main" id="{02B704EF-62DD-C841-9B76-558A86845924}"/>
              </a:ext>
            </a:extLst>
          </p:cNvPr>
          <p:cNvSpPr txBox="1">
            <a:spLocks/>
          </p:cNvSpPr>
          <p:nvPr/>
        </p:nvSpPr>
        <p:spPr bwMode="auto">
          <a:xfrm>
            <a:off x="82829" y="206375"/>
            <a:ext cx="9061171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  <a:ea typeface="ＭＳ Ｐゴシック" charset="-128"/>
                <a:cs typeface="ＭＳ Ｐゴシック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CC"/>
                </a:solidFill>
                <a:latin typeface="Arial" pitchFamily="-65" charset="0"/>
              </a:defRPr>
            </a:lvl9pPr>
          </a:lstStyle>
          <a:p>
            <a:r>
              <a:rPr lang="en-US" sz="2800" kern="0"/>
              <a:t>PISA: Protocol Independent Switch Architecture</a:t>
            </a:r>
            <a:endParaRPr lang="en-US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0414B7-A999-4844-8710-AD380A001A2D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09" name="Group 208"/>
          <p:cNvGrpSpPr/>
          <p:nvPr/>
        </p:nvGrpSpPr>
        <p:grpSpPr>
          <a:xfrm>
            <a:off x="1723999" y="1949083"/>
            <a:ext cx="1124342" cy="1626876"/>
            <a:chOff x="1485649" y="3204985"/>
            <a:chExt cx="1124341" cy="2169168"/>
          </a:xfrm>
        </p:grpSpPr>
        <p:sp>
          <p:nvSpPr>
            <p:cNvPr id="210" name="Rectangle 209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140101" y="1954364"/>
            <a:ext cx="1124342" cy="1626876"/>
            <a:chOff x="1485649" y="3204985"/>
            <a:chExt cx="1124341" cy="2169168"/>
          </a:xfrm>
        </p:grpSpPr>
        <p:sp>
          <p:nvSpPr>
            <p:cNvPr id="213" name="Rectangle 212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4540053" y="1960563"/>
            <a:ext cx="1124342" cy="1626876"/>
            <a:chOff x="1485649" y="3204985"/>
            <a:chExt cx="1124341" cy="2169168"/>
          </a:xfrm>
        </p:grpSpPr>
        <p:sp>
          <p:nvSpPr>
            <p:cNvPr id="216" name="Rectangle 215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5945032" y="1947752"/>
            <a:ext cx="1124342" cy="1626876"/>
            <a:chOff x="1485649" y="3204985"/>
            <a:chExt cx="1124341" cy="2169168"/>
          </a:xfrm>
        </p:grpSpPr>
        <p:sp>
          <p:nvSpPr>
            <p:cNvPr id="219" name="Rectangle 218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7478672" y="2186757"/>
            <a:ext cx="552334" cy="519142"/>
            <a:chOff x="8131589" y="4009362"/>
            <a:chExt cx="552334" cy="692189"/>
          </a:xfrm>
        </p:grpSpPr>
        <p:grpSp>
          <p:nvGrpSpPr>
            <p:cNvPr id="260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265" name="Freeform 264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66" name="Straight Connector 265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262" name="Freeform 261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63" name="Straight Connector 262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7" name="Group 316"/>
          <p:cNvGrpSpPr/>
          <p:nvPr/>
        </p:nvGrpSpPr>
        <p:grpSpPr>
          <a:xfrm>
            <a:off x="8060403" y="2193573"/>
            <a:ext cx="512735" cy="1191971"/>
            <a:chOff x="2488822" y="2403406"/>
            <a:chExt cx="529093" cy="1589294"/>
          </a:xfrm>
        </p:grpSpPr>
        <p:cxnSp>
          <p:nvCxnSpPr>
            <p:cNvPr id="318" name="Straight Arrow Connector 317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520111" y="2150828"/>
            <a:ext cx="381108" cy="1191971"/>
            <a:chOff x="2488822" y="2403406"/>
            <a:chExt cx="529093" cy="1589294"/>
          </a:xfrm>
        </p:grpSpPr>
        <p:cxnSp>
          <p:nvCxnSpPr>
            <p:cNvPr id="330" name="Straight Arrow Connector 329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/>
        </p:nvGrpSpPr>
        <p:grpSpPr>
          <a:xfrm>
            <a:off x="1834352" y="2025609"/>
            <a:ext cx="909363" cy="1479832"/>
            <a:chOff x="2449931" y="225721"/>
            <a:chExt cx="909363" cy="1973109"/>
          </a:xfrm>
        </p:grpSpPr>
        <p:sp>
          <p:nvSpPr>
            <p:cNvPr id="342" name="Rectangle 341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8" name="Trapezoid 347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3233753" y="2042277"/>
            <a:ext cx="909363" cy="1479832"/>
            <a:chOff x="2449931" y="225721"/>
            <a:chExt cx="909363" cy="1973109"/>
          </a:xfrm>
        </p:grpSpPr>
        <p:sp>
          <p:nvSpPr>
            <p:cNvPr id="355" name="Rectangle 354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1" name="Trapezoid 360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2" name="Trapezoid 361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3" name="Trapezoid 362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4" name="Trapezoid 363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5" name="Trapezoid 364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6" name="Trapezoid 365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4648312" y="2044536"/>
            <a:ext cx="909363" cy="1479832"/>
            <a:chOff x="2449931" y="225721"/>
            <a:chExt cx="909363" cy="1973109"/>
          </a:xfrm>
        </p:grpSpPr>
        <p:sp>
          <p:nvSpPr>
            <p:cNvPr id="368" name="Rectangle 367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4" name="Trapezoid 373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5" name="Trapezoid 374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6" name="Trapezoid 375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7" name="Trapezoid 376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8" name="Trapezoid 377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9" name="Trapezoid 378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80" name="Group 379"/>
          <p:cNvGrpSpPr/>
          <p:nvPr/>
        </p:nvGrpSpPr>
        <p:grpSpPr>
          <a:xfrm>
            <a:off x="6055267" y="2044029"/>
            <a:ext cx="909363" cy="1479832"/>
            <a:chOff x="2449931" y="225721"/>
            <a:chExt cx="909363" cy="1973109"/>
          </a:xfrm>
        </p:grpSpPr>
        <p:sp>
          <p:nvSpPr>
            <p:cNvPr id="381" name="Rectangle 380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7" name="Trapezoid 386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8" name="Trapezoid 387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9" name="Trapezoid 388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0" name="Trapezoid 389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1" name="Trapezoid 390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2" name="Trapezoid 391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7479414" y="2882331"/>
            <a:ext cx="552334" cy="519142"/>
            <a:chOff x="8131589" y="4009362"/>
            <a:chExt cx="552334" cy="692189"/>
          </a:xfrm>
        </p:grpSpPr>
        <p:grpSp>
          <p:nvGrpSpPr>
            <p:cNvPr id="396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401" name="Freeform 400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402" name="Straight Connector 40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398" name="Freeform 397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399" name="Straight Connector 398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Straight Arrow Connector 4"/>
          <p:cNvCxnSpPr>
            <a:endCxn id="211" idx="1"/>
          </p:cNvCxnSpPr>
          <p:nvPr/>
        </p:nvCxnSpPr>
        <p:spPr>
          <a:xfrm>
            <a:off x="1316881" y="2753973"/>
            <a:ext cx="407120" cy="424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213" idx="3"/>
            <a:endCxn id="217" idx="1"/>
          </p:cNvCxnSpPr>
          <p:nvPr/>
        </p:nvCxnSpPr>
        <p:spPr>
          <a:xfrm flipV="1">
            <a:off x="4264441" y="2769693"/>
            <a:ext cx="275612" cy="241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216" idx="3"/>
            <a:endCxn id="220" idx="1"/>
          </p:cNvCxnSpPr>
          <p:nvPr/>
        </p:nvCxnSpPr>
        <p:spPr>
          <a:xfrm flipV="1">
            <a:off x="5664395" y="2756883"/>
            <a:ext cx="280639" cy="2142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220" idx="3"/>
          </p:cNvCxnSpPr>
          <p:nvPr/>
        </p:nvCxnSpPr>
        <p:spPr>
          <a:xfrm>
            <a:off x="7069375" y="2756884"/>
            <a:ext cx="409297" cy="476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211" idx="3"/>
            <a:endCxn id="214" idx="1"/>
          </p:cNvCxnSpPr>
          <p:nvPr/>
        </p:nvCxnSpPr>
        <p:spPr>
          <a:xfrm>
            <a:off x="2848341" y="2748648"/>
            <a:ext cx="291760" cy="52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 rot="16200000">
            <a:off x="239128" y="2538303"/>
            <a:ext cx="1745942" cy="4206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58311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Programmable</a:t>
            </a:r>
          </a:p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Parser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1743290" y="2025608"/>
            <a:ext cx="702769" cy="1479833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Ethernet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MAC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Address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198928" y="2048936"/>
            <a:ext cx="608072" cy="719423"/>
          </a:xfrm>
          <a:prstGeom prst="rect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MPLS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Tag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95894" y="2029921"/>
            <a:ext cx="2060163" cy="1515050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IPv4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Address Table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3197780" y="2787452"/>
            <a:ext cx="616200" cy="508223"/>
          </a:xfrm>
          <a:prstGeom prst="rect">
            <a:avLst/>
          </a:prstGeom>
          <a:solidFill>
            <a:srgbClr val="7030A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ACL</a:t>
            </a:r>
          </a:p>
          <a:p>
            <a:pPr algn="ctr"/>
            <a:r>
              <a:rPr lang="en-US" sz="1200" dirty="0"/>
              <a:t>Rules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D2F8EF-645C-3741-8FD2-5A133F5D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250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0"/>
    </mc:Choice>
    <mc:Fallback xmlns="">
      <p:transition xmlns:p14="http://schemas.microsoft.com/office/powerpoint/2010/main" spd="slow" advTm="4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7" grpId="0" animBg="1"/>
      <p:bldP spid="139" grpId="0" animBg="1"/>
      <p:bldP spid="1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EA258937-1374-A947-BDE3-DF554702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Context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49477E3B-6B88-7649-9BA0-48DC507D69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algn="ctr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algn="ctr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algn="ctr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algn="ctr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EDEEC8D-99F3-424C-9027-5FBA76F6AA52}" type="slidenum">
              <a:rPr lang="en-US" altLang="en-US" sz="1050"/>
              <a:pPr algn="r"/>
              <a:t>2</a:t>
            </a:fld>
            <a:endParaRPr lang="en-US" altLang="en-US" sz="1050"/>
          </a:p>
        </p:txBody>
      </p:sp>
      <p:sp>
        <p:nvSpPr>
          <p:cNvPr id="47109" name="TextBox 6">
            <a:extLst>
              <a:ext uri="{FF2B5EF4-FFF2-40B4-BE49-F238E27FC236}">
                <a16:creationId xmlns:a16="http://schemas.microsoft.com/office/drawing/2014/main" id="{1735AAC3-C964-2C42-95E3-4C02C05DC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891" y="1119478"/>
            <a:ext cx="30801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1600" dirty="0"/>
              <a:t>Pat </a:t>
            </a:r>
            <a:r>
              <a:rPr lang="en-US" altLang="en-US" sz="1600" dirty="0" err="1"/>
              <a:t>Bosshart</a:t>
            </a:r>
            <a:endParaRPr lang="en-US" altLang="en-US" sz="1600" dirty="0"/>
          </a:p>
          <a:p>
            <a:pPr algn="l" eaLnBrk="1" hangingPunct="1"/>
            <a:r>
              <a:rPr lang="en-US" altLang="en-US" sz="1200" dirty="0"/>
              <a:t>At the time: TI (Texas Instruments)</a:t>
            </a:r>
          </a:p>
          <a:p>
            <a:pPr algn="l" eaLnBrk="1" hangingPunct="1"/>
            <a:r>
              <a:rPr lang="en-US" altLang="en-US" sz="1200" dirty="0"/>
              <a:t>Architect of first LISP CPU and 1GHz DSP</a:t>
            </a:r>
          </a:p>
        </p:txBody>
      </p:sp>
      <p:sp>
        <p:nvSpPr>
          <p:cNvPr id="47110" name="TextBox 7">
            <a:extLst>
              <a:ext uri="{FF2B5EF4-FFF2-40B4-BE49-F238E27FC236}">
                <a16:creationId xmlns:a16="http://schemas.microsoft.com/office/drawing/2014/main" id="{51D33021-91BD-764D-BE81-38409CF66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6318" y="2033881"/>
            <a:ext cx="196137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1500" dirty="0"/>
              <a:t>George Varghese</a:t>
            </a:r>
          </a:p>
          <a:p>
            <a:pPr algn="l" eaLnBrk="1" hangingPunct="1"/>
            <a:r>
              <a:rPr lang="en-US" altLang="en-US" sz="1200" dirty="0"/>
              <a:t>At the time: MSR</a:t>
            </a:r>
          </a:p>
          <a:p>
            <a:pPr algn="l" eaLnBrk="1" hangingPunct="1"/>
            <a:r>
              <a:rPr lang="en-US" altLang="en-US" sz="1200" dirty="0"/>
              <a:t>Today: Professor at UCLA</a:t>
            </a:r>
          </a:p>
          <a:p>
            <a:pPr algn="l" eaLnBrk="1" hangingPunct="1"/>
            <a:r>
              <a:rPr lang="en-US" altLang="en-US" sz="1500" dirty="0"/>
              <a:t> 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00950428-B209-8A45-8253-A06E33198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368" y="1061758"/>
            <a:ext cx="15838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1500" dirty="0"/>
              <a:t>+ Others from TI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481D74CB-2F0F-C547-AF9B-47E6A89A5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493" y="2022758"/>
            <a:ext cx="214513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1500" dirty="0"/>
              <a:t>+ Others from Stanford</a:t>
            </a:r>
            <a:endParaRPr lang="en-US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C30B1-376F-9545-8DBB-B5129F285B2B}"/>
              </a:ext>
            </a:extLst>
          </p:cNvPr>
          <p:cNvSpPr txBox="1"/>
          <p:nvPr/>
        </p:nvSpPr>
        <p:spPr>
          <a:xfrm>
            <a:off x="975913" y="3463175"/>
            <a:ext cx="6442789" cy="892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At the time the paper was written (2012)…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dirty="0">
                <a:solidFill>
                  <a:schemeClr val="accent2"/>
                </a:solidFill>
              </a:rPr>
              <a:t>Fastest switch ASICs were fixed function, around 1Tb/s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dirty="0">
                <a:solidFill>
                  <a:schemeClr val="accent2"/>
                </a:solidFill>
              </a:rPr>
              <a:t>Lots of interest in “disaggregated” switches for large data-centers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58E84-64F0-CA4D-B623-BEA0912CE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8" y="2051888"/>
            <a:ext cx="760809" cy="1037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2F3617-97EC-A440-89D7-AC3303A47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72" y="1130523"/>
            <a:ext cx="753119" cy="75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7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1" y="-19802"/>
            <a:ext cx="825409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PISA: Protocol Independent Switch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0414B7-A999-4844-8710-AD380A001A2D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09" name="Group 208"/>
          <p:cNvGrpSpPr/>
          <p:nvPr/>
        </p:nvGrpSpPr>
        <p:grpSpPr>
          <a:xfrm>
            <a:off x="1723999" y="1949083"/>
            <a:ext cx="1124342" cy="1626876"/>
            <a:chOff x="1485649" y="3204985"/>
            <a:chExt cx="1124341" cy="2169168"/>
          </a:xfrm>
        </p:grpSpPr>
        <p:sp>
          <p:nvSpPr>
            <p:cNvPr id="210" name="Rectangle 209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140101" y="1954364"/>
            <a:ext cx="1124342" cy="1626876"/>
            <a:chOff x="1485649" y="3204985"/>
            <a:chExt cx="1124341" cy="2169168"/>
          </a:xfrm>
        </p:grpSpPr>
        <p:sp>
          <p:nvSpPr>
            <p:cNvPr id="213" name="Rectangle 212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4540053" y="1960563"/>
            <a:ext cx="1124342" cy="1626876"/>
            <a:chOff x="1485649" y="3204985"/>
            <a:chExt cx="1124341" cy="2169168"/>
          </a:xfrm>
        </p:grpSpPr>
        <p:sp>
          <p:nvSpPr>
            <p:cNvPr id="216" name="Rectangle 215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5945032" y="1947752"/>
            <a:ext cx="1124342" cy="1626876"/>
            <a:chOff x="1485649" y="3204985"/>
            <a:chExt cx="1124341" cy="2169168"/>
          </a:xfrm>
        </p:grpSpPr>
        <p:sp>
          <p:nvSpPr>
            <p:cNvPr id="219" name="Rectangle 218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7478672" y="2186757"/>
            <a:ext cx="552334" cy="519142"/>
            <a:chOff x="8131589" y="4009362"/>
            <a:chExt cx="552334" cy="692189"/>
          </a:xfrm>
        </p:grpSpPr>
        <p:grpSp>
          <p:nvGrpSpPr>
            <p:cNvPr id="260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265" name="Freeform 264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66" name="Straight Connector 265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262" name="Freeform 261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63" name="Straight Connector 262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7" name="Group 316"/>
          <p:cNvGrpSpPr/>
          <p:nvPr/>
        </p:nvGrpSpPr>
        <p:grpSpPr>
          <a:xfrm>
            <a:off x="8060403" y="2193573"/>
            <a:ext cx="512735" cy="1191971"/>
            <a:chOff x="2488822" y="2403406"/>
            <a:chExt cx="529093" cy="1589294"/>
          </a:xfrm>
        </p:grpSpPr>
        <p:cxnSp>
          <p:nvCxnSpPr>
            <p:cNvPr id="318" name="Straight Arrow Connector 317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520111" y="2150828"/>
            <a:ext cx="381108" cy="1191971"/>
            <a:chOff x="2488822" y="2403406"/>
            <a:chExt cx="529093" cy="1589294"/>
          </a:xfrm>
        </p:grpSpPr>
        <p:cxnSp>
          <p:nvCxnSpPr>
            <p:cNvPr id="330" name="Straight Arrow Connector 329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/>
        </p:nvGrpSpPr>
        <p:grpSpPr>
          <a:xfrm>
            <a:off x="1834352" y="2025609"/>
            <a:ext cx="909363" cy="1479832"/>
            <a:chOff x="2449931" y="225721"/>
            <a:chExt cx="909363" cy="1973109"/>
          </a:xfrm>
        </p:grpSpPr>
        <p:sp>
          <p:nvSpPr>
            <p:cNvPr id="342" name="Rectangle 341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48" name="Trapezoid 347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3233753" y="2042277"/>
            <a:ext cx="909363" cy="1479832"/>
            <a:chOff x="2449931" y="225721"/>
            <a:chExt cx="909363" cy="1973109"/>
          </a:xfrm>
        </p:grpSpPr>
        <p:sp>
          <p:nvSpPr>
            <p:cNvPr id="355" name="Rectangle 354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1" name="Trapezoid 360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2" name="Trapezoid 361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3" name="Trapezoid 362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4" name="Trapezoid 363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5" name="Trapezoid 364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6" name="Trapezoid 365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4648312" y="2044536"/>
            <a:ext cx="909363" cy="1479832"/>
            <a:chOff x="2449931" y="225721"/>
            <a:chExt cx="909363" cy="1973109"/>
          </a:xfrm>
        </p:grpSpPr>
        <p:sp>
          <p:nvSpPr>
            <p:cNvPr id="368" name="Rectangle 367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4" name="Trapezoid 373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5" name="Trapezoid 374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6" name="Trapezoid 375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7" name="Trapezoid 376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8" name="Trapezoid 377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79" name="Trapezoid 378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80" name="Group 379"/>
          <p:cNvGrpSpPr/>
          <p:nvPr/>
        </p:nvGrpSpPr>
        <p:grpSpPr>
          <a:xfrm>
            <a:off x="6055267" y="2044029"/>
            <a:ext cx="909363" cy="1479832"/>
            <a:chOff x="2449931" y="225721"/>
            <a:chExt cx="909363" cy="1973109"/>
          </a:xfrm>
        </p:grpSpPr>
        <p:sp>
          <p:nvSpPr>
            <p:cNvPr id="381" name="Rectangle 380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7" name="Trapezoid 386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8" name="Trapezoid 387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9" name="Trapezoid 388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0" name="Trapezoid 389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1" name="Trapezoid 390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2" name="Trapezoid 391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7479414" y="2882331"/>
            <a:ext cx="552334" cy="519142"/>
            <a:chOff x="8131589" y="4009362"/>
            <a:chExt cx="552334" cy="692189"/>
          </a:xfrm>
        </p:grpSpPr>
        <p:grpSp>
          <p:nvGrpSpPr>
            <p:cNvPr id="396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401" name="Freeform 400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402" name="Straight Connector 40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398" name="Freeform 397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399" name="Straight Connector 398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Straight Arrow Connector 4"/>
          <p:cNvCxnSpPr>
            <a:endCxn id="211" idx="1"/>
          </p:cNvCxnSpPr>
          <p:nvPr/>
        </p:nvCxnSpPr>
        <p:spPr>
          <a:xfrm>
            <a:off x="1316881" y="2753973"/>
            <a:ext cx="407120" cy="424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213" idx="3"/>
            <a:endCxn id="217" idx="1"/>
          </p:cNvCxnSpPr>
          <p:nvPr/>
        </p:nvCxnSpPr>
        <p:spPr>
          <a:xfrm flipV="1">
            <a:off x="4264441" y="2769693"/>
            <a:ext cx="275612" cy="241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216" idx="3"/>
            <a:endCxn id="220" idx="1"/>
          </p:cNvCxnSpPr>
          <p:nvPr/>
        </p:nvCxnSpPr>
        <p:spPr>
          <a:xfrm flipV="1">
            <a:off x="5664395" y="2756883"/>
            <a:ext cx="280639" cy="2142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220" idx="3"/>
          </p:cNvCxnSpPr>
          <p:nvPr/>
        </p:nvCxnSpPr>
        <p:spPr>
          <a:xfrm>
            <a:off x="7069375" y="2756884"/>
            <a:ext cx="409297" cy="476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211" idx="3"/>
            <a:endCxn id="214" idx="1"/>
          </p:cNvCxnSpPr>
          <p:nvPr/>
        </p:nvCxnSpPr>
        <p:spPr>
          <a:xfrm>
            <a:off x="2848341" y="2748648"/>
            <a:ext cx="291760" cy="52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 rot="16200000">
            <a:off x="239128" y="2538303"/>
            <a:ext cx="1745942" cy="4206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58311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Programmable</a:t>
            </a:r>
          </a:p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Parser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1743290" y="2025608"/>
            <a:ext cx="702769" cy="1479833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Ethernet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MAC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Address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198928" y="2048936"/>
            <a:ext cx="608072" cy="719423"/>
          </a:xfrm>
          <a:prstGeom prst="rect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MPLS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Tag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95894" y="2029920"/>
            <a:ext cx="2060163" cy="1003660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IPv4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Address Table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594880" y="3048109"/>
            <a:ext cx="2060163" cy="480788"/>
          </a:xfrm>
          <a:prstGeom prst="rect">
            <a:avLst/>
          </a:prstGeom>
          <a:solidFill>
            <a:srgbClr val="FFFF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IPv6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Address Table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197780" y="2787452"/>
            <a:ext cx="616200" cy="508223"/>
          </a:xfrm>
          <a:prstGeom prst="rect">
            <a:avLst/>
          </a:prstGeom>
          <a:solidFill>
            <a:srgbClr val="7030A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ACL</a:t>
            </a:r>
          </a:p>
          <a:p>
            <a:pPr algn="ctr"/>
            <a:r>
              <a:rPr lang="en-US" sz="1200" dirty="0"/>
              <a:t>Rules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197782" y="3310532"/>
            <a:ext cx="616199" cy="217533"/>
          </a:xfrm>
          <a:prstGeom prst="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VXLAN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4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0"/>
    </mc:Choice>
    <mc:Fallback xmlns="">
      <p:transition xmlns:p14="http://schemas.microsoft.com/office/powerpoint/2010/main" spd="slow" advTm="4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6712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P4 program example: Parsing Headers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0414B7-A999-4844-8710-AD380A001A2D}" type="slidenum">
              <a:rPr lang="en-US" smtClean="0"/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642211" y="931958"/>
            <a:ext cx="5812919" cy="654665"/>
            <a:chOff x="1011264" y="1699033"/>
            <a:chExt cx="7675536" cy="1157705"/>
          </a:xfrm>
        </p:grpSpPr>
        <p:sp>
          <p:nvSpPr>
            <p:cNvPr id="9" name="Rectangle 8"/>
            <p:cNvSpPr/>
            <p:nvPr/>
          </p:nvSpPr>
          <p:spPr>
            <a:xfrm>
              <a:off x="1677488" y="1911808"/>
              <a:ext cx="933614" cy="60857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38" dirty="0"/>
                <a:t>Ethernet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26691" y="1699033"/>
              <a:ext cx="958655" cy="518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38" dirty="0">
                  <a:solidFill>
                    <a:schemeClr val="accent2"/>
                  </a:solidFill>
                </a:rPr>
                <a:t>IPv4</a:t>
              </a:r>
            </a:p>
          </p:txBody>
        </p:sp>
        <p:cxnSp>
          <p:nvCxnSpPr>
            <p:cNvPr id="13" name="Straight Arrow Connector 12"/>
            <p:cNvCxnSpPr>
              <a:stCxn id="10" idx="3"/>
              <a:endCxn id="14" idx="1"/>
            </p:cNvCxnSpPr>
            <p:nvPr/>
          </p:nvCxnSpPr>
          <p:spPr>
            <a:xfrm>
              <a:off x="5885346" y="1958110"/>
              <a:ext cx="976921" cy="3361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862267" y="1835646"/>
              <a:ext cx="1181529" cy="917187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38" dirty="0">
                  <a:solidFill>
                    <a:schemeClr val="accent2"/>
                  </a:solidFill>
                </a:rPr>
                <a:t>ACL</a:t>
              </a:r>
            </a:p>
          </p:txBody>
        </p:sp>
        <p:cxnSp>
          <p:nvCxnSpPr>
            <p:cNvPr id="17" name="Straight Arrow Connector 16"/>
            <p:cNvCxnSpPr>
              <a:stCxn id="23" idx="3"/>
              <a:endCxn id="10" idx="1"/>
            </p:cNvCxnSpPr>
            <p:nvPr/>
          </p:nvCxnSpPr>
          <p:spPr>
            <a:xfrm flipV="1">
              <a:off x="4096800" y="1958110"/>
              <a:ext cx="829891" cy="2535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9" idx="3"/>
              <a:endCxn id="23" idx="1"/>
            </p:cNvCxnSpPr>
            <p:nvPr/>
          </p:nvCxnSpPr>
          <p:spPr>
            <a:xfrm flipV="1">
              <a:off x="2611102" y="2211638"/>
              <a:ext cx="406939" cy="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024995" y="1958110"/>
              <a:ext cx="1071806" cy="5399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MyEncap</a:t>
              </a:r>
              <a:endParaRPr lang="en-US" sz="1000" dirty="0"/>
            </a:p>
          </p:txBody>
        </p:sp>
        <p:cxnSp>
          <p:nvCxnSpPr>
            <p:cNvPr id="21" name="Straight Arrow Connector 20"/>
            <p:cNvCxnSpPr>
              <a:endCxn id="9" idx="1"/>
            </p:cNvCxnSpPr>
            <p:nvPr/>
          </p:nvCxnSpPr>
          <p:spPr>
            <a:xfrm>
              <a:off x="1011264" y="2216093"/>
              <a:ext cx="6662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4" idx="3"/>
            </p:cNvCxnSpPr>
            <p:nvPr/>
          </p:nvCxnSpPr>
          <p:spPr>
            <a:xfrm>
              <a:off x="8043796" y="2294240"/>
              <a:ext cx="643004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018042" y="1941688"/>
              <a:ext cx="1078759" cy="539901"/>
            </a:xfrm>
            <a:prstGeom prst="rect">
              <a:avLst/>
            </a:prstGeom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38" dirty="0"/>
                <a:t>My </a:t>
              </a:r>
              <a:r>
                <a:rPr lang="en-US" sz="1438" dirty="0" err="1"/>
                <a:t>Encap</a:t>
              </a:r>
              <a:endParaRPr lang="en-US" sz="1438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14816" y="2416566"/>
              <a:ext cx="987220" cy="4401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38" dirty="0"/>
                <a:t>IPv6</a:t>
              </a:r>
            </a:p>
          </p:txBody>
        </p:sp>
        <p:cxnSp>
          <p:nvCxnSpPr>
            <p:cNvPr id="25" name="Straight Arrow Connector 24"/>
            <p:cNvCxnSpPr>
              <a:stCxn id="24" idx="3"/>
              <a:endCxn id="14" idx="1"/>
            </p:cNvCxnSpPr>
            <p:nvPr/>
          </p:nvCxnSpPr>
          <p:spPr>
            <a:xfrm flipV="1">
              <a:off x="5902036" y="2294240"/>
              <a:ext cx="960231" cy="3424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3" idx="3"/>
              <a:endCxn id="24" idx="1"/>
            </p:cNvCxnSpPr>
            <p:nvPr/>
          </p:nvCxnSpPr>
          <p:spPr>
            <a:xfrm>
              <a:off x="4096801" y="2211639"/>
              <a:ext cx="818015" cy="4250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3855704" y="1771740"/>
            <a:ext cx="4205097" cy="1428954"/>
          </a:xfrm>
          <a:prstGeom prst="rect">
            <a:avLst/>
          </a:prstGeom>
          <a:solidFill>
            <a:srgbClr val="F87E33"/>
          </a:solidFill>
          <a:ln>
            <a:noFill/>
          </a:ln>
        </p:spPr>
        <p:txBody>
          <a:bodyPr wrap="square" lIns="81635" tIns="40817" rIns="81635" bIns="40817" rtlCol="0">
            <a:spAutoFit/>
          </a:bodyPr>
          <a:lstStyle/>
          <a:p>
            <a:r>
              <a:rPr lang="en-US" sz="1250" b="1" dirty="0" err="1">
                <a:latin typeface="Courier"/>
                <a:cs typeface="Courier"/>
              </a:rPr>
              <a:t>header_type</a:t>
            </a:r>
            <a:r>
              <a:rPr lang="en-US" sz="1250" dirty="0">
                <a:latin typeface="Courier"/>
                <a:cs typeface="Courier"/>
              </a:rPr>
              <a:t> </a:t>
            </a:r>
            <a:r>
              <a:rPr lang="en-US" sz="1250" dirty="0" err="1">
                <a:latin typeface="Courier"/>
                <a:cs typeface="Courier"/>
              </a:rPr>
              <a:t>ethernet_t</a:t>
            </a:r>
            <a:r>
              <a:rPr lang="en-US" sz="1250" dirty="0">
                <a:latin typeface="Courier"/>
                <a:cs typeface="Courier"/>
              </a:rPr>
              <a:t> {</a:t>
            </a:r>
          </a:p>
          <a:p>
            <a:r>
              <a:rPr lang="en-US" sz="1250" b="1" dirty="0">
                <a:latin typeface="Courier"/>
                <a:cs typeface="Courier"/>
              </a:rPr>
              <a:t>	fields</a:t>
            </a:r>
            <a:r>
              <a:rPr lang="en-US" sz="1250" dirty="0">
                <a:latin typeface="Courier"/>
                <a:cs typeface="Courier"/>
              </a:rPr>
              <a:t> {</a:t>
            </a:r>
          </a:p>
          <a:p>
            <a:r>
              <a:rPr lang="en-US" sz="1250" dirty="0">
                <a:latin typeface="Courier"/>
                <a:cs typeface="Courier"/>
              </a:rPr>
              <a:t>		</a:t>
            </a:r>
            <a:r>
              <a:rPr lang="en-US" sz="1250" dirty="0" err="1">
                <a:latin typeface="Courier"/>
                <a:cs typeface="Courier"/>
              </a:rPr>
              <a:t>dstAddr</a:t>
            </a:r>
            <a:r>
              <a:rPr lang="en-US" sz="1250" dirty="0">
                <a:latin typeface="Courier"/>
                <a:cs typeface="Courier"/>
              </a:rPr>
              <a:t> : 48;</a:t>
            </a:r>
          </a:p>
          <a:p>
            <a:r>
              <a:rPr lang="en-US" sz="1250" dirty="0">
                <a:latin typeface="Courier"/>
                <a:cs typeface="Courier"/>
              </a:rPr>
              <a:t>		</a:t>
            </a:r>
            <a:r>
              <a:rPr lang="en-US" sz="1250" dirty="0" err="1">
                <a:latin typeface="Courier"/>
                <a:cs typeface="Courier"/>
              </a:rPr>
              <a:t>srcAddr</a:t>
            </a:r>
            <a:r>
              <a:rPr lang="en-US" sz="1250" dirty="0">
                <a:latin typeface="Courier"/>
                <a:cs typeface="Courier"/>
              </a:rPr>
              <a:t> : 48;</a:t>
            </a:r>
          </a:p>
          <a:p>
            <a:r>
              <a:rPr lang="en-US" sz="1250" dirty="0">
                <a:latin typeface="Courier"/>
                <a:cs typeface="Courier"/>
              </a:rPr>
              <a:t>		</a:t>
            </a:r>
            <a:r>
              <a:rPr lang="en-US" sz="1250" dirty="0" err="1">
                <a:latin typeface="Courier"/>
                <a:cs typeface="Courier"/>
              </a:rPr>
              <a:t>etherType</a:t>
            </a:r>
            <a:r>
              <a:rPr lang="en-US" sz="1250" dirty="0">
                <a:latin typeface="Courier"/>
                <a:cs typeface="Courier"/>
              </a:rPr>
              <a:t> : 16;</a:t>
            </a:r>
          </a:p>
          <a:p>
            <a:r>
              <a:rPr lang="en-US" sz="1250" dirty="0">
                <a:latin typeface="Courier"/>
                <a:cs typeface="Courier"/>
              </a:rPr>
              <a:t>    }</a:t>
            </a:r>
          </a:p>
          <a:p>
            <a:r>
              <a:rPr lang="en-US" sz="1250" dirty="0">
                <a:latin typeface="Courier"/>
                <a:cs typeface="Courier"/>
              </a:rPr>
              <a:t>}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60093" y="3271292"/>
            <a:ext cx="4205097" cy="1813674"/>
          </a:xfrm>
          <a:prstGeom prst="rect">
            <a:avLst/>
          </a:prstGeom>
          <a:solidFill>
            <a:srgbClr val="FFC81D"/>
          </a:solidFill>
          <a:ln>
            <a:noFill/>
          </a:ln>
        </p:spPr>
        <p:txBody>
          <a:bodyPr wrap="square" lIns="81635" tIns="40817" rIns="81635" bIns="40817" rtlCol="0">
            <a:spAutoFit/>
          </a:bodyPr>
          <a:lstStyle/>
          <a:p>
            <a:r>
              <a:rPr lang="en-US" sz="1250" b="1" dirty="0" err="1">
                <a:latin typeface="Courier"/>
                <a:cs typeface="Courier"/>
              </a:rPr>
              <a:t>header_type</a:t>
            </a:r>
            <a:r>
              <a:rPr lang="en-US" sz="1250" dirty="0">
                <a:latin typeface="Courier"/>
                <a:cs typeface="Courier"/>
              </a:rPr>
              <a:t> </a:t>
            </a:r>
            <a:r>
              <a:rPr lang="en-US" sz="1250" dirty="0" err="1">
                <a:latin typeface="Courier"/>
                <a:cs typeface="Courier"/>
              </a:rPr>
              <a:t>my_encap_t</a:t>
            </a:r>
            <a:r>
              <a:rPr lang="en-US" sz="1250" dirty="0">
                <a:latin typeface="Courier"/>
                <a:cs typeface="Courier"/>
              </a:rPr>
              <a:t> {</a:t>
            </a:r>
          </a:p>
          <a:p>
            <a:r>
              <a:rPr lang="en-US" sz="1250" dirty="0">
                <a:latin typeface="Courier"/>
                <a:cs typeface="Courier"/>
              </a:rPr>
              <a:t>	</a:t>
            </a:r>
            <a:r>
              <a:rPr lang="en-US" sz="1250" b="1" dirty="0">
                <a:latin typeface="Courier"/>
                <a:cs typeface="Courier"/>
              </a:rPr>
              <a:t>fields</a:t>
            </a:r>
            <a:r>
              <a:rPr lang="en-US" sz="1250" dirty="0">
                <a:latin typeface="Courier"/>
                <a:cs typeface="Courier"/>
              </a:rPr>
              <a:t> {</a:t>
            </a:r>
          </a:p>
          <a:p>
            <a:r>
              <a:rPr lang="en-US" sz="1250" dirty="0">
                <a:latin typeface="Courier"/>
                <a:cs typeface="Courier"/>
              </a:rPr>
              <a:t>		foo : 12;</a:t>
            </a:r>
          </a:p>
          <a:p>
            <a:r>
              <a:rPr lang="en-US" sz="1250" dirty="0">
                <a:latin typeface="Courier"/>
                <a:cs typeface="Courier"/>
              </a:rPr>
              <a:t>		bar : 8;</a:t>
            </a:r>
          </a:p>
          <a:p>
            <a:r>
              <a:rPr lang="en-US" sz="1250" dirty="0">
                <a:latin typeface="Courier"/>
                <a:cs typeface="Courier"/>
              </a:rPr>
              <a:t>		</a:t>
            </a:r>
            <a:r>
              <a:rPr lang="en-US" sz="1250" dirty="0" err="1">
                <a:latin typeface="Courier"/>
                <a:cs typeface="Courier"/>
              </a:rPr>
              <a:t>baz</a:t>
            </a:r>
            <a:r>
              <a:rPr lang="en-US" sz="1250" dirty="0">
                <a:latin typeface="Courier"/>
                <a:cs typeface="Courier"/>
              </a:rPr>
              <a:t> : 4;</a:t>
            </a:r>
          </a:p>
          <a:p>
            <a:r>
              <a:rPr lang="en-US" sz="1250" dirty="0">
                <a:latin typeface="Courier"/>
                <a:cs typeface="Courier"/>
              </a:rPr>
              <a:t>		</a:t>
            </a:r>
            <a:r>
              <a:rPr lang="en-US" sz="1250" dirty="0" err="1">
                <a:latin typeface="Courier"/>
                <a:cs typeface="Courier"/>
              </a:rPr>
              <a:t>qux</a:t>
            </a:r>
            <a:r>
              <a:rPr lang="en-US" sz="1250" dirty="0">
                <a:latin typeface="Courier"/>
                <a:cs typeface="Courier"/>
              </a:rPr>
              <a:t> : 4; </a:t>
            </a:r>
          </a:p>
          <a:p>
            <a:r>
              <a:rPr lang="en-US" sz="1250" dirty="0">
                <a:latin typeface="Courier"/>
                <a:cs typeface="Courier"/>
              </a:rPr>
              <a:t>		</a:t>
            </a:r>
            <a:r>
              <a:rPr lang="en-US" sz="1250" dirty="0" err="1">
                <a:latin typeface="Courier"/>
                <a:cs typeface="Courier"/>
              </a:rPr>
              <a:t>next_protocol</a:t>
            </a:r>
            <a:r>
              <a:rPr lang="en-US" sz="1250" dirty="0">
                <a:latin typeface="Courier"/>
                <a:cs typeface="Courier"/>
              </a:rPr>
              <a:t> : 4;</a:t>
            </a:r>
          </a:p>
          <a:p>
            <a:r>
              <a:rPr lang="en-US" sz="1250" dirty="0">
                <a:latin typeface="Courier"/>
                <a:cs typeface="Courier"/>
              </a:rPr>
              <a:t>    }</a:t>
            </a:r>
          </a:p>
          <a:p>
            <a:r>
              <a:rPr lang="en-US" sz="1250" dirty="0">
                <a:latin typeface="Courier"/>
                <a:cs typeface="Courier"/>
              </a:rPr>
              <a:t>}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09969" y="1911397"/>
            <a:ext cx="2857303" cy="2882158"/>
            <a:chOff x="413292" y="2548529"/>
            <a:chExt cx="3809737" cy="3842877"/>
          </a:xfrm>
        </p:grpSpPr>
        <p:sp>
          <p:nvSpPr>
            <p:cNvPr id="11" name="Oval 10"/>
            <p:cNvSpPr/>
            <p:nvPr/>
          </p:nvSpPr>
          <p:spPr>
            <a:xfrm>
              <a:off x="420531" y="2548529"/>
              <a:ext cx="1603115" cy="759416"/>
            </a:xfrm>
            <a:prstGeom prst="ellipse">
              <a:avLst/>
            </a:prstGeom>
            <a:solidFill>
              <a:srgbClr val="F584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Ethernet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2595380" y="2555764"/>
              <a:ext cx="1627649" cy="759416"/>
            </a:xfrm>
            <a:prstGeom prst="ellipse">
              <a:avLst/>
            </a:prstGeom>
            <a:solidFill>
              <a:srgbClr val="FFC7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My </a:t>
              </a:r>
              <a:r>
                <a:rPr lang="en-US" sz="1500" dirty="0" err="1"/>
                <a:t>Encap</a:t>
              </a:r>
              <a:endParaRPr lang="en-US" sz="1500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413292" y="3963877"/>
              <a:ext cx="1627649" cy="759416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IPv4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2595380" y="3986610"/>
              <a:ext cx="1627649" cy="759416"/>
            </a:xfrm>
            <a:prstGeom prst="ellipse">
              <a:avLst/>
            </a:prstGeom>
            <a:solidFill>
              <a:srgbClr val="7BB7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/>
                <a:t>IPv6</a:t>
              </a:r>
              <a:endParaRPr lang="en-US" sz="210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375790" y="5631990"/>
              <a:ext cx="1627649" cy="759416"/>
            </a:xfrm>
            <a:prstGeom prst="ellipse">
              <a:avLst/>
            </a:prstGeom>
            <a:solidFill>
              <a:srgbClr val="537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TCP</a:t>
              </a:r>
            </a:p>
          </p:txBody>
        </p:sp>
        <p:cxnSp>
          <p:nvCxnSpPr>
            <p:cNvPr id="15" name="Straight Arrow Connector 14"/>
            <p:cNvCxnSpPr>
              <a:stCxn id="11" idx="6"/>
              <a:endCxn id="54" idx="2"/>
            </p:cNvCxnSpPr>
            <p:nvPr/>
          </p:nvCxnSpPr>
          <p:spPr>
            <a:xfrm>
              <a:off x="2023646" y="2928237"/>
              <a:ext cx="571734" cy="723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1" idx="5"/>
              <a:endCxn id="59" idx="1"/>
            </p:cNvCxnSpPr>
            <p:nvPr/>
          </p:nvCxnSpPr>
          <p:spPr>
            <a:xfrm>
              <a:off x="1788875" y="3196731"/>
              <a:ext cx="1044869" cy="901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4" idx="3"/>
              <a:endCxn id="58" idx="7"/>
            </p:cNvCxnSpPr>
            <p:nvPr/>
          </p:nvCxnSpPr>
          <p:spPr>
            <a:xfrm flipH="1">
              <a:off x="1802577" y="3203966"/>
              <a:ext cx="1031167" cy="87112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8" idx="4"/>
              <a:endCxn id="60" idx="1"/>
            </p:cNvCxnSpPr>
            <p:nvPr/>
          </p:nvCxnSpPr>
          <p:spPr>
            <a:xfrm>
              <a:off x="1227117" y="4723293"/>
              <a:ext cx="387037" cy="101991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9" idx="4"/>
              <a:endCxn id="60" idx="7"/>
            </p:cNvCxnSpPr>
            <p:nvPr/>
          </p:nvCxnSpPr>
          <p:spPr>
            <a:xfrm flipH="1">
              <a:off x="2765075" y="4746026"/>
              <a:ext cx="644130" cy="99717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1" idx="4"/>
              <a:endCxn id="58" idx="0"/>
            </p:cNvCxnSpPr>
            <p:nvPr/>
          </p:nvCxnSpPr>
          <p:spPr>
            <a:xfrm>
              <a:off x="1222089" y="3307945"/>
              <a:ext cx="5028" cy="65593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3797133" y="2446839"/>
            <a:ext cx="3531171" cy="1621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81635" tIns="40817" rIns="81635" bIns="40817" rtlCol="0">
            <a:spAutoFit/>
          </a:bodyPr>
          <a:lstStyle/>
          <a:p>
            <a:r>
              <a:rPr lang="en-US" sz="1250" b="1" dirty="0">
                <a:latin typeface="Courier"/>
                <a:cs typeface="Courier"/>
              </a:rPr>
              <a:t>parser</a:t>
            </a:r>
            <a:r>
              <a:rPr lang="en-US" sz="1250" dirty="0">
                <a:latin typeface="Courier"/>
                <a:cs typeface="Courier"/>
              </a:rPr>
              <a:t> </a:t>
            </a:r>
            <a:r>
              <a:rPr lang="en-US" sz="1250" dirty="0" err="1">
                <a:latin typeface="Courier"/>
                <a:cs typeface="Courier"/>
              </a:rPr>
              <a:t>parse_ethernet</a:t>
            </a:r>
            <a:r>
              <a:rPr lang="en-US" sz="1250" dirty="0">
                <a:latin typeface="Courier"/>
                <a:cs typeface="Courier"/>
              </a:rPr>
              <a:t> {</a:t>
            </a:r>
          </a:p>
          <a:p>
            <a:r>
              <a:rPr lang="en-US" sz="1250" dirty="0">
                <a:latin typeface="Courier"/>
                <a:cs typeface="Courier"/>
              </a:rPr>
              <a:t>  </a:t>
            </a:r>
            <a:r>
              <a:rPr lang="en-US" sz="1250" b="1" dirty="0">
                <a:latin typeface="Courier"/>
                <a:cs typeface="Courier"/>
              </a:rPr>
              <a:t>extract</a:t>
            </a:r>
            <a:r>
              <a:rPr lang="en-US" sz="1250" dirty="0">
                <a:latin typeface="Courier"/>
                <a:cs typeface="Courier"/>
              </a:rPr>
              <a:t>(</a:t>
            </a:r>
            <a:r>
              <a:rPr lang="en-US" sz="1250" dirty="0" err="1">
                <a:latin typeface="Courier"/>
                <a:cs typeface="Courier"/>
              </a:rPr>
              <a:t>ethernet</a:t>
            </a:r>
            <a:r>
              <a:rPr lang="en-US" sz="1250" dirty="0">
                <a:latin typeface="Courier"/>
                <a:cs typeface="Courier"/>
              </a:rPr>
              <a:t>);</a:t>
            </a:r>
          </a:p>
          <a:p>
            <a:r>
              <a:rPr lang="en-US" sz="1250" dirty="0">
                <a:latin typeface="Courier"/>
                <a:cs typeface="Courier"/>
              </a:rPr>
              <a:t>  </a:t>
            </a:r>
            <a:r>
              <a:rPr lang="en-US" sz="1250" b="1" dirty="0">
                <a:latin typeface="Courier"/>
                <a:cs typeface="Courier"/>
              </a:rPr>
              <a:t>return</a:t>
            </a:r>
            <a:r>
              <a:rPr lang="en-US" sz="1250" dirty="0">
                <a:latin typeface="Courier"/>
                <a:cs typeface="Courier"/>
              </a:rPr>
              <a:t> </a:t>
            </a:r>
            <a:r>
              <a:rPr lang="en-US" sz="1250" b="1" dirty="0">
                <a:latin typeface="Courier"/>
                <a:cs typeface="Courier"/>
              </a:rPr>
              <a:t>select</a:t>
            </a:r>
            <a:r>
              <a:rPr lang="en-US" sz="1250" dirty="0">
                <a:latin typeface="Courier"/>
                <a:cs typeface="Courier"/>
              </a:rPr>
              <a:t>(</a:t>
            </a:r>
            <a:r>
              <a:rPr lang="en-US" sz="1250" b="1" dirty="0" err="1">
                <a:latin typeface="Courier"/>
                <a:cs typeface="Courier"/>
              </a:rPr>
              <a:t>latest</a:t>
            </a:r>
            <a:r>
              <a:rPr lang="en-US" sz="1250" dirty="0" err="1">
                <a:latin typeface="Courier"/>
                <a:cs typeface="Courier"/>
              </a:rPr>
              <a:t>.etherType</a:t>
            </a:r>
            <a:r>
              <a:rPr lang="en-US" sz="1250" dirty="0">
                <a:latin typeface="Courier"/>
                <a:cs typeface="Courier"/>
              </a:rPr>
              <a:t>) {</a:t>
            </a:r>
          </a:p>
          <a:p>
            <a:r>
              <a:rPr lang="en-US" sz="1250" dirty="0">
                <a:latin typeface="Courier"/>
                <a:cs typeface="Courier"/>
              </a:rPr>
              <a:t>    0x8100 : </a:t>
            </a:r>
            <a:r>
              <a:rPr lang="en-US" sz="1250" dirty="0" err="1">
                <a:latin typeface="Courier"/>
                <a:cs typeface="Courier"/>
              </a:rPr>
              <a:t>parse_my_encap</a:t>
            </a:r>
            <a:r>
              <a:rPr lang="en-US" sz="1250" dirty="0">
                <a:latin typeface="Courier"/>
                <a:cs typeface="Courier"/>
              </a:rPr>
              <a:t>;</a:t>
            </a:r>
          </a:p>
          <a:p>
            <a:r>
              <a:rPr lang="en-US" sz="1250" dirty="0">
                <a:latin typeface="Courier"/>
                <a:cs typeface="Courier"/>
              </a:rPr>
              <a:t>    0x800  : parse_ipv4;</a:t>
            </a:r>
          </a:p>
          <a:p>
            <a:r>
              <a:rPr lang="en-US" sz="1250" dirty="0">
                <a:latin typeface="Courier"/>
                <a:cs typeface="Courier"/>
              </a:rPr>
              <a:t>    0x86DD : parse_ipv6;</a:t>
            </a:r>
          </a:p>
          <a:p>
            <a:r>
              <a:rPr lang="en-US" sz="1250" dirty="0">
                <a:latin typeface="Courier"/>
                <a:cs typeface="Courier"/>
              </a:rPr>
              <a:t>  }</a:t>
            </a:r>
          </a:p>
          <a:p>
            <a:r>
              <a:rPr lang="en-US" sz="1250" dirty="0">
                <a:latin typeface="Courier"/>
                <a:cs typeface="Courier"/>
              </a:rPr>
              <a:t>}</a:t>
            </a:r>
          </a:p>
        </p:txBody>
      </p:sp>
      <p:sp>
        <p:nvSpPr>
          <p:cNvPr id="73" name="Oval 72"/>
          <p:cNvSpPr/>
          <p:nvPr/>
        </p:nvSpPr>
        <p:spPr>
          <a:xfrm>
            <a:off x="315399" y="1899773"/>
            <a:ext cx="1202336" cy="56956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82" name="Oval 81"/>
          <p:cNvSpPr/>
          <p:nvPr/>
        </p:nvSpPr>
        <p:spPr>
          <a:xfrm>
            <a:off x="1953313" y="1909418"/>
            <a:ext cx="1202336" cy="56956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914630" y="2194243"/>
            <a:ext cx="1208741" cy="877190"/>
            <a:chOff x="1219506" y="2925656"/>
            <a:chExt cx="1611655" cy="1169587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83" name="Straight Arrow Connector 82"/>
            <p:cNvCxnSpPr/>
            <p:nvPr/>
          </p:nvCxnSpPr>
          <p:spPr>
            <a:xfrm>
              <a:off x="2021063" y="2925656"/>
              <a:ext cx="571734" cy="723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1786292" y="3194150"/>
              <a:ext cx="1044869" cy="901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219506" y="3305364"/>
              <a:ext cx="5028" cy="65593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472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1" grpId="0" animBg="1"/>
      <p:bldP spid="41" grpId="1" animBg="1"/>
      <p:bldP spid="40" grpId="0" animBg="1"/>
      <p:bldP spid="73" grpId="0" animBg="1"/>
      <p:bldP spid="82" grpId="0" animBg="1"/>
      <p:bldP spid="8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4602363" y="931342"/>
            <a:ext cx="726019" cy="29300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40820" rIns="0" bIns="40820" rtlCol="0" anchor="ctr"/>
          <a:lstStyle/>
          <a:p>
            <a:pPr algn="ctr"/>
            <a:endParaRPr lang="en-US" sz="1438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296" y="-4783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P4 program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0414B7-A999-4844-8710-AD380A001A2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46764" y="1052279"/>
            <a:ext cx="707054" cy="34413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38" dirty="0"/>
              <a:t>Ethernet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07484" y="931958"/>
            <a:ext cx="726019" cy="2930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38" dirty="0">
                <a:solidFill>
                  <a:schemeClr val="accent2"/>
                </a:solidFill>
              </a:rPr>
              <a:t>IPv4</a:t>
            </a:r>
          </a:p>
        </p:txBody>
      </p:sp>
      <p:cxnSp>
        <p:nvCxnSpPr>
          <p:cNvPr id="13" name="Straight Arrow Connector 12"/>
          <p:cNvCxnSpPr>
            <a:stCxn id="10" idx="3"/>
            <a:endCxn id="14" idx="1"/>
          </p:cNvCxnSpPr>
          <p:nvPr/>
        </p:nvCxnSpPr>
        <p:spPr>
          <a:xfrm>
            <a:off x="5333503" y="1078462"/>
            <a:ext cx="739852" cy="190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73355" y="1009211"/>
            <a:ext cx="894809" cy="51865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38" dirty="0">
                <a:solidFill>
                  <a:schemeClr val="accent2"/>
                </a:solidFill>
              </a:rPr>
              <a:t>ACL</a:t>
            </a:r>
          </a:p>
        </p:txBody>
      </p:sp>
      <p:cxnSp>
        <p:nvCxnSpPr>
          <p:cNvPr id="17" name="Straight Arrow Connector 16"/>
          <p:cNvCxnSpPr>
            <a:stCxn id="23" idx="3"/>
            <a:endCxn id="10" idx="1"/>
          </p:cNvCxnSpPr>
          <p:nvPr/>
        </p:nvCxnSpPr>
        <p:spPr>
          <a:xfrm flipV="1">
            <a:off x="3978982" y="1078462"/>
            <a:ext cx="628502" cy="1433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23" idx="1"/>
          </p:cNvCxnSpPr>
          <p:nvPr/>
        </p:nvCxnSpPr>
        <p:spPr>
          <a:xfrm flipV="1">
            <a:off x="2853818" y="1221829"/>
            <a:ext cx="308188" cy="25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167271" y="1078462"/>
            <a:ext cx="811712" cy="30530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MyEncap</a:t>
            </a:r>
            <a:endParaRPr lang="en-US" sz="1000" dirty="0"/>
          </a:p>
        </p:txBody>
      </p:sp>
      <p:cxnSp>
        <p:nvCxnSpPr>
          <p:cNvPr id="21" name="Straight Arrow Connector 20"/>
          <p:cNvCxnSpPr>
            <a:endCxn id="9" idx="1"/>
          </p:cNvCxnSpPr>
          <p:nvPr/>
        </p:nvCxnSpPr>
        <p:spPr>
          <a:xfrm>
            <a:off x="1642211" y="1224347"/>
            <a:ext cx="50455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6968163" y="1268539"/>
            <a:ext cx="486967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162007" y="1069176"/>
            <a:ext cx="816977" cy="305306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38" dirty="0"/>
              <a:t>My </a:t>
            </a:r>
            <a:r>
              <a:rPr lang="en-US" sz="1438" dirty="0" err="1"/>
              <a:t>Encap</a:t>
            </a:r>
            <a:endParaRPr lang="en-US" sz="1438" dirty="0"/>
          </a:p>
        </p:txBody>
      </p:sp>
      <p:sp>
        <p:nvSpPr>
          <p:cNvPr id="24" name="Rectangle 23"/>
          <p:cNvSpPr/>
          <p:nvPr/>
        </p:nvSpPr>
        <p:spPr>
          <a:xfrm>
            <a:off x="4598491" y="1337712"/>
            <a:ext cx="747652" cy="24891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38" dirty="0"/>
              <a:t>IPv6</a:t>
            </a:r>
          </a:p>
        </p:txBody>
      </p:sp>
      <p:cxnSp>
        <p:nvCxnSpPr>
          <p:cNvPr id="25" name="Straight Arrow Connector 24"/>
          <p:cNvCxnSpPr>
            <a:stCxn id="24" idx="3"/>
            <a:endCxn id="14" idx="1"/>
          </p:cNvCxnSpPr>
          <p:nvPr/>
        </p:nvCxnSpPr>
        <p:spPr>
          <a:xfrm flipV="1">
            <a:off x="5346143" y="1268539"/>
            <a:ext cx="727213" cy="193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>
            <a:off x="3978982" y="1221829"/>
            <a:ext cx="619508" cy="2403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50855" y="1729695"/>
            <a:ext cx="2502043" cy="18136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1635" tIns="40817" rIns="81635" bIns="40817" rtlCol="0">
            <a:spAutoFit/>
          </a:bodyPr>
          <a:lstStyle/>
          <a:p>
            <a:r>
              <a:rPr lang="en-US" sz="1125" b="1" dirty="0">
                <a:latin typeface="Courier"/>
              </a:rPr>
              <a:t>table </a:t>
            </a:r>
            <a:r>
              <a:rPr lang="en-US" sz="1125" dirty="0">
                <a:latin typeface="Courier"/>
              </a:rPr>
              <a:t>ipv4_lpm </a:t>
            </a:r>
          </a:p>
          <a:p>
            <a:r>
              <a:rPr lang="en-US" sz="1125" dirty="0">
                <a:latin typeface="Courier"/>
              </a:rPr>
              <a:t>{    </a:t>
            </a:r>
          </a:p>
          <a:p>
            <a:r>
              <a:rPr lang="en-US" sz="1125" dirty="0">
                <a:latin typeface="Courier"/>
              </a:rPr>
              <a:t>	</a:t>
            </a:r>
            <a:r>
              <a:rPr lang="en-US" sz="1125" b="1" dirty="0">
                <a:latin typeface="Courier"/>
              </a:rPr>
              <a:t>reads</a:t>
            </a:r>
            <a:r>
              <a:rPr lang="en-US" sz="1125" dirty="0">
                <a:latin typeface="Courier"/>
              </a:rPr>
              <a:t> {</a:t>
            </a:r>
          </a:p>
          <a:p>
            <a:r>
              <a:rPr lang="en-US" sz="1125" dirty="0">
                <a:latin typeface="Courier"/>
              </a:rPr>
              <a:t>        ipv4.dstAddr : </a:t>
            </a:r>
            <a:r>
              <a:rPr lang="en-US" sz="1125" b="1" dirty="0" err="1">
                <a:latin typeface="Courier"/>
              </a:rPr>
              <a:t>lpm</a:t>
            </a:r>
            <a:r>
              <a:rPr lang="en-US" sz="1125" dirty="0">
                <a:latin typeface="Courier"/>
              </a:rPr>
              <a:t>;</a:t>
            </a:r>
          </a:p>
          <a:p>
            <a:r>
              <a:rPr lang="en-US" sz="1125" dirty="0">
                <a:latin typeface="Courier"/>
              </a:rPr>
              <a:t>  	}</a:t>
            </a:r>
          </a:p>
          <a:p>
            <a:r>
              <a:rPr lang="en-US" sz="1125" dirty="0">
                <a:latin typeface="Courier"/>
              </a:rPr>
              <a:t>	</a:t>
            </a:r>
            <a:r>
              <a:rPr lang="en-US" sz="1125" b="1" dirty="0">
                <a:latin typeface="Courier"/>
              </a:rPr>
              <a:t>actions</a:t>
            </a:r>
            <a:r>
              <a:rPr lang="en-US" sz="1125" dirty="0">
                <a:latin typeface="Courier"/>
              </a:rPr>
              <a:t> {</a:t>
            </a:r>
          </a:p>
          <a:p>
            <a:r>
              <a:rPr lang="en-US" sz="1125" dirty="0">
                <a:latin typeface="Courier"/>
              </a:rPr>
              <a:t>        </a:t>
            </a:r>
            <a:r>
              <a:rPr lang="en-US" sz="1125" dirty="0" err="1">
                <a:latin typeface="Courier"/>
              </a:rPr>
              <a:t>set_next_hop</a:t>
            </a:r>
            <a:r>
              <a:rPr lang="en-US" sz="1125" dirty="0">
                <a:latin typeface="Courier"/>
              </a:rPr>
              <a:t>;</a:t>
            </a:r>
          </a:p>
          <a:p>
            <a:r>
              <a:rPr lang="en-US" sz="1125" dirty="0">
                <a:latin typeface="Courier"/>
              </a:rPr>
              <a:t>        drop;    </a:t>
            </a:r>
          </a:p>
          <a:p>
            <a:r>
              <a:rPr lang="en-US" sz="1125" dirty="0">
                <a:latin typeface="Courier"/>
              </a:rPr>
              <a:t>	}</a:t>
            </a:r>
          </a:p>
          <a:p>
            <a:r>
              <a:rPr lang="en-US" sz="1125" dirty="0">
                <a:latin typeface="Courier"/>
              </a:rPr>
              <a:t>}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77895" y="3718989"/>
            <a:ext cx="7721599" cy="11211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81635" tIns="40817" rIns="81635" bIns="40817">
            <a:spAutoFit/>
          </a:bodyPr>
          <a:lstStyle/>
          <a:p>
            <a:r>
              <a:rPr lang="en-US" sz="1125" b="1" dirty="0">
                <a:latin typeface="Courier"/>
              </a:rPr>
              <a:t>action </a:t>
            </a:r>
            <a:r>
              <a:rPr lang="en-US" sz="1125" dirty="0" err="1">
                <a:latin typeface="Courier"/>
              </a:rPr>
              <a:t>set_next_hop</a:t>
            </a:r>
            <a:r>
              <a:rPr lang="en-US" sz="1125" dirty="0">
                <a:latin typeface="Courier"/>
              </a:rPr>
              <a:t>(nhop_ipv4_addr, port) </a:t>
            </a:r>
          </a:p>
          <a:p>
            <a:r>
              <a:rPr lang="en-US" sz="1125" dirty="0">
                <a:latin typeface="Courier"/>
              </a:rPr>
              <a:t>{    </a:t>
            </a:r>
          </a:p>
          <a:p>
            <a:r>
              <a:rPr lang="en-US" sz="1125" dirty="0">
                <a:latin typeface="Courier"/>
              </a:rPr>
              <a:t>	</a:t>
            </a:r>
            <a:r>
              <a:rPr lang="en-US" sz="1125" b="1" dirty="0" err="1">
                <a:latin typeface="Courier"/>
              </a:rPr>
              <a:t>modify_field</a:t>
            </a:r>
            <a:r>
              <a:rPr lang="en-US" sz="1125" dirty="0">
                <a:latin typeface="Courier"/>
              </a:rPr>
              <a:t>(metadata.nhop_ipv4_addr, nhop_ipv4_addr);    </a:t>
            </a:r>
          </a:p>
          <a:p>
            <a:r>
              <a:rPr lang="en-US" sz="1125" dirty="0">
                <a:latin typeface="Courier"/>
              </a:rPr>
              <a:t>	</a:t>
            </a:r>
            <a:r>
              <a:rPr lang="en-US" sz="1125" b="1" dirty="0" err="1">
                <a:latin typeface="Courier"/>
              </a:rPr>
              <a:t>modify_field</a:t>
            </a:r>
            <a:r>
              <a:rPr lang="en-US" sz="1125" dirty="0">
                <a:latin typeface="Courier"/>
              </a:rPr>
              <a:t>(</a:t>
            </a:r>
            <a:r>
              <a:rPr lang="en-US" sz="1125" dirty="0" err="1">
                <a:latin typeface="Courier"/>
              </a:rPr>
              <a:t>standard_metadata.egress_port</a:t>
            </a:r>
            <a:r>
              <a:rPr lang="en-US" sz="1125" dirty="0">
                <a:latin typeface="Courier"/>
              </a:rPr>
              <a:t>, port);    </a:t>
            </a:r>
          </a:p>
          <a:p>
            <a:r>
              <a:rPr lang="en-US" sz="1125" dirty="0">
                <a:latin typeface="Courier"/>
              </a:rPr>
              <a:t>	</a:t>
            </a:r>
            <a:r>
              <a:rPr lang="en-US" sz="1125" b="1" dirty="0" err="1">
                <a:latin typeface="Courier"/>
              </a:rPr>
              <a:t>add_to_field</a:t>
            </a:r>
            <a:r>
              <a:rPr lang="en-US" sz="1125" dirty="0">
                <a:latin typeface="Courier"/>
              </a:rPr>
              <a:t>(ipv4.ttl, -1);</a:t>
            </a:r>
          </a:p>
          <a:p>
            <a:r>
              <a:rPr lang="en-US" sz="1125" dirty="0">
                <a:latin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693364" y="2804494"/>
            <a:ext cx="1859913" cy="198431"/>
          </a:xfrm>
          <a:prstGeom prst="roundRect">
            <a:avLst>
              <a:gd name="adj" fmla="val 38619"/>
            </a:avLst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20" rIns="81639" bIns="40820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cxnSp>
        <p:nvCxnSpPr>
          <p:cNvPr id="6" name="Elbow Connector 5"/>
          <p:cNvCxnSpPr>
            <a:stCxn id="3" idx="2"/>
          </p:cNvCxnSpPr>
          <p:nvPr/>
        </p:nvCxnSpPr>
        <p:spPr>
          <a:xfrm rot="5400000">
            <a:off x="2120490" y="3280283"/>
            <a:ext cx="780189" cy="225473"/>
          </a:xfrm>
          <a:prstGeom prst="bentConnector3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ight Brace 59"/>
          <p:cNvSpPr/>
          <p:nvPr/>
        </p:nvSpPr>
        <p:spPr>
          <a:xfrm rot="5400000">
            <a:off x="4431293" y="-519923"/>
            <a:ext cx="352383" cy="4874864"/>
          </a:xfrm>
          <a:prstGeom prst="rightBrace">
            <a:avLst>
              <a:gd name="adj1" fmla="val 41666"/>
              <a:gd name="adj2" fmla="val 48902"/>
            </a:avLst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1639" tIns="40820" rIns="81639" bIns="40820" rtlCol="0" anchor="ctr"/>
          <a:lstStyle/>
          <a:p>
            <a:pPr algn="ctr"/>
            <a:endParaRPr lang="en-US" sz="1125"/>
          </a:p>
        </p:txBody>
      </p:sp>
      <p:sp>
        <p:nvSpPr>
          <p:cNvPr id="58" name="TextBox 57"/>
          <p:cNvSpPr txBox="1"/>
          <p:nvPr/>
        </p:nvSpPr>
        <p:spPr>
          <a:xfrm>
            <a:off x="2923995" y="2122049"/>
            <a:ext cx="3476147" cy="19867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81635" tIns="40817" rIns="81635" bIns="40817" rtlCol="0">
            <a:spAutoFit/>
          </a:bodyPr>
          <a:lstStyle/>
          <a:p>
            <a:r>
              <a:rPr lang="en-US" sz="1125" b="1" dirty="0">
                <a:latin typeface="Courier"/>
                <a:cs typeface="Courier"/>
              </a:rPr>
              <a:t>control </a:t>
            </a:r>
            <a:r>
              <a:rPr lang="en-US" sz="1125" dirty="0">
                <a:latin typeface="Courier"/>
                <a:cs typeface="Courier"/>
              </a:rPr>
              <a:t>ingress </a:t>
            </a:r>
          </a:p>
          <a:p>
            <a:r>
              <a:rPr lang="en-US" sz="1125" dirty="0">
                <a:latin typeface="Courier"/>
                <a:cs typeface="Courier"/>
              </a:rPr>
              <a:t>{</a:t>
            </a:r>
          </a:p>
          <a:p>
            <a:r>
              <a:rPr lang="en-US" sz="1125" dirty="0">
                <a:latin typeface="Courier"/>
                <a:cs typeface="Courier"/>
              </a:rPr>
              <a:t>	</a:t>
            </a:r>
            <a:r>
              <a:rPr lang="en-US" sz="1125" b="1" dirty="0">
                <a:latin typeface="Courier"/>
                <a:cs typeface="Courier"/>
              </a:rPr>
              <a:t>apply</a:t>
            </a:r>
            <a:r>
              <a:rPr lang="en-US" sz="1125" dirty="0">
                <a:latin typeface="Courier"/>
                <a:cs typeface="Courier"/>
              </a:rPr>
              <a:t>(l2);</a:t>
            </a:r>
          </a:p>
          <a:p>
            <a:r>
              <a:rPr lang="en-US" sz="1125" dirty="0">
                <a:latin typeface="Courier"/>
                <a:cs typeface="Courier"/>
              </a:rPr>
              <a:t>	</a:t>
            </a:r>
            <a:r>
              <a:rPr lang="en-US" sz="1125" b="1" dirty="0">
                <a:latin typeface="Courier"/>
                <a:cs typeface="Courier"/>
              </a:rPr>
              <a:t>apply</a:t>
            </a:r>
            <a:r>
              <a:rPr lang="en-US" sz="1125" dirty="0">
                <a:latin typeface="Courier"/>
                <a:cs typeface="Courier"/>
              </a:rPr>
              <a:t>(</a:t>
            </a:r>
            <a:r>
              <a:rPr lang="en-US" sz="1125" dirty="0" err="1">
                <a:latin typeface="Courier"/>
                <a:cs typeface="Courier"/>
              </a:rPr>
              <a:t>my_encap</a:t>
            </a:r>
            <a:r>
              <a:rPr lang="en-US" sz="1125" dirty="0">
                <a:latin typeface="Courier"/>
                <a:cs typeface="Courier"/>
              </a:rPr>
              <a:t>);</a:t>
            </a:r>
          </a:p>
          <a:p>
            <a:r>
              <a:rPr lang="en-US" sz="1125" dirty="0">
                <a:latin typeface="Courier"/>
                <a:cs typeface="Courier"/>
              </a:rPr>
              <a:t>	</a:t>
            </a:r>
            <a:r>
              <a:rPr lang="en-US" sz="1125" b="1" dirty="0">
                <a:latin typeface="Courier"/>
                <a:cs typeface="Courier"/>
              </a:rPr>
              <a:t>if</a:t>
            </a:r>
            <a:r>
              <a:rPr lang="en-US" sz="1125" dirty="0">
                <a:latin typeface="Courier"/>
                <a:cs typeface="Courier"/>
              </a:rPr>
              <a:t> (valid(ipv4) {</a:t>
            </a:r>
          </a:p>
          <a:p>
            <a:r>
              <a:rPr lang="en-US" sz="1125" dirty="0">
                <a:latin typeface="Courier"/>
                <a:cs typeface="Courier"/>
              </a:rPr>
              <a:t>		</a:t>
            </a:r>
            <a:r>
              <a:rPr lang="en-US" sz="1125" b="1" dirty="0">
                <a:latin typeface="Courier"/>
                <a:cs typeface="Courier"/>
              </a:rPr>
              <a:t>apply</a:t>
            </a:r>
            <a:r>
              <a:rPr lang="en-US" sz="1125" dirty="0">
                <a:latin typeface="Courier"/>
                <a:cs typeface="Courier"/>
              </a:rPr>
              <a:t>(ipv4_lpm);</a:t>
            </a:r>
          </a:p>
          <a:p>
            <a:r>
              <a:rPr lang="en-US" sz="1125" dirty="0">
                <a:latin typeface="Courier"/>
                <a:cs typeface="Courier"/>
              </a:rPr>
              <a:t>	} </a:t>
            </a:r>
            <a:r>
              <a:rPr lang="en-US" sz="1125" b="1" dirty="0">
                <a:latin typeface="Courier"/>
                <a:cs typeface="Courier"/>
              </a:rPr>
              <a:t>else</a:t>
            </a:r>
            <a:r>
              <a:rPr lang="en-US" sz="1125" dirty="0">
                <a:latin typeface="Courier"/>
                <a:cs typeface="Courier"/>
              </a:rPr>
              <a:t> {</a:t>
            </a:r>
          </a:p>
          <a:p>
            <a:r>
              <a:rPr lang="en-US" sz="1125" dirty="0">
                <a:latin typeface="Courier"/>
                <a:cs typeface="Courier"/>
              </a:rPr>
              <a:t>		</a:t>
            </a:r>
            <a:r>
              <a:rPr lang="en-US" sz="1125" b="1" dirty="0">
                <a:latin typeface="Courier"/>
                <a:cs typeface="Courier"/>
              </a:rPr>
              <a:t>apply</a:t>
            </a:r>
            <a:r>
              <a:rPr lang="en-US" sz="1125" dirty="0">
                <a:latin typeface="Courier"/>
                <a:cs typeface="Courier"/>
              </a:rPr>
              <a:t>(ipv6_lpm);</a:t>
            </a:r>
          </a:p>
          <a:p>
            <a:r>
              <a:rPr lang="en-US" sz="1125" dirty="0">
                <a:latin typeface="Courier"/>
                <a:cs typeface="Courier"/>
              </a:rPr>
              <a:t>	}</a:t>
            </a:r>
          </a:p>
          <a:p>
            <a:r>
              <a:rPr lang="en-US" sz="1125" dirty="0">
                <a:latin typeface="Courier"/>
                <a:cs typeface="Courier"/>
              </a:rPr>
              <a:t>	</a:t>
            </a:r>
            <a:r>
              <a:rPr lang="en-US" sz="1125" b="1" dirty="0">
                <a:latin typeface="Courier"/>
                <a:cs typeface="Courier"/>
              </a:rPr>
              <a:t>apply</a:t>
            </a:r>
            <a:r>
              <a:rPr lang="en-US" sz="1125" dirty="0">
                <a:latin typeface="Courier"/>
                <a:cs typeface="Courier"/>
              </a:rPr>
              <a:t>(</a:t>
            </a:r>
            <a:r>
              <a:rPr lang="en-US" sz="1125" dirty="0" err="1">
                <a:latin typeface="Courier"/>
                <a:cs typeface="Courier"/>
              </a:rPr>
              <a:t>acl</a:t>
            </a:r>
            <a:r>
              <a:rPr lang="en-US" sz="1125" dirty="0">
                <a:latin typeface="Courier"/>
                <a:cs typeface="Courier"/>
              </a:rPr>
              <a:t>);</a:t>
            </a:r>
          </a:p>
          <a:p>
            <a:r>
              <a:rPr lang="en-US" sz="1125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317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1" grpId="0" animBg="1"/>
      <p:bldP spid="41" grpId="1" animBg="1"/>
      <p:bldP spid="54" grpId="0" animBg="1"/>
      <p:bldP spid="54" grpId="1" animBg="1"/>
      <p:bldP spid="3" grpId="0" animBg="1"/>
      <p:bldP spid="3" grpId="1" animBg="1"/>
      <p:bldP spid="60" grpId="0" animBg="1"/>
      <p:bldP spid="5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841772"/>
            <a:ext cx="8224025" cy="1790700"/>
          </a:xfrm>
        </p:spPr>
        <p:txBody>
          <a:bodyPr>
            <a:normAutofit/>
          </a:bodyPr>
          <a:lstStyle/>
          <a:p>
            <a:r>
              <a:rPr lang="en-US" dirty="0"/>
              <a:t>How programmability is used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02888" y="1862108"/>
            <a:ext cx="7532648" cy="17907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/>
              <a:t>     </a:t>
            </a:r>
            <a:r>
              <a:rPr lang="en-US" sz="3600" dirty="0"/>
              <a:t>Reducing complexity</a:t>
            </a:r>
            <a:endParaRPr lang="en-US" sz="4500" dirty="0"/>
          </a:p>
        </p:txBody>
      </p:sp>
      <p:sp>
        <p:nvSpPr>
          <p:cNvPr id="4" name="Oval 3"/>
          <p:cNvSpPr/>
          <p:nvPr/>
        </p:nvSpPr>
        <p:spPr>
          <a:xfrm>
            <a:off x="2133600" y="2987959"/>
            <a:ext cx="588182" cy="57439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2975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984033" y="2302477"/>
            <a:ext cx="1564326" cy="7522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641381" y="3574018"/>
            <a:ext cx="2157441" cy="1113416"/>
            <a:chOff x="7644389" y="2334410"/>
            <a:chExt cx="2876588" cy="230213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2" r="7159"/>
            <a:stretch/>
          </p:blipFill>
          <p:spPr>
            <a:xfrm rot="5400000">
              <a:off x="7858562" y="2120237"/>
              <a:ext cx="2194542" cy="2622888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6" name="Triangle 15"/>
            <p:cNvSpPr/>
            <p:nvPr/>
          </p:nvSpPr>
          <p:spPr>
            <a:xfrm>
              <a:off x="9004149" y="2840019"/>
              <a:ext cx="1516828" cy="1796530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-48102"/>
            <a:ext cx="7886700" cy="994172"/>
          </a:xfrm>
        </p:spPr>
        <p:txBody>
          <a:bodyPr>
            <a:noAutofit/>
          </a:bodyPr>
          <a:lstStyle/>
          <a:p>
            <a:r>
              <a:rPr lang="en-US" sz="3600" dirty="0"/>
              <a:t>Reducing complexity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9270" y="4630018"/>
            <a:ext cx="3142904" cy="433963"/>
          </a:xfrm>
          <a:prstGeom prst="rect">
            <a:avLst/>
          </a:prstGeom>
          <a:noFill/>
        </p:spPr>
        <p:txBody>
          <a:bodyPr wrap="none" lIns="64004" tIns="32003" rIns="64004" bIns="32003" rtlCol="0">
            <a:spAutoFit/>
          </a:bodyPr>
          <a:lstStyle/>
          <a:p>
            <a:r>
              <a:rPr lang="en-US" sz="2400"/>
              <a:t>Programmable Switch</a:t>
            </a:r>
            <a:endParaRPr lang="en-US" sz="2400" dirty="0"/>
          </a:p>
        </p:txBody>
      </p:sp>
      <p:cxnSp>
        <p:nvCxnSpPr>
          <p:cNvPr id="19" name="Straight Arrow Connector 18"/>
          <p:cNvCxnSpPr>
            <a:stCxn id="20" idx="2"/>
            <a:endCxn id="14" idx="1"/>
          </p:cNvCxnSpPr>
          <p:nvPr/>
        </p:nvCxnSpPr>
        <p:spPr>
          <a:xfrm>
            <a:off x="6597767" y="2069501"/>
            <a:ext cx="27197" cy="150451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130772" y="1708362"/>
            <a:ext cx="933991" cy="36113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1" tIns="32003" rIns="64001" bIns="32003" rtlCol="0" anchor="ctr"/>
          <a:lstStyle/>
          <a:p>
            <a:pPr algn="ctr"/>
            <a:r>
              <a:rPr lang="en-US" sz="1800" dirty="0">
                <a:solidFill>
                  <a:srgbClr val="2B69B7"/>
                </a:solidFill>
              </a:rPr>
              <a:t>Driver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2440" y="968591"/>
            <a:ext cx="2312792" cy="740666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1" tIns="32003" rIns="64001" bIns="32003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0667" y="991095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b="1" dirty="0"/>
          </a:p>
        </p:txBody>
      </p:sp>
      <p:sp>
        <p:nvSpPr>
          <p:cNvPr id="27" name="Snip Single Corner Rectangle 26"/>
          <p:cNvSpPr/>
          <p:nvPr/>
        </p:nvSpPr>
        <p:spPr>
          <a:xfrm>
            <a:off x="2262768" y="1023601"/>
            <a:ext cx="1066800" cy="527195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switch.p4</a:t>
            </a:r>
          </a:p>
        </p:txBody>
      </p:sp>
      <p:cxnSp>
        <p:nvCxnSpPr>
          <p:cNvPr id="10" name="Straight Arrow Connector 9"/>
          <p:cNvCxnSpPr>
            <a:endCxn id="7" idx="0"/>
          </p:cNvCxnSpPr>
          <p:nvPr/>
        </p:nvCxnSpPr>
        <p:spPr>
          <a:xfrm flipH="1">
            <a:off x="2766196" y="1550217"/>
            <a:ext cx="10226" cy="752259"/>
          </a:xfrm>
          <a:prstGeom prst="straightConnector1">
            <a:avLst/>
          </a:prstGeom>
          <a:ln w="38100">
            <a:solidFill>
              <a:srgbClr val="ED7D3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7" idx="2"/>
          </p:cNvCxnSpPr>
          <p:nvPr/>
        </p:nvCxnSpPr>
        <p:spPr>
          <a:xfrm rot="16200000" flipH="1">
            <a:off x="3750629" y="2070301"/>
            <a:ext cx="947825" cy="2916692"/>
          </a:xfrm>
          <a:prstGeom prst="bentConnector2">
            <a:avLst/>
          </a:prstGeom>
          <a:ln w="38100">
            <a:solidFill>
              <a:srgbClr val="ED7D3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27353" y="886835"/>
            <a:ext cx="7958565" cy="870322"/>
            <a:chOff x="436470" y="1182446"/>
            <a:chExt cx="10611420" cy="1160429"/>
          </a:xfrm>
        </p:grpSpPr>
        <p:cxnSp>
          <p:nvCxnSpPr>
            <p:cNvPr id="28" name="Straight Connector 27"/>
            <p:cNvCxnSpPr/>
            <p:nvPr/>
          </p:nvCxnSpPr>
          <p:spPr>
            <a:xfrm flipH="1">
              <a:off x="436470" y="1697711"/>
              <a:ext cx="2452344" cy="6451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67633" y="1697711"/>
              <a:ext cx="6480257" cy="6451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2888814" y="1182446"/>
              <a:ext cx="1678819" cy="1030529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4" name="Freeform 53">
            <a:extLst>
              <a:ext uri="{FF2B5EF4-FFF2-40B4-BE49-F238E27FC236}">
                <a16:creationId xmlns:a16="http://schemas.microsoft.com/office/drawing/2014/main" id="{6B9583C9-BF3E-6242-BC38-11AF979FF795}"/>
              </a:ext>
            </a:extLst>
          </p:cNvPr>
          <p:cNvSpPr/>
          <p:nvPr/>
        </p:nvSpPr>
        <p:spPr>
          <a:xfrm>
            <a:off x="5939478" y="3714750"/>
            <a:ext cx="1386479" cy="677451"/>
          </a:xfrm>
          <a:custGeom>
            <a:avLst/>
            <a:gdLst>
              <a:gd name="connsiteX0" fmla="*/ 0 w 1803400"/>
              <a:gd name="connsiteY0" fmla="*/ 336550 h 806450"/>
              <a:gd name="connsiteX1" fmla="*/ 781050 w 1803400"/>
              <a:gd name="connsiteY1" fmla="*/ 0 h 806450"/>
              <a:gd name="connsiteX2" fmla="*/ 1803400 w 1803400"/>
              <a:gd name="connsiteY2" fmla="*/ 225425 h 806450"/>
              <a:gd name="connsiteX3" fmla="*/ 1158875 w 1803400"/>
              <a:gd name="connsiteY3" fmla="*/ 806450 h 806450"/>
              <a:gd name="connsiteX4" fmla="*/ 0 w 1803400"/>
              <a:gd name="connsiteY4" fmla="*/ 336550 h 806450"/>
              <a:gd name="connsiteX0" fmla="*/ 0 w 2087801"/>
              <a:gd name="connsiteY0" fmla="*/ 336550 h 806450"/>
              <a:gd name="connsiteX1" fmla="*/ 781050 w 2087801"/>
              <a:gd name="connsiteY1" fmla="*/ 0 h 806450"/>
              <a:gd name="connsiteX2" fmla="*/ 2087801 w 2087801"/>
              <a:gd name="connsiteY2" fmla="*/ 289971 h 806450"/>
              <a:gd name="connsiteX3" fmla="*/ 1158875 w 2087801"/>
              <a:gd name="connsiteY3" fmla="*/ 806450 h 806450"/>
              <a:gd name="connsiteX4" fmla="*/ 0 w 2087801"/>
              <a:gd name="connsiteY4" fmla="*/ 336550 h 806450"/>
              <a:gd name="connsiteX0" fmla="*/ 0 w 2087801"/>
              <a:gd name="connsiteY0" fmla="*/ 336550 h 838723"/>
              <a:gd name="connsiteX1" fmla="*/ 781050 w 2087801"/>
              <a:gd name="connsiteY1" fmla="*/ 0 h 838723"/>
              <a:gd name="connsiteX2" fmla="*/ 2087801 w 2087801"/>
              <a:gd name="connsiteY2" fmla="*/ 289971 h 838723"/>
              <a:gd name="connsiteX3" fmla="*/ 1121779 w 2087801"/>
              <a:gd name="connsiteY3" fmla="*/ 838723 h 838723"/>
              <a:gd name="connsiteX4" fmla="*/ 0 w 2087801"/>
              <a:gd name="connsiteY4" fmla="*/ 336550 h 838723"/>
              <a:gd name="connsiteX0" fmla="*/ 0 w 2087801"/>
              <a:gd name="connsiteY0" fmla="*/ 336550 h 838723"/>
              <a:gd name="connsiteX1" fmla="*/ 879972 w 2087801"/>
              <a:gd name="connsiteY1" fmla="*/ 0 h 838723"/>
              <a:gd name="connsiteX2" fmla="*/ 2087801 w 2087801"/>
              <a:gd name="connsiteY2" fmla="*/ 289971 h 838723"/>
              <a:gd name="connsiteX3" fmla="*/ 1121779 w 2087801"/>
              <a:gd name="connsiteY3" fmla="*/ 838723 h 838723"/>
              <a:gd name="connsiteX4" fmla="*/ 0 w 2087801"/>
              <a:gd name="connsiteY4" fmla="*/ 336550 h 838723"/>
              <a:gd name="connsiteX0" fmla="*/ 0 w 2087801"/>
              <a:gd name="connsiteY0" fmla="*/ 336550 h 860238"/>
              <a:gd name="connsiteX1" fmla="*/ 879972 w 2087801"/>
              <a:gd name="connsiteY1" fmla="*/ 0 h 860238"/>
              <a:gd name="connsiteX2" fmla="*/ 2087801 w 2087801"/>
              <a:gd name="connsiteY2" fmla="*/ 289971 h 860238"/>
              <a:gd name="connsiteX3" fmla="*/ 1084683 w 2087801"/>
              <a:gd name="connsiteY3" fmla="*/ 860238 h 860238"/>
              <a:gd name="connsiteX4" fmla="*/ 0 w 2087801"/>
              <a:gd name="connsiteY4" fmla="*/ 336550 h 860238"/>
              <a:gd name="connsiteX0" fmla="*/ 0 w 2063070"/>
              <a:gd name="connsiteY0" fmla="*/ 336550 h 860238"/>
              <a:gd name="connsiteX1" fmla="*/ 879972 w 2063070"/>
              <a:gd name="connsiteY1" fmla="*/ 0 h 860238"/>
              <a:gd name="connsiteX2" fmla="*/ 2063070 w 2063070"/>
              <a:gd name="connsiteY2" fmla="*/ 333001 h 860238"/>
              <a:gd name="connsiteX3" fmla="*/ 1084683 w 2063070"/>
              <a:gd name="connsiteY3" fmla="*/ 860238 h 860238"/>
              <a:gd name="connsiteX4" fmla="*/ 0 w 2063070"/>
              <a:gd name="connsiteY4" fmla="*/ 336550 h 860238"/>
              <a:gd name="connsiteX0" fmla="*/ 0 w 2063070"/>
              <a:gd name="connsiteY0" fmla="*/ 368823 h 892511"/>
              <a:gd name="connsiteX1" fmla="*/ 966528 w 2063070"/>
              <a:gd name="connsiteY1" fmla="*/ 0 h 892511"/>
              <a:gd name="connsiteX2" fmla="*/ 2063070 w 2063070"/>
              <a:gd name="connsiteY2" fmla="*/ 365274 h 892511"/>
              <a:gd name="connsiteX3" fmla="*/ 1084683 w 2063070"/>
              <a:gd name="connsiteY3" fmla="*/ 892511 h 892511"/>
              <a:gd name="connsiteX4" fmla="*/ 0 w 2063070"/>
              <a:gd name="connsiteY4" fmla="*/ 368823 h 892511"/>
              <a:gd name="connsiteX0" fmla="*/ 0 w 2063070"/>
              <a:gd name="connsiteY0" fmla="*/ 368823 h 892511"/>
              <a:gd name="connsiteX1" fmla="*/ 966528 w 2063070"/>
              <a:gd name="connsiteY1" fmla="*/ 0 h 892511"/>
              <a:gd name="connsiteX2" fmla="*/ 2063070 w 2063070"/>
              <a:gd name="connsiteY2" fmla="*/ 365274 h 892511"/>
              <a:gd name="connsiteX3" fmla="*/ 1146509 w 2063070"/>
              <a:gd name="connsiteY3" fmla="*/ 892511 h 892511"/>
              <a:gd name="connsiteX4" fmla="*/ 0 w 2063070"/>
              <a:gd name="connsiteY4" fmla="*/ 368823 h 892511"/>
              <a:gd name="connsiteX0" fmla="*/ 0 w 2124896"/>
              <a:gd name="connsiteY0" fmla="*/ 368823 h 892511"/>
              <a:gd name="connsiteX1" fmla="*/ 966528 w 2124896"/>
              <a:gd name="connsiteY1" fmla="*/ 0 h 892511"/>
              <a:gd name="connsiteX2" fmla="*/ 2124896 w 2124896"/>
              <a:gd name="connsiteY2" fmla="*/ 322244 h 892511"/>
              <a:gd name="connsiteX3" fmla="*/ 1146509 w 2124896"/>
              <a:gd name="connsiteY3" fmla="*/ 892511 h 892511"/>
              <a:gd name="connsiteX4" fmla="*/ 0 w 2124896"/>
              <a:gd name="connsiteY4" fmla="*/ 368823 h 892511"/>
              <a:gd name="connsiteX0" fmla="*/ 0 w 2124896"/>
              <a:gd name="connsiteY0" fmla="*/ 379580 h 903268"/>
              <a:gd name="connsiteX1" fmla="*/ 1028355 w 2124896"/>
              <a:gd name="connsiteY1" fmla="*/ 0 h 903268"/>
              <a:gd name="connsiteX2" fmla="*/ 2124896 w 2124896"/>
              <a:gd name="connsiteY2" fmla="*/ 333001 h 903268"/>
              <a:gd name="connsiteX3" fmla="*/ 1146509 w 2124896"/>
              <a:gd name="connsiteY3" fmla="*/ 903268 h 903268"/>
              <a:gd name="connsiteX4" fmla="*/ 0 w 2124896"/>
              <a:gd name="connsiteY4" fmla="*/ 379580 h 90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4896" h="903268">
                <a:moveTo>
                  <a:pt x="0" y="379580"/>
                </a:moveTo>
                <a:lnTo>
                  <a:pt x="1028355" y="0"/>
                </a:lnTo>
                <a:lnTo>
                  <a:pt x="2124896" y="333001"/>
                </a:lnTo>
                <a:lnTo>
                  <a:pt x="1146509" y="903268"/>
                </a:lnTo>
                <a:lnTo>
                  <a:pt x="0" y="37958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Rectangle 22"/>
          <p:cNvSpPr/>
          <p:nvPr/>
        </p:nvSpPr>
        <p:spPr>
          <a:xfrm>
            <a:off x="289933" y="1757156"/>
            <a:ext cx="8044537" cy="3333311"/>
          </a:xfrm>
          <a:custGeom>
            <a:avLst/>
            <a:gdLst>
              <a:gd name="connsiteX0" fmla="*/ 0 w 7620000"/>
              <a:gd name="connsiteY0" fmla="*/ 0 h 2819400"/>
              <a:gd name="connsiteX1" fmla="*/ 7620000 w 7620000"/>
              <a:gd name="connsiteY1" fmla="*/ 0 h 2819400"/>
              <a:gd name="connsiteX2" fmla="*/ 7620000 w 7620000"/>
              <a:gd name="connsiteY2" fmla="*/ 2819400 h 2819400"/>
              <a:gd name="connsiteX3" fmla="*/ 0 w 7620000"/>
              <a:gd name="connsiteY3" fmla="*/ 2819400 h 2819400"/>
              <a:gd name="connsiteX4" fmla="*/ 0 w 7620000"/>
              <a:gd name="connsiteY4" fmla="*/ 0 h 2819400"/>
              <a:gd name="connsiteX0" fmla="*/ 0 w 7620000"/>
              <a:gd name="connsiteY0" fmla="*/ 10802 h 2830202"/>
              <a:gd name="connsiteX1" fmla="*/ 7574010 w 7620000"/>
              <a:gd name="connsiteY1" fmla="*/ 0 h 2830202"/>
              <a:gd name="connsiteX2" fmla="*/ 7620000 w 7620000"/>
              <a:gd name="connsiteY2" fmla="*/ 10802 h 2830202"/>
              <a:gd name="connsiteX3" fmla="*/ 7620000 w 7620000"/>
              <a:gd name="connsiteY3" fmla="*/ 2830202 h 2830202"/>
              <a:gd name="connsiteX4" fmla="*/ 0 w 7620000"/>
              <a:gd name="connsiteY4" fmla="*/ 2830202 h 2830202"/>
              <a:gd name="connsiteX5" fmla="*/ 0 w 7620000"/>
              <a:gd name="connsiteY5" fmla="*/ 10802 h 2830202"/>
              <a:gd name="connsiteX0" fmla="*/ 0 w 7620000"/>
              <a:gd name="connsiteY0" fmla="*/ 10802 h 2830202"/>
              <a:gd name="connsiteX1" fmla="*/ 35445 w 7620000"/>
              <a:gd name="connsiteY1" fmla="*/ 0 h 2830202"/>
              <a:gd name="connsiteX2" fmla="*/ 7574010 w 7620000"/>
              <a:gd name="connsiteY2" fmla="*/ 0 h 2830202"/>
              <a:gd name="connsiteX3" fmla="*/ 7620000 w 7620000"/>
              <a:gd name="connsiteY3" fmla="*/ 10802 h 2830202"/>
              <a:gd name="connsiteX4" fmla="*/ 7620000 w 7620000"/>
              <a:gd name="connsiteY4" fmla="*/ 2830202 h 2830202"/>
              <a:gd name="connsiteX5" fmla="*/ 0 w 7620000"/>
              <a:gd name="connsiteY5" fmla="*/ 2830202 h 2830202"/>
              <a:gd name="connsiteX6" fmla="*/ 0 w 7620000"/>
              <a:gd name="connsiteY6" fmla="*/ 10802 h 283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0" h="2830202">
                <a:moveTo>
                  <a:pt x="0" y="10802"/>
                </a:moveTo>
                <a:lnTo>
                  <a:pt x="35445" y="0"/>
                </a:lnTo>
                <a:lnTo>
                  <a:pt x="7574010" y="0"/>
                </a:lnTo>
                <a:lnTo>
                  <a:pt x="7620000" y="10802"/>
                </a:lnTo>
                <a:lnTo>
                  <a:pt x="7620000" y="2830202"/>
                </a:lnTo>
                <a:lnTo>
                  <a:pt x="0" y="2830202"/>
                </a:lnTo>
                <a:lnTo>
                  <a:pt x="0" y="108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3" spcCol="182880" rtlCol="0" anchor="ctr">
            <a:noAutofit/>
          </a:bodyPr>
          <a:lstStyle/>
          <a:p>
            <a:endParaRPr lang="en-US" sz="900" b="1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IPv4 and IPv6 routing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- Unicast Routing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- Routed Ports &amp; SVI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- VRF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- Unicast RPF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      - Strict and Loose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- Multicast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- PIM-SM/DM &amp; PIM-</a:t>
            </a:r>
            <a:r>
              <a:rPr lang="en-US" sz="900" dirty="0" err="1">
                <a:solidFill>
                  <a:schemeClr val="tx1"/>
                </a:solidFill>
              </a:rPr>
              <a:t>Bidir</a:t>
            </a:r>
            <a:endParaRPr lang="en-US" sz="900" dirty="0">
              <a:solidFill>
                <a:schemeClr val="tx1"/>
              </a:solidFill>
            </a:endParaRP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Ethernet switching </a:t>
            </a:r>
          </a:p>
          <a:p>
            <a:r>
              <a:rPr lang="en-US" sz="900" b="1" dirty="0">
                <a:solidFill>
                  <a:schemeClr val="tx1"/>
                </a:solidFill>
              </a:rPr>
              <a:t>   </a:t>
            </a:r>
            <a:r>
              <a:rPr lang="en-US" sz="900" dirty="0">
                <a:solidFill>
                  <a:schemeClr val="tx1"/>
                </a:solidFill>
              </a:rPr>
              <a:t>- VLAN Flooding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- MAC Learning &amp; Aging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- STP state 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- VLAN Translation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Load balancing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- LAG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- ECMP &amp; WCMP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- Resilient Hashing 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- </a:t>
            </a:r>
            <a:r>
              <a:rPr lang="en-US" sz="900" dirty="0" err="1">
                <a:solidFill>
                  <a:schemeClr val="tx1"/>
                </a:solidFill>
              </a:rPr>
              <a:t>Flowlet</a:t>
            </a:r>
            <a:r>
              <a:rPr lang="en-US" sz="900" dirty="0">
                <a:solidFill>
                  <a:schemeClr val="tx1"/>
                </a:solidFill>
              </a:rPr>
              <a:t> Switching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Fast Failover</a:t>
            </a:r>
          </a:p>
          <a:p>
            <a:r>
              <a:rPr lang="mr-IN" sz="900" dirty="0">
                <a:solidFill>
                  <a:schemeClr val="tx1"/>
                </a:solidFill>
              </a:rPr>
              <a:t>–</a:t>
            </a:r>
            <a:r>
              <a:rPr lang="en-US" sz="900" dirty="0">
                <a:solidFill>
                  <a:schemeClr val="tx1"/>
                </a:solidFill>
              </a:rPr>
              <a:t>  LAG &amp; ECMP</a:t>
            </a:r>
          </a:p>
          <a:p>
            <a:endParaRPr lang="en-US" sz="900" b="1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Tunneling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- IPv4 and IPv6 Routing &amp; Switching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 - IP-in-IP (6in4, 4in4)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 - VXLAN, NVGRE, GENEVE &amp; GRE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 - Segment Routing, IL</a:t>
            </a:r>
            <a:r>
              <a:rPr lang="en-US" sz="900" dirty="0">
                <a:solidFill>
                  <a:srgbClr val="008000"/>
                </a:solidFill>
              </a:rPr>
              <a:t>A</a:t>
            </a:r>
          </a:p>
          <a:p>
            <a:endParaRPr lang="en-US" sz="900" b="1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      MPLS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- LER and LSR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- IPv4/v6 routing (L3VPN)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- L2 switching (</a:t>
            </a:r>
            <a:r>
              <a:rPr lang="en-US" sz="900" dirty="0" err="1">
                <a:solidFill>
                  <a:schemeClr val="tx1"/>
                </a:solidFill>
              </a:rPr>
              <a:t>EoMPLS</a:t>
            </a:r>
            <a:r>
              <a:rPr lang="en-US" sz="900" dirty="0">
                <a:solidFill>
                  <a:schemeClr val="tx1"/>
                </a:solidFill>
              </a:rPr>
              <a:t>, VPLS)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- MPLS over UDP/GRE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      ACL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- MAC ACL, IPv4/v6 ACL, RACL 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- </a:t>
            </a:r>
            <a:r>
              <a:rPr lang="en-US" sz="900" dirty="0" err="1">
                <a:solidFill>
                  <a:schemeClr val="tx1"/>
                </a:solidFill>
              </a:rPr>
              <a:t>QoS</a:t>
            </a:r>
            <a:r>
              <a:rPr lang="en-US" sz="900" dirty="0">
                <a:solidFill>
                  <a:schemeClr val="tx1"/>
                </a:solidFill>
              </a:rPr>
              <a:t> ACL, System ACL, PBR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- Port Range lookups in ACLs 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</a:t>
            </a:r>
          </a:p>
          <a:p>
            <a:r>
              <a:rPr lang="en-US" sz="900" b="1" dirty="0">
                <a:solidFill>
                  <a:schemeClr val="tx1"/>
                </a:solidFill>
              </a:rPr>
              <a:t>     QOS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 - </a:t>
            </a:r>
            <a:r>
              <a:rPr lang="en-US" sz="900" dirty="0" err="1">
                <a:solidFill>
                  <a:schemeClr val="tx1"/>
                </a:solidFill>
              </a:rPr>
              <a:t>QoS</a:t>
            </a:r>
            <a:r>
              <a:rPr lang="en-US" sz="900" dirty="0">
                <a:solidFill>
                  <a:schemeClr val="tx1"/>
                </a:solidFill>
              </a:rPr>
              <a:t> Classification &amp; marking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 - Drop profiles/WRED</a:t>
            </a:r>
          </a:p>
          <a:p>
            <a:r>
              <a:rPr lang="en-US" sz="900" dirty="0">
                <a:solidFill>
                  <a:schemeClr val="tx1"/>
                </a:solidFill>
              </a:rPr>
              <a:t>         - </a:t>
            </a:r>
            <a:r>
              <a:rPr lang="en-US" sz="900" dirty="0" err="1">
                <a:solidFill>
                  <a:schemeClr val="tx1"/>
                </a:solidFill>
              </a:rPr>
              <a:t>RoCE</a:t>
            </a:r>
            <a:r>
              <a:rPr lang="en-US" sz="900" dirty="0">
                <a:solidFill>
                  <a:schemeClr val="tx1"/>
                </a:solidFill>
              </a:rPr>
              <a:t> v2 &amp; </a:t>
            </a:r>
            <a:r>
              <a:rPr lang="en-US" sz="900" dirty="0" err="1">
                <a:solidFill>
                  <a:schemeClr val="tx1"/>
                </a:solidFill>
              </a:rPr>
              <a:t>FCoE</a:t>
            </a:r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</a:rPr>
              <a:t>         - </a:t>
            </a:r>
            <a:r>
              <a:rPr lang="en-US" sz="900" dirty="0" err="1">
                <a:solidFill>
                  <a:schemeClr val="tx1"/>
                </a:solidFill>
              </a:rPr>
              <a:t>CoPP</a:t>
            </a:r>
            <a:r>
              <a:rPr lang="en-US" sz="900" dirty="0">
                <a:solidFill>
                  <a:schemeClr val="tx1"/>
                </a:solidFill>
              </a:rPr>
              <a:t> (Control plane policing)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endParaRPr lang="en-US" sz="900" b="1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NAT and L4 Load Balancing</a:t>
            </a:r>
          </a:p>
          <a:p>
            <a:endParaRPr lang="en-US" sz="900" b="1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Security Features</a:t>
            </a:r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</a:rPr>
              <a:t>- Storm Control, IP Source Guard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Monitoring &amp; Telemetry</a:t>
            </a:r>
            <a:endParaRPr lang="en-US" sz="900" dirty="0">
              <a:solidFill>
                <a:schemeClr val="tx1"/>
              </a:solidFill>
            </a:endParaRPr>
          </a:p>
          <a:p>
            <a:pPr marL="58736" indent="-58736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Ingress Mirroring and Egress Mirroring</a:t>
            </a:r>
          </a:p>
          <a:p>
            <a:pPr marL="58736" indent="-58736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Negative Mirroring</a:t>
            </a:r>
          </a:p>
          <a:p>
            <a:pPr marL="58736" indent="-58736">
              <a:buFontTx/>
              <a:buChar char="-"/>
            </a:pPr>
            <a:r>
              <a:rPr lang="en-US" sz="900" dirty="0" err="1">
                <a:solidFill>
                  <a:schemeClr val="tx1"/>
                </a:solidFill>
              </a:rPr>
              <a:t>Sflow</a:t>
            </a:r>
            <a:endParaRPr lang="en-US" sz="900" dirty="0">
              <a:solidFill>
                <a:schemeClr val="tx1"/>
              </a:solidFill>
            </a:endParaRPr>
          </a:p>
          <a:p>
            <a:pPr marL="58736" indent="-58736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INT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Counters</a:t>
            </a:r>
            <a:endParaRPr lang="en-US" sz="900" dirty="0">
              <a:solidFill>
                <a:schemeClr val="tx1"/>
              </a:solidFill>
            </a:endParaRPr>
          </a:p>
          <a:p>
            <a:pPr marL="58736" indent="-58736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Route Table Entry Counters</a:t>
            </a:r>
          </a:p>
          <a:p>
            <a:pPr marL="58736" indent="-58736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VLAN/Bridge Domain Counters</a:t>
            </a:r>
          </a:p>
          <a:p>
            <a:pPr marL="58736" indent="-58736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Port/Interface Counters</a:t>
            </a:r>
          </a:p>
          <a:p>
            <a:pPr marL="58736" indent="-58736">
              <a:buFontTx/>
              <a:buChar char="-"/>
            </a:pPr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Protocol Offload</a:t>
            </a:r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</a:rPr>
              <a:t>- BFD, OAM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b="1" dirty="0">
                <a:solidFill>
                  <a:schemeClr val="tx1"/>
                </a:solidFill>
              </a:rPr>
              <a:t>Multi-chip Fabric Support</a:t>
            </a:r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</a:rPr>
              <a:t>- Forwarding, QOS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endParaRPr lang="en-US" sz="9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DBA3B-8469-1040-8D6D-2DD7E178A942}"/>
              </a:ext>
            </a:extLst>
          </p:cNvPr>
          <p:cNvGrpSpPr/>
          <p:nvPr/>
        </p:nvGrpSpPr>
        <p:grpSpPr>
          <a:xfrm>
            <a:off x="415318" y="1975949"/>
            <a:ext cx="7193229" cy="2763721"/>
            <a:chOff x="415318" y="1975949"/>
            <a:chExt cx="7193229" cy="276372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415319" y="2804532"/>
              <a:ext cx="646771" cy="55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15318" y="2936075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15318" y="3351973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15318" y="3767872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15318" y="4183770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15318" y="4599668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181663" y="2258860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181142" y="2535736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3181142" y="2940514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181142" y="3345293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3181142" y="3069918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181142" y="2794543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181142" y="3215254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3181142" y="3911467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181142" y="4716055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181142" y="4590789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5607481" y="1975949"/>
              <a:ext cx="1426277" cy="88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5607481" y="2398533"/>
              <a:ext cx="1701749" cy="33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5607482" y="2815565"/>
              <a:ext cx="2001065" cy="88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5615457" y="3087490"/>
              <a:ext cx="601348" cy="25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641381" y="3775672"/>
              <a:ext cx="1588631" cy="255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647168" y="4737117"/>
              <a:ext cx="1588631" cy="255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750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003780" y="2303055"/>
            <a:ext cx="1564326" cy="7522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641381" y="3574018"/>
            <a:ext cx="2157441" cy="1113416"/>
            <a:chOff x="7644389" y="2334410"/>
            <a:chExt cx="2876588" cy="230213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2" r="7159"/>
            <a:stretch/>
          </p:blipFill>
          <p:spPr>
            <a:xfrm rot="5400000">
              <a:off x="7858562" y="2120237"/>
              <a:ext cx="2194542" cy="2622888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6" name="Triangle 15"/>
            <p:cNvSpPr/>
            <p:nvPr/>
          </p:nvSpPr>
          <p:spPr>
            <a:xfrm>
              <a:off x="9004149" y="2840019"/>
              <a:ext cx="1516828" cy="1796530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cxnSp>
        <p:nvCxnSpPr>
          <p:cNvPr id="19" name="Straight Arrow Connector 18"/>
          <p:cNvCxnSpPr>
            <a:stCxn id="20" idx="2"/>
            <a:endCxn id="14" idx="1"/>
          </p:cNvCxnSpPr>
          <p:nvPr/>
        </p:nvCxnSpPr>
        <p:spPr>
          <a:xfrm>
            <a:off x="6597767" y="2069501"/>
            <a:ext cx="27197" cy="150451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130772" y="1708362"/>
            <a:ext cx="933991" cy="36113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1" tIns="32003" rIns="64001" bIns="32003" rtlCol="0" anchor="ctr"/>
          <a:lstStyle/>
          <a:p>
            <a:pPr algn="ctr"/>
            <a:r>
              <a:rPr lang="en-US" sz="1800" dirty="0">
                <a:solidFill>
                  <a:srgbClr val="2B69B7"/>
                </a:solidFill>
              </a:rPr>
              <a:t>Driver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2440" y="968591"/>
            <a:ext cx="2312792" cy="740666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1" tIns="32003" rIns="64001" bIns="32003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Switch OS</a:t>
            </a:r>
          </a:p>
        </p:txBody>
      </p:sp>
      <p:cxnSp>
        <p:nvCxnSpPr>
          <p:cNvPr id="10" name="Straight Arrow Connector 9"/>
          <p:cNvCxnSpPr>
            <a:stCxn id="27" idx="1"/>
            <a:endCxn id="7" idx="0"/>
          </p:cNvCxnSpPr>
          <p:nvPr/>
        </p:nvCxnSpPr>
        <p:spPr>
          <a:xfrm flipH="1">
            <a:off x="2785942" y="1550795"/>
            <a:ext cx="10226" cy="752259"/>
          </a:xfrm>
          <a:prstGeom prst="straightConnector1">
            <a:avLst/>
          </a:prstGeom>
          <a:ln w="38100">
            <a:solidFill>
              <a:srgbClr val="ED7D3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7" idx="2"/>
          </p:cNvCxnSpPr>
          <p:nvPr/>
        </p:nvCxnSpPr>
        <p:spPr>
          <a:xfrm rot="16200000" flipH="1">
            <a:off x="3770376" y="2070879"/>
            <a:ext cx="947825" cy="2916692"/>
          </a:xfrm>
          <a:prstGeom prst="bentConnector2">
            <a:avLst/>
          </a:prstGeom>
          <a:ln w="38100">
            <a:solidFill>
              <a:srgbClr val="ED7D3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7770" y="-17785"/>
            <a:ext cx="7886700" cy="994172"/>
          </a:xfrm>
        </p:spPr>
        <p:txBody>
          <a:bodyPr>
            <a:noAutofit/>
          </a:bodyPr>
          <a:lstStyle/>
          <a:p>
            <a:r>
              <a:rPr lang="en-US" sz="3600" dirty="0"/>
              <a:t>Reducing complexity</a:t>
            </a:r>
          </a:p>
        </p:txBody>
      </p:sp>
      <p:sp>
        <p:nvSpPr>
          <p:cNvPr id="2" name="Oval 1"/>
          <p:cNvSpPr/>
          <p:nvPr/>
        </p:nvSpPr>
        <p:spPr>
          <a:xfrm>
            <a:off x="2733174" y="1316046"/>
            <a:ext cx="125989" cy="24003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Oval 25"/>
          <p:cNvSpPr/>
          <p:nvPr/>
        </p:nvSpPr>
        <p:spPr>
          <a:xfrm rot="16200000">
            <a:off x="2827592" y="3884150"/>
            <a:ext cx="125989" cy="24003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" name="Snip Single Corner Rectangle 26"/>
          <p:cNvSpPr/>
          <p:nvPr/>
        </p:nvSpPr>
        <p:spPr>
          <a:xfrm>
            <a:off x="2262768" y="1023601"/>
            <a:ext cx="1066800" cy="527195"/>
          </a:xfrm>
          <a:prstGeom prst="snip1Rect">
            <a:avLst/>
          </a:prstGeom>
          <a:solidFill>
            <a:srgbClr val="ED7D3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My switch.p4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69270" y="4630018"/>
            <a:ext cx="3142904" cy="433963"/>
          </a:xfrm>
          <a:prstGeom prst="rect">
            <a:avLst/>
          </a:prstGeom>
          <a:noFill/>
        </p:spPr>
        <p:txBody>
          <a:bodyPr wrap="none" lIns="64004" tIns="32003" rIns="64004" bIns="32003" rtlCol="0">
            <a:spAutoFit/>
          </a:bodyPr>
          <a:lstStyle/>
          <a:p>
            <a:r>
              <a:rPr lang="en-US" sz="2400" dirty="0"/>
              <a:t>Programmable Switch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5D231D8-C59D-B446-A698-59D916E8BC71}"/>
              </a:ext>
            </a:extLst>
          </p:cNvPr>
          <p:cNvSpPr/>
          <p:nvPr/>
        </p:nvSpPr>
        <p:spPr>
          <a:xfrm>
            <a:off x="5935505" y="3708032"/>
            <a:ext cx="1386479" cy="677451"/>
          </a:xfrm>
          <a:custGeom>
            <a:avLst/>
            <a:gdLst>
              <a:gd name="connsiteX0" fmla="*/ 0 w 1803400"/>
              <a:gd name="connsiteY0" fmla="*/ 336550 h 806450"/>
              <a:gd name="connsiteX1" fmla="*/ 781050 w 1803400"/>
              <a:gd name="connsiteY1" fmla="*/ 0 h 806450"/>
              <a:gd name="connsiteX2" fmla="*/ 1803400 w 1803400"/>
              <a:gd name="connsiteY2" fmla="*/ 225425 h 806450"/>
              <a:gd name="connsiteX3" fmla="*/ 1158875 w 1803400"/>
              <a:gd name="connsiteY3" fmla="*/ 806450 h 806450"/>
              <a:gd name="connsiteX4" fmla="*/ 0 w 1803400"/>
              <a:gd name="connsiteY4" fmla="*/ 336550 h 806450"/>
              <a:gd name="connsiteX0" fmla="*/ 0 w 2087801"/>
              <a:gd name="connsiteY0" fmla="*/ 336550 h 806450"/>
              <a:gd name="connsiteX1" fmla="*/ 781050 w 2087801"/>
              <a:gd name="connsiteY1" fmla="*/ 0 h 806450"/>
              <a:gd name="connsiteX2" fmla="*/ 2087801 w 2087801"/>
              <a:gd name="connsiteY2" fmla="*/ 289971 h 806450"/>
              <a:gd name="connsiteX3" fmla="*/ 1158875 w 2087801"/>
              <a:gd name="connsiteY3" fmla="*/ 806450 h 806450"/>
              <a:gd name="connsiteX4" fmla="*/ 0 w 2087801"/>
              <a:gd name="connsiteY4" fmla="*/ 336550 h 806450"/>
              <a:gd name="connsiteX0" fmla="*/ 0 w 2087801"/>
              <a:gd name="connsiteY0" fmla="*/ 336550 h 838723"/>
              <a:gd name="connsiteX1" fmla="*/ 781050 w 2087801"/>
              <a:gd name="connsiteY1" fmla="*/ 0 h 838723"/>
              <a:gd name="connsiteX2" fmla="*/ 2087801 w 2087801"/>
              <a:gd name="connsiteY2" fmla="*/ 289971 h 838723"/>
              <a:gd name="connsiteX3" fmla="*/ 1121779 w 2087801"/>
              <a:gd name="connsiteY3" fmla="*/ 838723 h 838723"/>
              <a:gd name="connsiteX4" fmla="*/ 0 w 2087801"/>
              <a:gd name="connsiteY4" fmla="*/ 336550 h 838723"/>
              <a:gd name="connsiteX0" fmla="*/ 0 w 2087801"/>
              <a:gd name="connsiteY0" fmla="*/ 336550 h 838723"/>
              <a:gd name="connsiteX1" fmla="*/ 879972 w 2087801"/>
              <a:gd name="connsiteY1" fmla="*/ 0 h 838723"/>
              <a:gd name="connsiteX2" fmla="*/ 2087801 w 2087801"/>
              <a:gd name="connsiteY2" fmla="*/ 289971 h 838723"/>
              <a:gd name="connsiteX3" fmla="*/ 1121779 w 2087801"/>
              <a:gd name="connsiteY3" fmla="*/ 838723 h 838723"/>
              <a:gd name="connsiteX4" fmla="*/ 0 w 2087801"/>
              <a:gd name="connsiteY4" fmla="*/ 336550 h 838723"/>
              <a:gd name="connsiteX0" fmla="*/ 0 w 2087801"/>
              <a:gd name="connsiteY0" fmla="*/ 336550 h 860238"/>
              <a:gd name="connsiteX1" fmla="*/ 879972 w 2087801"/>
              <a:gd name="connsiteY1" fmla="*/ 0 h 860238"/>
              <a:gd name="connsiteX2" fmla="*/ 2087801 w 2087801"/>
              <a:gd name="connsiteY2" fmla="*/ 289971 h 860238"/>
              <a:gd name="connsiteX3" fmla="*/ 1084683 w 2087801"/>
              <a:gd name="connsiteY3" fmla="*/ 860238 h 860238"/>
              <a:gd name="connsiteX4" fmla="*/ 0 w 2087801"/>
              <a:gd name="connsiteY4" fmla="*/ 336550 h 860238"/>
              <a:gd name="connsiteX0" fmla="*/ 0 w 2063070"/>
              <a:gd name="connsiteY0" fmla="*/ 336550 h 860238"/>
              <a:gd name="connsiteX1" fmla="*/ 879972 w 2063070"/>
              <a:gd name="connsiteY1" fmla="*/ 0 h 860238"/>
              <a:gd name="connsiteX2" fmla="*/ 2063070 w 2063070"/>
              <a:gd name="connsiteY2" fmla="*/ 333001 h 860238"/>
              <a:gd name="connsiteX3" fmla="*/ 1084683 w 2063070"/>
              <a:gd name="connsiteY3" fmla="*/ 860238 h 860238"/>
              <a:gd name="connsiteX4" fmla="*/ 0 w 2063070"/>
              <a:gd name="connsiteY4" fmla="*/ 336550 h 860238"/>
              <a:gd name="connsiteX0" fmla="*/ 0 w 2063070"/>
              <a:gd name="connsiteY0" fmla="*/ 368823 h 892511"/>
              <a:gd name="connsiteX1" fmla="*/ 966528 w 2063070"/>
              <a:gd name="connsiteY1" fmla="*/ 0 h 892511"/>
              <a:gd name="connsiteX2" fmla="*/ 2063070 w 2063070"/>
              <a:gd name="connsiteY2" fmla="*/ 365274 h 892511"/>
              <a:gd name="connsiteX3" fmla="*/ 1084683 w 2063070"/>
              <a:gd name="connsiteY3" fmla="*/ 892511 h 892511"/>
              <a:gd name="connsiteX4" fmla="*/ 0 w 2063070"/>
              <a:gd name="connsiteY4" fmla="*/ 368823 h 892511"/>
              <a:gd name="connsiteX0" fmla="*/ 0 w 2063070"/>
              <a:gd name="connsiteY0" fmla="*/ 368823 h 892511"/>
              <a:gd name="connsiteX1" fmla="*/ 966528 w 2063070"/>
              <a:gd name="connsiteY1" fmla="*/ 0 h 892511"/>
              <a:gd name="connsiteX2" fmla="*/ 2063070 w 2063070"/>
              <a:gd name="connsiteY2" fmla="*/ 365274 h 892511"/>
              <a:gd name="connsiteX3" fmla="*/ 1146509 w 2063070"/>
              <a:gd name="connsiteY3" fmla="*/ 892511 h 892511"/>
              <a:gd name="connsiteX4" fmla="*/ 0 w 2063070"/>
              <a:gd name="connsiteY4" fmla="*/ 368823 h 892511"/>
              <a:gd name="connsiteX0" fmla="*/ 0 w 2124896"/>
              <a:gd name="connsiteY0" fmla="*/ 368823 h 892511"/>
              <a:gd name="connsiteX1" fmla="*/ 966528 w 2124896"/>
              <a:gd name="connsiteY1" fmla="*/ 0 h 892511"/>
              <a:gd name="connsiteX2" fmla="*/ 2124896 w 2124896"/>
              <a:gd name="connsiteY2" fmla="*/ 322244 h 892511"/>
              <a:gd name="connsiteX3" fmla="*/ 1146509 w 2124896"/>
              <a:gd name="connsiteY3" fmla="*/ 892511 h 892511"/>
              <a:gd name="connsiteX4" fmla="*/ 0 w 2124896"/>
              <a:gd name="connsiteY4" fmla="*/ 368823 h 892511"/>
              <a:gd name="connsiteX0" fmla="*/ 0 w 2124896"/>
              <a:gd name="connsiteY0" fmla="*/ 379580 h 903268"/>
              <a:gd name="connsiteX1" fmla="*/ 1028355 w 2124896"/>
              <a:gd name="connsiteY1" fmla="*/ 0 h 903268"/>
              <a:gd name="connsiteX2" fmla="*/ 2124896 w 2124896"/>
              <a:gd name="connsiteY2" fmla="*/ 333001 h 903268"/>
              <a:gd name="connsiteX3" fmla="*/ 1146509 w 2124896"/>
              <a:gd name="connsiteY3" fmla="*/ 903268 h 903268"/>
              <a:gd name="connsiteX4" fmla="*/ 0 w 2124896"/>
              <a:gd name="connsiteY4" fmla="*/ 379580 h 90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4896" h="903268">
                <a:moveTo>
                  <a:pt x="0" y="379580"/>
                </a:moveTo>
                <a:lnTo>
                  <a:pt x="1028355" y="0"/>
                </a:lnTo>
                <a:lnTo>
                  <a:pt x="2124896" y="333001"/>
                </a:lnTo>
                <a:lnTo>
                  <a:pt x="1146509" y="903268"/>
                </a:lnTo>
                <a:lnTo>
                  <a:pt x="0" y="37958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Freeform 20"/>
          <p:cNvSpPr/>
          <p:nvPr/>
        </p:nvSpPr>
        <p:spPr>
          <a:xfrm>
            <a:off x="5931723" y="3708032"/>
            <a:ext cx="1386479" cy="677451"/>
          </a:xfrm>
          <a:custGeom>
            <a:avLst/>
            <a:gdLst>
              <a:gd name="connsiteX0" fmla="*/ 0 w 1803400"/>
              <a:gd name="connsiteY0" fmla="*/ 336550 h 806450"/>
              <a:gd name="connsiteX1" fmla="*/ 781050 w 1803400"/>
              <a:gd name="connsiteY1" fmla="*/ 0 h 806450"/>
              <a:gd name="connsiteX2" fmla="*/ 1803400 w 1803400"/>
              <a:gd name="connsiteY2" fmla="*/ 225425 h 806450"/>
              <a:gd name="connsiteX3" fmla="*/ 1158875 w 1803400"/>
              <a:gd name="connsiteY3" fmla="*/ 806450 h 806450"/>
              <a:gd name="connsiteX4" fmla="*/ 0 w 1803400"/>
              <a:gd name="connsiteY4" fmla="*/ 336550 h 806450"/>
              <a:gd name="connsiteX0" fmla="*/ 0 w 2087801"/>
              <a:gd name="connsiteY0" fmla="*/ 336550 h 806450"/>
              <a:gd name="connsiteX1" fmla="*/ 781050 w 2087801"/>
              <a:gd name="connsiteY1" fmla="*/ 0 h 806450"/>
              <a:gd name="connsiteX2" fmla="*/ 2087801 w 2087801"/>
              <a:gd name="connsiteY2" fmla="*/ 289971 h 806450"/>
              <a:gd name="connsiteX3" fmla="*/ 1158875 w 2087801"/>
              <a:gd name="connsiteY3" fmla="*/ 806450 h 806450"/>
              <a:gd name="connsiteX4" fmla="*/ 0 w 2087801"/>
              <a:gd name="connsiteY4" fmla="*/ 336550 h 806450"/>
              <a:gd name="connsiteX0" fmla="*/ 0 w 2087801"/>
              <a:gd name="connsiteY0" fmla="*/ 336550 h 838723"/>
              <a:gd name="connsiteX1" fmla="*/ 781050 w 2087801"/>
              <a:gd name="connsiteY1" fmla="*/ 0 h 838723"/>
              <a:gd name="connsiteX2" fmla="*/ 2087801 w 2087801"/>
              <a:gd name="connsiteY2" fmla="*/ 289971 h 838723"/>
              <a:gd name="connsiteX3" fmla="*/ 1121779 w 2087801"/>
              <a:gd name="connsiteY3" fmla="*/ 838723 h 838723"/>
              <a:gd name="connsiteX4" fmla="*/ 0 w 2087801"/>
              <a:gd name="connsiteY4" fmla="*/ 336550 h 838723"/>
              <a:gd name="connsiteX0" fmla="*/ 0 w 2087801"/>
              <a:gd name="connsiteY0" fmla="*/ 336550 h 838723"/>
              <a:gd name="connsiteX1" fmla="*/ 879972 w 2087801"/>
              <a:gd name="connsiteY1" fmla="*/ 0 h 838723"/>
              <a:gd name="connsiteX2" fmla="*/ 2087801 w 2087801"/>
              <a:gd name="connsiteY2" fmla="*/ 289971 h 838723"/>
              <a:gd name="connsiteX3" fmla="*/ 1121779 w 2087801"/>
              <a:gd name="connsiteY3" fmla="*/ 838723 h 838723"/>
              <a:gd name="connsiteX4" fmla="*/ 0 w 2087801"/>
              <a:gd name="connsiteY4" fmla="*/ 336550 h 838723"/>
              <a:gd name="connsiteX0" fmla="*/ 0 w 2087801"/>
              <a:gd name="connsiteY0" fmla="*/ 336550 h 860238"/>
              <a:gd name="connsiteX1" fmla="*/ 879972 w 2087801"/>
              <a:gd name="connsiteY1" fmla="*/ 0 h 860238"/>
              <a:gd name="connsiteX2" fmla="*/ 2087801 w 2087801"/>
              <a:gd name="connsiteY2" fmla="*/ 289971 h 860238"/>
              <a:gd name="connsiteX3" fmla="*/ 1084683 w 2087801"/>
              <a:gd name="connsiteY3" fmla="*/ 860238 h 860238"/>
              <a:gd name="connsiteX4" fmla="*/ 0 w 2087801"/>
              <a:gd name="connsiteY4" fmla="*/ 336550 h 860238"/>
              <a:gd name="connsiteX0" fmla="*/ 0 w 2063070"/>
              <a:gd name="connsiteY0" fmla="*/ 336550 h 860238"/>
              <a:gd name="connsiteX1" fmla="*/ 879972 w 2063070"/>
              <a:gd name="connsiteY1" fmla="*/ 0 h 860238"/>
              <a:gd name="connsiteX2" fmla="*/ 2063070 w 2063070"/>
              <a:gd name="connsiteY2" fmla="*/ 333001 h 860238"/>
              <a:gd name="connsiteX3" fmla="*/ 1084683 w 2063070"/>
              <a:gd name="connsiteY3" fmla="*/ 860238 h 860238"/>
              <a:gd name="connsiteX4" fmla="*/ 0 w 2063070"/>
              <a:gd name="connsiteY4" fmla="*/ 336550 h 860238"/>
              <a:gd name="connsiteX0" fmla="*/ 0 w 2063070"/>
              <a:gd name="connsiteY0" fmla="*/ 368823 h 892511"/>
              <a:gd name="connsiteX1" fmla="*/ 966528 w 2063070"/>
              <a:gd name="connsiteY1" fmla="*/ 0 h 892511"/>
              <a:gd name="connsiteX2" fmla="*/ 2063070 w 2063070"/>
              <a:gd name="connsiteY2" fmla="*/ 365274 h 892511"/>
              <a:gd name="connsiteX3" fmla="*/ 1084683 w 2063070"/>
              <a:gd name="connsiteY3" fmla="*/ 892511 h 892511"/>
              <a:gd name="connsiteX4" fmla="*/ 0 w 2063070"/>
              <a:gd name="connsiteY4" fmla="*/ 368823 h 892511"/>
              <a:gd name="connsiteX0" fmla="*/ 0 w 2063070"/>
              <a:gd name="connsiteY0" fmla="*/ 368823 h 892511"/>
              <a:gd name="connsiteX1" fmla="*/ 966528 w 2063070"/>
              <a:gd name="connsiteY1" fmla="*/ 0 h 892511"/>
              <a:gd name="connsiteX2" fmla="*/ 2063070 w 2063070"/>
              <a:gd name="connsiteY2" fmla="*/ 365274 h 892511"/>
              <a:gd name="connsiteX3" fmla="*/ 1146509 w 2063070"/>
              <a:gd name="connsiteY3" fmla="*/ 892511 h 892511"/>
              <a:gd name="connsiteX4" fmla="*/ 0 w 2063070"/>
              <a:gd name="connsiteY4" fmla="*/ 368823 h 892511"/>
              <a:gd name="connsiteX0" fmla="*/ 0 w 2124896"/>
              <a:gd name="connsiteY0" fmla="*/ 368823 h 892511"/>
              <a:gd name="connsiteX1" fmla="*/ 966528 w 2124896"/>
              <a:gd name="connsiteY1" fmla="*/ 0 h 892511"/>
              <a:gd name="connsiteX2" fmla="*/ 2124896 w 2124896"/>
              <a:gd name="connsiteY2" fmla="*/ 322244 h 892511"/>
              <a:gd name="connsiteX3" fmla="*/ 1146509 w 2124896"/>
              <a:gd name="connsiteY3" fmla="*/ 892511 h 892511"/>
              <a:gd name="connsiteX4" fmla="*/ 0 w 2124896"/>
              <a:gd name="connsiteY4" fmla="*/ 368823 h 892511"/>
              <a:gd name="connsiteX0" fmla="*/ 0 w 2124896"/>
              <a:gd name="connsiteY0" fmla="*/ 379580 h 903268"/>
              <a:gd name="connsiteX1" fmla="*/ 1028355 w 2124896"/>
              <a:gd name="connsiteY1" fmla="*/ 0 h 903268"/>
              <a:gd name="connsiteX2" fmla="*/ 2124896 w 2124896"/>
              <a:gd name="connsiteY2" fmla="*/ 333001 h 903268"/>
              <a:gd name="connsiteX3" fmla="*/ 1146509 w 2124896"/>
              <a:gd name="connsiteY3" fmla="*/ 903268 h 903268"/>
              <a:gd name="connsiteX4" fmla="*/ 0 w 2124896"/>
              <a:gd name="connsiteY4" fmla="*/ 379580 h 90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4896" h="903268">
                <a:moveTo>
                  <a:pt x="0" y="379580"/>
                </a:moveTo>
                <a:lnTo>
                  <a:pt x="1028355" y="0"/>
                </a:lnTo>
                <a:lnTo>
                  <a:pt x="2124896" y="333001"/>
                </a:lnTo>
                <a:lnTo>
                  <a:pt x="1146509" y="903268"/>
                </a:lnTo>
                <a:lnTo>
                  <a:pt x="0" y="379580"/>
                </a:lnTo>
                <a:close/>
              </a:path>
            </a:pathLst>
          </a:custGeom>
          <a:solidFill>
            <a:srgbClr val="D4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62221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104 0.4789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29075 -0.0009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3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6" grpId="0" animBg="1"/>
      <p:bldP spid="26" grpId="1" animBg="1"/>
      <p:bldP spid="26" grpId="2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841772"/>
            <a:ext cx="8224025" cy="1790700"/>
          </a:xfrm>
        </p:spPr>
        <p:txBody>
          <a:bodyPr>
            <a:normAutofit/>
          </a:bodyPr>
          <a:lstStyle/>
          <a:p>
            <a:r>
              <a:rPr lang="en-US" dirty="0"/>
              <a:t>How programmability is used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02888" y="1862108"/>
            <a:ext cx="7532648" cy="17907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         </a:t>
            </a:r>
            <a:r>
              <a:rPr lang="en-US" sz="3600" dirty="0"/>
              <a:t>Adding new features</a:t>
            </a:r>
            <a:endParaRPr lang="en-US" sz="45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2E648E-D377-144D-A12B-702B09D5CA4F}"/>
              </a:ext>
            </a:extLst>
          </p:cNvPr>
          <p:cNvSpPr/>
          <p:nvPr/>
        </p:nvSpPr>
        <p:spPr>
          <a:xfrm>
            <a:off x="2438400" y="3028950"/>
            <a:ext cx="588182" cy="57439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3585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05984"/>
            <a:ext cx="8839199" cy="479822"/>
          </a:xfrm>
        </p:spPr>
        <p:txBody>
          <a:bodyPr>
            <a:noAutofit/>
          </a:bodyPr>
          <a:lstStyle/>
          <a:p>
            <a:r>
              <a:rPr lang="en-US" sz="3600" b="1" dirty="0"/>
              <a:t>Protocol complexity 20 years ago</a:t>
            </a:r>
          </a:p>
        </p:txBody>
      </p:sp>
      <p:sp>
        <p:nvSpPr>
          <p:cNvPr id="4" name="Oval 3"/>
          <p:cNvSpPr/>
          <p:nvPr/>
        </p:nvSpPr>
        <p:spPr>
          <a:xfrm>
            <a:off x="3443438" y="1992431"/>
            <a:ext cx="1191126" cy="5991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>
                <a:solidFill>
                  <a:schemeClr val="tx1"/>
                </a:solidFill>
              </a:rPr>
              <a:t>Ethernet</a:t>
            </a:r>
            <a:endParaRPr lang="en-US" sz="1275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713122" y="3139040"/>
            <a:ext cx="1191126" cy="5991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dirty="0">
                <a:solidFill>
                  <a:schemeClr val="tx1"/>
                </a:solidFill>
              </a:rPr>
              <a:t>IPv4</a:t>
            </a:r>
          </a:p>
        </p:txBody>
      </p:sp>
      <p:sp>
        <p:nvSpPr>
          <p:cNvPr id="6" name="Oval 5"/>
          <p:cNvSpPr/>
          <p:nvPr/>
        </p:nvSpPr>
        <p:spPr>
          <a:xfrm>
            <a:off x="4300088" y="3139040"/>
            <a:ext cx="1191126" cy="5991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>
                <a:solidFill>
                  <a:schemeClr val="tx1"/>
                </a:solidFill>
              </a:rPr>
              <a:t>IPX</a:t>
            </a:r>
            <a:endParaRPr lang="en-US" sz="1275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3"/>
            <a:endCxn id="5" idx="0"/>
          </p:cNvCxnSpPr>
          <p:nvPr/>
        </p:nvCxnSpPr>
        <p:spPr>
          <a:xfrm flipH="1">
            <a:off x="3308685" y="2503857"/>
            <a:ext cx="309190" cy="63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5"/>
            <a:endCxn id="6" idx="0"/>
          </p:cNvCxnSpPr>
          <p:nvPr/>
        </p:nvCxnSpPr>
        <p:spPr>
          <a:xfrm>
            <a:off x="4460129" y="2503857"/>
            <a:ext cx="435523" cy="63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39589" y="2588323"/>
            <a:ext cx="721672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/>
              <a:t>ethtype</a:t>
            </a:r>
            <a:endParaRPr lang="en-US" sz="1275" dirty="0"/>
          </a:p>
        </p:txBody>
      </p:sp>
      <p:sp>
        <p:nvSpPr>
          <p:cNvPr id="15" name="TextBox 14"/>
          <p:cNvSpPr txBox="1"/>
          <p:nvPr/>
        </p:nvSpPr>
        <p:spPr>
          <a:xfrm>
            <a:off x="4589585" y="2544450"/>
            <a:ext cx="721672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/>
              <a:t>ethtype</a:t>
            </a:r>
            <a:endParaRPr lang="en-US" sz="1275" dirty="0"/>
          </a:p>
        </p:txBody>
      </p:sp>
    </p:spTree>
    <p:extLst>
      <p:ext uri="{BB962C8B-B14F-4D97-AF65-F5344CB8AC3E}">
        <p14:creationId xmlns:p14="http://schemas.microsoft.com/office/powerpoint/2010/main" val="3171158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40" y="0"/>
            <a:ext cx="4788913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1188" y="1624264"/>
            <a:ext cx="1004108" cy="779647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grpSp>
        <p:nvGrpSpPr>
          <p:cNvPr id="13" name="Group 12"/>
          <p:cNvGrpSpPr/>
          <p:nvPr/>
        </p:nvGrpSpPr>
        <p:grpSpPr>
          <a:xfrm>
            <a:off x="3285296" y="249245"/>
            <a:ext cx="4935239" cy="3080387"/>
            <a:chOff x="4380393" y="332324"/>
            <a:chExt cx="6580318" cy="41071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518" y="332324"/>
              <a:ext cx="5734193" cy="4107183"/>
            </a:xfrm>
            <a:prstGeom prst="rect">
              <a:avLst/>
            </a:prstGeom>
            <a:ln w="19050">
              <a:solidFill>
                <a:schemeClr val="accent2"/>
              </a:solidFill>
              <a:prstDash val="sysDot"/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4380393" y="332324"/>
              <a:ext cx="846125" cy="183336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80393" y="3205213"/>
              <a:ext cx="846125" cy="123429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36153" y="0"/>
            <a:ext cx="34708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Datacenter switch today</a:t>
            </a:r>
          </a:p>
          <a:p>
            <a:r>
              <a:rPr lang="en-US" sz="2100" dirty="0">
                <a:solidFill>
                  <a:schemeClr val="accent2"/>
                </a:solidFill>
              </a:rPr>
              <a:t>switch.p4</a:t>
            </a:r>
          </a:p>
        </p:txBody>
      </p:sp>
    </p:spTree>
    <p:extLst>
      <p:ext uri="{BB962C8B-B14F-4D97-AF65-F5344CB8AC3E}">
        <p14:creationId xmlns:p14="http://schemas.microsoft.com/office/powerpoint/2010/main" val="333778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988" y="80661"/>
            <a:ext cx="7886700" cy="994172"/>
          </a:xfrm>
        </p:spPr>
        <p:txBody>
          <a:bodyPr>
            <a:normAutofit/>
          </a:bodyPr>
          <a:lstStyle/>
          <a:p>
            <a:r>
              <a:rPr lang="en-US" sz="3600" dirty="0"/>
              <a:t>Example new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1160860"/>
            <a:ext cx="8686800" cy="4114800"/>
          </a:xfrm>
        </p:spPr>
        <p:txBody>
          <a:bodyPr/>
          <a:lstStyle/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New encapsulations and tunnels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New ways to tag packets for special treatment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New approaches to routing: e.g. source routing in DCs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New approaches to congestion control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New ways to process packets: e.g. ticker-symbols</a:t>
            </a:r>
          </a:p>
        </p:txBody>
      </p:sp>
    </p:spTree>
    <p:extLst>
      <p:ext uri="{BB962C8B-B14F-4D97-AF65-F5344CB8AC3E}">
        <p14:creationId xmlns:p14="http://schemas.microsoft.com/office/powerpoint/2010/main" val="103044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7D98702C-BA5F-8D4B-B23D-DEB8E47CE42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89340" y="2171369"/>
            <a:ext cx="1124342" cy="1626876"/>
            <a:chOff x="1485649" y="3204985"/>
            <a:chExt cx="1124341" cy="2169168"/>
          </a:xfrm>
        </p:grpSpPr>
        <p:sp>
          <p:nvSpPr>
            <p:cNvPr id="8" name="Rectangle 7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40101" y="2176650"/>
            <a:ext cx="1124342" cy="1626876"/>
            <a:chOff x="1485649" y="3204985"/>
            <a:chExt cx="1124341" cy="2169168"/>
          </a:xfrm>
        </p:grpSpPr>
        <p:sp>
          <p:nvSpPr>
            <p:cNvPr id="11" name="Rectangle 10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90658" y="2182849"/>
            <a:ext cx="1124342" cy="1626876"/>
            <a:chOff x="1485649" y="3204985"/>
            <a:chExt cx="1124341" cy="2169168"/>
          </a:xfrm>
        </p:grpSpPr>
        <p:sp>
          <p:nvSpPr>
            <p:cNvPr id="14" name="Rectangle 13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19801" y="2191809"/>
            <a:ext cx="1124342" cy="1626876"/>
            <a:chOff x="1485649" y="3204985"/>
            <a:chExt cx="1124341" cy="2169168"/>
          </a:xfrm>
        </p:grpSpPr>
        <p:sp>
          <p:nvSpPr>
            <p:cNvPr id="17" name="Rectangle 16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15209" y="2422299"/>
            <a:ext cx="389388" cy="1191971"/>
            <a:chOff x="2488822" y="2403406"/>
            <a:chExt cx="529093" cy="1589294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228600" y="2373114"/>
            <a:ext cx="381108" cy="1191971"/>
            <a:chOff x="2488822" y="2403406"/>
            <a:chExt cx="529093" cy="1589294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Rectangle 206"/>
          <p:cNvSpPr/>
          <p:nvPr/>
        </p:nvSpPr>
        <p:spPr>
          <a:xfrm>
            <a:off x="7478672" y="2191708"/>
            <a:ext cx="842815" cy="163835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0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610132" y="2415483"/>
            <a:ext cx="552334" cy="519142"/>
            <a:chOff x="8131589" y="4009362"/>
            <a:chExt cx="552334" cy="692189"/>
          </a:xfrm>
          <a:noFill/>
        </p:grpSpPr>
        <p:grpSp>
          <p:nvGrpSpPr>
            <p:cNvPr id="20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25" name="Freeform 24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22" name="Freeform 21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/>
          <p:cNvGrpSpPr/>
          <p:nvPr/>
        </p:nvGrpSpPr>
        <p:grpSpPr>
          <a:xfrm>
            <a:off x="7610875" y="3111057"/>
            <a:ext cx="552334" cy="519142"/>
            <a:chOff x="8131589" y="4009362"/>
            <a:chExt cx="552334" cy="692189"/>
          </a:xfrm>
          <a:noFill/>
        </p:grpSpPr>
        <p:grpSp>
          <p:nvGrpSpPr>
            <p:cNvPr id="106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111" name="Freeform 110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108" name="Freeform 107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4" name="Straight Arrow Connector 113"/>
          <p:cNvCxnSpPr>
            <a:stCxn id="121" idx="3"/>
            <a:endCxn id="9" idx="1"/>
          </p:cNvCxnSpPr>
          <p:nvPr/>
        </p:nvCxnSpPr>
        <p:spPr>
          <a:xfrm flipV="1">
            <a:off x="1328160" y="2980500"/>
            <a:ext cx="361180" cy="933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2" idx="3"/>
            <a:endCxn id="15" idx="1"/>
          </p:cNvCxnSpPr>
          <p:nvPr/>
        </p:nvCxnSpPr>
        <p:spPr>
          <a:xfrm>
            <a:off x="4264443" y="2985781"/>
            <a:ext cx="326216" cy="6199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4" idx="3"/>
            <a:endCxn id="18" idx="1"/>
          </p:cNvCxnSpPr>
          <p:nvPr/>
        </p:nvCxnSpPr>
        <p:spPr>
          <a:xfrm>
            <a:off x="5715000" y="3000597"/>
            <a:ext cx="304800" cy="34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8" idx="3"/>
            <a:endCxn id="207" idx="1"/>
          </p:cNvCxnSpPr>
          <p:nvPr/>
        </p:nvCxnSpPr>
        <p:spPr>
          <a:xfrm>
            <a:off x="7144143" y="3000939"/>
            <a:ext cx="334529" cy="994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" idx="3"/>
            <a:endCxn id="12" idx="1"/>
          </p:cNvCxnSpPr>
          <p:nvPr/>
        </p:nvCxnSpPr>
        <p:spPr>
          <a:xfrm flipV="1">
            <a:off x="2813682" y="2985780"/>
            <a:ext cx="326418" cy="333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40426" y="3853780"/>
            <a:ext cx="126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Fixed Parser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605574" y="2181418"/>
            <a:ext cx="722586" cy="1616828"/>
            <a:chOff x="605574" y="1959131"/>
            <a:chExt cx="722586" cy="1616828"/>
          </a:xfrm>
        </p:grpSpPr>
        <p:sp>
          <p:nvSpPr>
            <p:cNvPr id="121" name="Rectangle 120"/>
            <p:cNvSpPr/>
            <p:nvPr/>
          </p:nvSpPr>
          <p:spPr>
            <a:xfrm>
              <a:off x="605574" y="1959131"/>
              <a:ext cx="722586" cy="16168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6621" tIns="0" rIns="116621" bIns="58311" rtlCol="0" anchor="ctr"/>
            <a:lstStyle/>
            <a:p>
              <a:pPr algn="ctr">
                <a:lnSpc>
                  <a:spcPts val="1425"/>
                </a:lnSpc>
              </a:pPr>
              <a:r>
                <a:rPr lang="en-US" sz="15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675714" y="2116356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1" name="Oval 170"/>
            <p:cNvSpPr/>
            <p:nvPr/>
          </p:nvSpPr>
          <p:spPr>
            <a:xfrm>
              <a:off x="696269" y="2592154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2" name="Oval 171"/>
            <p:cNvSpPr/>
            <p:nvPr/>
          </p:nvSpPr>
          <p:spPr>
            <a:xfrm>
              <a:off x="981553" y="2400219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3" name="Oval 172"/>
            <p:cNvSpPr/>
            <p:nvPr/>
          </p:nvSpPr>
          <p:spPr>
            <a:xfrm>
              <a:off x="679074" y="2977974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4" name="Oval 173"/>
            <p:cNvSpPr/>
            <p:nvPr/>
          </p:nvSpPr>
          <p:spPr>
            <a:xfrm>
              <a:off x="1007641" y="3198590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78" name="Curved Connector 177"/>
            <p:cNvCxnSpPr>
              <a:stCxn id="3" idx="0"/>
              <a:endCxn id="172" idx="0"/>
            </p:cNvCxnSpPr>
            <p:nvPr/>
          </p:nvCxnSpPr>
          <p:spPr>
            <a:xfrm rot="16200000" flipH="1">
              <a:off x="801001" y="2105368"/>
              <a:ext cx="283863" cy="305839"/>
            </a:xfrm>
            <a:prstGeom prst="curvedConnector3">
              <a:avLst>
                <a:gd name="adj1" fmla="val -19368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urved Connector 187"/>
            <p:cNvCxnSpPr>
              <a:stCxn id="3" idx="4"/>
              <a:endCxn id="171" idx="0"/>
            </p:cNvCxnSpPr>
            <p:nvPr/>
          </p:nvCxnSpPr>
          <p:spPr>
            <a:xfrm rot="16200000" flipH="1">
              <a:off x="680157" y="2461741"/>
              <a:ext cx="240269" cy="2055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urved Connector 188"/>
            <p:cNvCxnSpPr>
              <a:stCxn id="172" idx="4"/>
              <a:endCxn id="172" idx="6"/>
            </p:cNvCxnSpPr>
            <p:nvPr/>
          </p:nvCxnSpPr>
          <p:spPr>
            <a:xfrm rot="5400000" flipH="1" flipV="1">
              <a:off x="1094121" y="2519716"/>
              <a:ext cx="117764" cy="114300"/>
            </a:xfrm>
            <a:prstGeom prst="curvedConnector4">
              <a:avLst>
                <a:gd name="adj1" fmla="val -95831"/>
                <a:gd name="adj2" fmla="val 163291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72" idx="3"/>
              <a:endCxn id="173" idx="6"/>
            </p:cNvCxnSpPr>
            <p:nvPr/>
          </p:nvCxnSpPr>
          <p:spPr>
            <a:xfrm rot="5400000">
              <a:off x="714112" y="2794819"/>
              <a:ext cx="494483" cy="107357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urved Connector 190"/>
            <p:cNvCxnSpPr>
              <a:stCxn id="171" idx="6"/>
              <a:endCxn id="174" idx="0"/>
            </p:cNvCxnSpPr>
            <p:nvPr/>
          </p:nvCxnSpPr>
          <p:spPr>
            <a:xfrm>
              <a:off x="924869" y="2709919"/>
              <a:ext cx="197072" cy="488671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stCxn id="174" idx="4"/>
              <a:endCxn id="173" idx="4"/>
            </p:cNvCxnSpPr>
            <p:nvPr/>
          </p:nvCxnSpPr>
          <p:spPr>
            <a:xfrm rot="5400000" flipH="1">
              <a:off x="847350" y="3159528"/>
              <a:ext cx="220616" cy="328567"/>
            </a:xfrm>
            <a:prstGeom prst="curvedConnector3">
              <a:avLst>
                <a:gd name="adj1" fmla="val -40662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Left Brace 223"/>
          <p:cNvSpPr/>
          <p:nvPr/>
        </p:nvSpPr>
        <p:spPr>
          <a:xfrm rot="5400000" flipH="1">
            <a:off x="4306095" y="1229463"/>
            <a:ext cx="222268" cy="5467744"/>
          </a:xfrm>
          <a:prstGeom prst="leftBrace">
            <a:avLst>
              <a:gd name="adj1" fmla="val 43551"/>
              <a:gd name="adj2" fmla="val 49888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5" name="TextBox 224"/>
          <p:cNvSpPr txBox="1"/>
          <p:nvPr/>
        </p:nvSpPr>
        <p:spPr>
          <a:xfrm>
            <a:off x="2544737" y="4038985"/>
            <a:ext cx="3585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Fixed Header Processing Pipeline</a:t>
            </a:r>
          </a:p>
        </p:txBody>
      </p:sp>
      <p:sp>
        <p:nvSpPr>
          <p:cNvPr id="137" name="Title 2"/>
          <p:cNvSpPr txBox="1">
            <a:spLocks/>
          </p:cNvSpPr>
          <p:nvPr/>
        </p:nvSpPr>
        <p:spPr>
          <a:xfrm>
            <a:off x="299110" y="-254009"/>
            <a:ext cx="87884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/>
              <a:t>Switch with fixed function pipeline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C2B62A4-6216-4840-A94B-DF1B73650FD1}"/>
              </a:ext>
            </a:extLst>
          </p:cNvPr>
          <p:cNvSpPr/>
          <p:nvPr/>
        </p:nvSpPr>
        <p:spPr>
          <a:xfrm rot="16200000">
            <a:off x="1568655" y="2820012"/>
            <a:ext cx="1074273" cy="3953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r>
              <a:rPr lang="en-US" sz="1500" dirty="0">
                <a:solidFill>
                  <a:schemeClr val="accent2"/>
                </a:solidFill>
              </a:rPr>
              <a:t>L2 Table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9047457-3B04-F74B-ABAE-51601E92E51A}"/>
              </a:ext>
            </a:extLst>
          </p:cNvPr>
          <p:cNvSpPr/>
          <p:nvPr/>
        </p:nvSpPr>
        <p:spPr>
          <a:xfrm rot="16200000">
            <a:off x="3095938" y="2788083"/>
            <a:ext cx="1066241" cy="3953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r>
              <a:rPr lang="en-US" sz="1500" dirty="0">
                <a:solidFill>
                  <a:schemeClr val="accent2"/>
                </a:solidFill>
              </a:rPr>
              <a:t>IPv4 Table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85BB48A-699B-C142-BE60-53D9BD3AA489}"/>
              </a:ext>
            </a:extLst>
          </p:cNvPr>
          <p:cNvSpPr/>
          <p:nvPr/>
        </p:nvSpPr>
        <p:spPr>
          <a:xfrm rot="16200000">
            <a:off x="4470765" y="2787555"/>
            <a:ext cx="1065191" cy="3953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r>
              <a:rPr lang="en-US" sz="1500" dirty="0">
                <a:solidFill>
                  <a:schemeClr val="accent2"/>
                </a:solidFill>
              </a:rPr>
              <a:t>IPv6 Table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604A407-C810-AD4F-914E-06993EF2194C}"/>
              </a:ext>
            </a:extLst>
          </p:cNvPr>
          <p:cNvSpPr/>
          <p:nvPr/>
        </p:nvSpPr>
        <p:spPr>
          <a:xfrm rot="16200000">
            <a:off x="5918793" y="2782802"/>
            <a:ext cx="1062912" cy="39539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r>
              <a:rPr lang="en-US" sz="1500" dirty="0">
                <a:solidFill>
                  <a:schemeClr val="accent2"/>
                </a:solidFill>
              </a:rPr>
              <a:t>ACL Table</a:t>
            </a:r>
          </a:p>
        </p:txBody>
      </p:sp>
      <p:sp>
        <p:nvSpPr>
          <p:cNvPr id="169" name="Trapezoid 168">
            <a:extLst>
              <a:ext uri="{FF2B5EF4-FFF2-40B4-BE49-F238E27FC236}">
                <a16:creationId xmlns:a16="http://schemas.microsoft.com/office/drawing/2014/main" id="{D00EAF2E-B9AB-AB45-B789-67E601E4384B}"/>
              </a:ext>
            </a:extLst>
          </p:cNvPr>
          <p:cNvSpPr/>
          <p:nvPr/>
        </p:nvSpPr>
        <p:spPr>
          <a:xfrm rot="5400000" flipH="1">
            <a:off x="1987948" y="2885908"/>
            <a:ext cx="1092977" cy="249953"/>
          </a:xfrm>
          <a:prstGeom prst="trapezoid">
            <a:avLst>
              <a:gd name="adj" fmla="val 30807"/>
            </a:avLst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3B2B465-EE1E-844F-B51F-F43532FBD99C}"/>
              </a:ext>
            </a:extLst>
          </p:cNvPr>
          <p:cNvSpPr txBox="1"/>
          <p:nvPr/>
        </p:nvSpPr>
        <p:spPr>
          <a:xfrm rot="16200000">
            <a:off x="1986238" y="2888727"/>
            <a:ext cx="1106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</a:rPr>
              <a:t>L2 </a:t>
            </a:r>
            <a:r>
              <a:rPr lang="en-US" sz="1050" dirty="0" err="1">
                <a:solidFill>
                  <a:prstClr val="black"/>
                </a:solidFill>
              </a:rPr>
              <a:t>Hdr</a:t>
            </a:r>
            <a:r>
              <a:rPr lang="en-US" sz="1050" dirty="0">
                <a:solidFill>
                  <a:prstClr val="black"/>
                </a:solidFill>
              </a:rPr>
              <a:t>  Actions</a:t>
            </a:r>
          </a:p>
        </p:txBody>
      </p:sp>
      <p:sp>
        <p:nvSpPr>
          <p:cNvPr id="176" name="Trapezoid 175">
            <a:extLst>
              <a:ext uri="{FF2B5EF4-FFF2-40B4-BE49-F238E27FC236}">
                <a16:creationId xmlns:a16="http://schemas.microsoft.com/office/drawing/2014/main" id="{2A4A3223-805E-CF41-A1D1-0C91B8960B3D}"/>
              </a:ext>
            </a:extLst>
          </p:cNvPr>
          <p:cNvSpPr/>
          <p:nvPr/>
        </p:nvSpPr>
        <p:spPr>
          <a:xfrm rot="5400000" flipH="1">
            <a:off x="3488292" y="2857270"/>
            <a:ext cx="1092977" cy="249953"/>
          </a:xfrm>
          <a:prstGeom prst="trapezoid">
            <a:avLst>
              <a:gd name="adj" fmla="val 3080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B95D742-5B22-7B4F-9811-A7CAC82DBFB3}"/>
              </a:ext>
            </a:extLst>
          </p:cNvPr>
          <p:cNvSpPr txBox="1"/>
          <p:nvPr/>
        </p:nvSpPr>
        <p:spPr>
          <a:xfrm rot="16200000">
            <a:off x="3498833" y="2868192"/>
            <a:ext cx="10454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</a:rPr>
              <a:t>IP </a:t>
            </a:r>
            <a:r>
              <a:rPr lang="en-US" sz="1050" dirty="0" err="1">
                <a:solidFill>
                  <a:prstClr val="black"/>
                </a:solidFill>
              </a:rPr>
              <a:t>Hdr</a:t>
            </a:r>
            <a:r>
              <a:rPr lang="en-US" sz="1050" dirty="0">
                <a:solidFill>
                  <a:prstClr val="black"/>
                </a:solidFill>
              </a:rPr>
              <a:t> Actions</a:t>
            </a: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C6D0A3C6-9174-D24A-8ED6-59B28B52DF2B}"/>
              </a:ext>
            </a:extLst>
          </p:cNvPr>
          <p:cNvSpPr/>
          <p:nvPr/>
        </p:nvSpPr>
        <p:spPr>
          <a:xfrm rot="5400000" flipH="1">
            <a:off x="4870001" y="2857270"/>
            <a:ext cx="1071204" cy="249956"/>
          </a:xfrm>
          <a:prstGeom prst="trapezoid">
            <a:avLst>
              <a:gd name="adj" fmla="val 30807"/>
            </a:avLst>
          </a:prstGeom>
          <a:solidFill>
            <a:srgbClr val="92D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50A54FA-45C0-B443-AA3B-49023D0E84C3}"/>
              </a:ext>
            </a:extLst>
          </p:cNvPr>
          <p:cNvSpPr txBox="1"/>
          <p:nvPr/>
        </p:nvSpPr>
        <p:spPr>
          <a:xfrm rot="16200000">
            <a:off x="4842485" y="2849771"/>
            <a:ext cx="10983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</a:rPr>
              <a:t>v6 </a:t>
            </a:r>
            <a:r>
              <a:rPr lang="en-US" sz="1050" dirty="0" err="1">
                <a:solidFill>
                  <a:prstClr val="black"/>
                </a:solidFill>
              </a:rPr>
              <a:t>Hdr</a:t>
            </a:r>
            <a:r>
              <a:rPr lang="en-US" sz="1050" dirty="0">
                <a:solidFill>
                  <a:prstClr val="black"/>
                </a:solidFill>
              </a:rPr>
              <a:t> Actions 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2CC99C7-7121-5A4A-A4F0-A44E2DE82BB9}"/>
              </a:ext>
            </a:extLst>
          </p:cNvPr>
          <p:cNvGrpSpPr/>
          <p:nvPr/>
        </p:nvGrpSpPr>
        <p:grpSpPr>
          <a:xfrm>
            <a:off x="6723199" y="2446824"/>
            <a:ext cx="255870" cy="1092977"/>
            <a:chOff x="2521451" y="3258013"/>
            <a:chExt cx="341161" cy="1712316"/>
          </a:xfrm>
        </p:grpSpPr>
        <p:sp>
          <p:nvSpPr>
            <p:cNvPr id="183" name="Trapezoid 182">
              <a:extLst>
                <a:ext uri="{FF2B5EF4-FFF2-40B4-BE49-F238E27FC236}">
                  <a16:creationId xmlns:a16="http://schemas.microsoft.com/office/drawing/2014/main" id="{801F2339-CC2E-6443-9D9F-0768CC611E14}"/>
                </a:ext>
              </a:extLst>
            </p:cNvPr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936E04A-5716-7B4E-87DA-4E53EDFBF317}"/>
                </a:ext>
              </a:extLst>
            </p:cNvPr>
            <p:cNvSpPr txBox="1"/>
            <p:nvPr/>
          </p:nvSpPr>
          <p:spPr>
            <a:xfrm rot="16200000">
              <a:off x="1967303" y="3918914"/>
              <a:ext cx="145206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</a:rPr>
                <a:t>ACL 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4445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44" y="18857"/>
            <a:ext cx="7886700" cy="994172"/>
          </a:xfrm>
        </p:spPr>
        <p:txBody>
          <a:bodyPr>
            <a:normAutofit/>
          </a:bodyPr>
          <a:lstStyle/>
          <a:p>
            <a:r>
              <a:rPr lang="en-US" sz="3600" dirty="0"/>
              <a:t>Example new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960835"/>
            <a:ext cx="8686800" cy="3496865"/>
          </a:xfrm>
        </p:spPr>
        <p:txBody>
          <a:bodyPr>
            <a:normAutofit fontScale="92500" lnSpcReduction="20000"/>
          </a:bodyPr>
          <a:lstStyle/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Layer-4 Load Balancer</a:t>
            </a:r>
            <a:r>
              <a:rPr lang="en-US" baseline="30000" dirty="0"/>
              <a:t>1</a:t>
            </a:r>
          </a:p>
          <a:p>
            <a:pPr marL="590550" lvl="1" indent="-201216">
              <a:buFont typeface="Wingdings" charset="2"/>
              <a:buChar char="§"/>
            </a:pPr>
            <a:r>
              <a:rPr lang="en-US" dirty="0"/>
              <a:t>Replace 100 servers or 10 dedicated boxes with one programmable switch</a:t>
            </a:r>
          </a:p>
          <a:p>
            <a:pPr marL="590550" lvl="1" indent="-201216">
              <a:buFont typeface="Wingdings" charset="2"/>
              <a:buChar char="§"/>
            </a:pPr>
            <a:r>
              <a:rPr lang="en-US" dirty="0"/>
              <a:t>Track and maintain mapping for 5-10 million http flows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Fast stateless firewall</a:t>
            </a:r>
          </a:p>
          <a:p>
            <a:pPr marL="606029" lvl="1" indent="-211931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Add/delete and track 100s of thousands of new connections per second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Cache for Key-value store</a:t>
            </a:r>
            <a:r>
              <a:rPr lang="en-US" baseline="30000" dirty="0"/>
              <a:t>2</a:t>
            </a:r>
          </a:p>
          <a:p>
            <a:pPr marL="606029" lvl="1" indent="-173831">
              <a:buFont typeface="Wingdings" charset="2"/>
              <a:buChar char="§"/>
            </a:pPr>
            <a:r>
              <a:rPr lang="en-US" dirty="0" err="1"/>
              <a:t>Memcache</a:t>
            </a:r>
            <a:r>
              <a:rPr lang="en-US" dirty="0"/>
              <a:t> in-network cache for 100 servers</a:t>
            </a:r>
          </a:p>
          <a:p>
            <a:pPr marL="606029" lvl="1" indent="-173831">
              <a:buFont typeface="Wingdings" charset="2"/>
              <a:buChar char="§"/>
            </a:pPr>
            <a:r>
              <a:rPr lang="en-US" dirty="0"/>
              <a:t>1-2 billion operations per second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84945" indent="-201216">
              <a:lnSpc>
                <a:spcPct val="150000"/>
              </a:lnSpc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4693756"/>
            <a:ext cx="8808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“SilkRoad: Making Stateful Layer-4 Load Balancing Fast and Cheap Using Switching ASICs.” Rui Miao et al. </a:t>
            </a:r>
            <a:r>
              <a:rPr lang="en-US" sz="1100" dirty="0" err="1"/>
              <a:t>Sigcomm</a:t>
            </a:r>
            <a:r>
              <a:rPr lang="en-US" sz="1100" dirty="0"/>
              <a:t> 2017.  </a:t>
            </a:r>
          </a:p>
          <a:p>
            <a:r>
              <a:rPr lang="en-US" sz="1100" dirty="0"/>
              <a:t>[2] “</a:t>
            </a:r>
            <a:r>
              <a:rPr lang="en-US" sz="1100" dirty="0" err="1"/>
              <a:t>NetCache</a:t>
            </a:r>
            <a:r>
              <a:rPr lang="en-US" sz="1100" dirty="0"/>
              <a:t>: Balancing Key-Value Stores with Fast In-Network Caching”, Xin </a:t>
            </a:r>
            <a:r>
              <a:rPr lang="en-US" sz="1100" dirty="0" err="1"/>
              <a:t>Jin</a:t>
            </a:r>
            <a:r>
              <a:rPr lang="en-US" sz="1100" dirty="0"/>
              <a:t> et al. SOSP 2017</a:t>
            </a:r>
          </a:p>
        </p:txBody>
      </p:sp>
    </p:spTree>
    <p:extLst>
      <p:ext uri="{BB962C8B-B14F-4D97-AF65-F5344CB8AC3E}">
        <p14:creationId xmlns:p14="http://schemas.microsoft.com/office/powerpoint/2010/main" val="1269914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841772"/>
            <a:ext cx="8224025" cy="1790700"/>
          </a:xfrm>
        </p:spPr>
        <p:txBody>
          <a:bodyPr>
            <a:normAutofit/>
          </a:bodyPr>
          <a:lstStyle/>
          <a:p>
            <a:r>
              <a:rPr lang="en-US" dirty="0"/>
              <a:t>How programmability is used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02888" y="1862108"/>
            <a:ext cx="7532648" cy="17907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Network telemetry</a:t>
            </a:r>
            <a:endParaRPr lang="en-US" sz="4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6D52FC-9ED8-074F-9DEB-B9F100C1C6E0}"/>
              </a:ext>
            </a:extLst>
          </p:cNvPr>
          <p:cNvSpPr/>
          <p:nvPr/>
        </p:nvSpPr>
        <p:spPr>
          <a:xfrm>
            <a:off x="2057400" y="3053752"/>
            <a:ext cx="588182" cy="57439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44946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2490708"/>
            <a:ext cx="489681" cy="32563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3058613"/>
            <a:ext cx="489681" cy="325638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3626517"/>
            <a:ext cx="489681" cy="325638"/>
          </a:xfrm>
          <a:prstGeom prst="rect">
            <a:avLst/>
          </a:prstGeom>
        </p:spPr>
      </p:pic>
      <p:cxnSp>
        <p:nvCxnSpPr>
          <p:cNvPr id="231" name="Straight Connector 230"/>
          <p:cNvCxnSpPr>
            <a:stCxn id="151" idx="3"/>
            <a:endCxn id="152" idx="1"/>
          </p:cNvCxnSpPr>
          <p:nvPr/>
        </p:nvCxnSpPr>
        <p:spPr>
          <a:xfrm flipV="1">
            <a:off x="3088066" y="2085624"/>
            <a:ext cx="1376132" cy="7913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151" idx="3"/>
            <a:endCxn id="153" idx="1"/>
          </p:cNvCxnSpPr>
          <p:nvPr/>
        </p:nvCxnSpPr>
        <p:spPr>
          <a:xfrm flipV="1">
            <a:off x="3088066" y="2653529"/>
            <a:ext cx="1376132" cy="2234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151" idx="3"/>
            <a:endCxn id="154" idx="1"/>
          </p:cNvCxnSpPr>
          <p:nvPr/>
        </p:nvCxnSpPr>
        <p:spPr>
          <a:xfrm>
            <a:off x="3088066" y="2876950"/>
            <a:ext cx="1376132" cy="3444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151" idx="3"/>
            <a:endCxn id="155" idx="1"/>
          </p:cNvCxnSpPr>
          <p:nvPr/>
        </p:nvCxnSpPr>
        <p:spPr>
          <a:xfrm>
            <a:off x="3088066" y="2876949"/>
            <a:ext cx="1376132" cy="9123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4937686" y="2085624"/>
            <a:ext cx="1376132" cy="7913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4937686" y="2653529"/>
            <a:ext cx="1376132" cy="2234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V="1">
            <a:off x="4937686" y="2876950"/>
            <a:ext cx="1376132" cy="3444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4937686" y="2876949"/>
            <a:ext cx="1376132" cy="9123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46" idx="3"/>
            <a:endCxn id="151" idx="1"/>
          </p:cNvCxnSpPr>
          <p:nvPr/>
        </p:nvCxnSpPr>
        <p:spPr>
          <a:xfrm>
            <a:off x="2055680" y="2874152"/>
            <a:ext cx="542705" cy="27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164" idx="2"/>
            <a:endCxn id="229" idx="3"/>
          </p:cNvCxnSpPr>
          <p:nvPr/>
        </p:nvCxnSpPr>
        <p:spPr>
          <a:xfrm flipH="1">
            <a:off x="6828329" y="2876854"/>
            <a:ext cx="514127" cy="12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>
            <a:grpSpLocks noChangeAspect="1"/>
          </p:cNvGrpSpPr>
          <p:nvPr/>
        </p:nvGrpSpPr>
        <p:grpSpPr>
          <a:xfrm>
            <a:off x="7276990" y="2743093"/>
            <a:ext cx="532717" cy="191841"/>
            <a:chOff x="12523788" y="-511175"/>
            <a:chExt cx="13454062" cy="4845051"/>
          </a:xfrm>
        </p:grpSpPr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12523788" y="-511175"/>
              <a:ext cx="13454062" cy="4845050"/>
            </a:xfrm>
            <a:custGeom>
              <a:avLst/>
              <a:gdLst>
                <a:gd name="T0" fmla="*/ 778 w 8475"/>
                <a:gd name="T1" fmla="*/ 0 h 3052"/>
                <a:gd name="T2" fmla="*/ 0 w 8475"/>
                <a:gd name="T3" fmla="*/ 777 h 3052"/>
                <a:gd name="T4" fmla="*/ 0 w 8475"/>
                <a:gd name="T5" fmla="*/ 777 h 3052"/>
                <a:gd name="T6" fmla="*/ 0 w 8475"/>
                <a:gd name="T7" fmla="*/ 3052 h 3052"/>
                <a:gd name="T8" fmla="*/ 3851 w 8475"/>
                <a:gd name="T9" fmla="*/ 3052 h 3052"/>
                <a:gd name="T10" fmla="*/ 7705 w 8475"/>
                <a:gd name="T11" fmla="*/ 3052 h 3052"/>
                <a:gd name="T12" fmla="*/ 7705 w 8475"/>
                <a:gd name="T13" fmla="*/ 3052 h 3052"/>
                <a:gd name="T14" fmla="*/ 8475 w 8475"/>
                <a:gd name="T15" fmla="*/ 2273 h 3052"/>
                <a:gd name="T16" fmla="*/ 8475 w 8475"/>
                <a:gd name="T17" fmla="*/ 0 h 3052"/>
                <a:gd name="T18" fmla="*/ 778 w 8475"/>
                <a:gd name="T19" fmla="*/ 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75" h="3052">
                  <a:moveTo>
                    <a:pt x="778" y="0"/>
                  </a:moveTo>
                  <a:lnTo>
                    <a:pt x="0" y="777"/>
                  </a:lnTo>
                  <a:lnTo>
                    <a:pt x="0" y="777"/>
                  </a:lnTo>
                  <a:lnTo>
                    <a:pt x="0" y="3052"/>
                  </a:lnTo>
                  <a:lnTo>
                    <a:pt x="3851" y="3052"/>
                  </a:lnTo>
                  <a:lnTo>
                    <a:pt x="7705" y="3052"/>
                  </a:lnTo>
                  <a:lnTo>
                    <a:pt x="7705" y="3052"/>
                  </a:lnTo>
                  <a:lnTo>
                    <a:pt x="8475" y="2273"/>
                  </a:lnTo>
                  <a:lnTo>
                    <a:pt x="8475" y="0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12523788" y="722313"/>
              <a:ext cx="12231687" cy="3611563"/>
            </a:xfrm>
            <a:custGeom>
              <a:avLst/>
              <a:gdLst>
                <a:gd name="T0" fmla="*/ 7705 w 7705"/>
                <a:gd name="T1" fmla="*/ 2275 h 2275"/>
                <a:gd name="T2" fmla="*/ 0 w 7705"/>
                <a:gd name="T3" fmla="*/ 2275 h 2275"/>
                <a:gd name="T4" fmla="*/ 0 w 7705"/>
                <a:gd name="T5" fmla="*/ 1127 h 2275"/>
                <a:gd name="T6" fmla="*/ 0 w 7705"/>
                <a:gd name="T7" fmla="*/ 0 h 2275"/>
                <a:gd name="T8" fmla="*/ 7705 w 7705"/>
                <a:gd name="T9" fmla="*/ 0 h 2275"/>
                <a:gd name="T10" fmla="*/ 7705 w 7705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5" h="2275">
                  <a:moveTo>
                    <a:pt x="7705" y="2275"/>
                  </a:moveTo>
                  <a:lnTo>
                    <a:pt x="0" y="2275"/>
                  </a:lnTo>
                  <a:lnTo>
                    <a:pt x="0" y="1127"/>
                  </a:lnTo>
                  <a:lnTo>
                    <a:pt x="0" y="0"/>
                  </a:lnTo>
                  <a:lnTo>
                    <a:pt x="7705" y="0"/>
                  </a:lnTo>
                  <a:lnTo>
                    <a:pt x="7705" y="2275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18637250" y="722313"/>
              <a:ext cx="6118225" cy="3611563"/>
            </a:xfrm>
            <a:custGeom>
              <a:avLst/>
              <a:gdLst>
                <a:gd name="T0" fmla="*/ 3854 w 3854"/>
                <a:gd name="T1" fmla="*/ 2275 h 2275"/>
                <a:gd name="T2" fmla="*/ 383 w 3854"/>
                <a:gd name="T3" fmla="*/ 2275 h 2275"/>
                <a:gd name="T4" fmla="*/ 0 w 3854"/>
                <a:gd name="T5" fmla="*/ 2275 h 2275"/>
                <a:gd name="T6" fmla="*/ 0 w 3854"/>
                <a:gd name="T7" fmla="*/ 0 h 2275"/>
                <a:gd name="T8" fmla="*/ 3854 w 3854"/>
                <a:gd name="T9" fmla="*/ 0 h 2275"/>
                <a:gd name="T10" fmla="*/ 3854 w 3854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4" h="2275">
                  <a:moveTo>
                    <a:pt x="3854" y="2275"/>
                  </a:moveTo>
                  <a:lnTo>
                    <a:pt x="383" y="2275"/>
                  </a:lnTo>
                  <a:lnTo>
                    <a:pt x="0" y="2275"/>
                  </a:lnTo>
                  <a:lnTo>
                    <a:pt x="0" y="0"/>
                  </a:lnTo>
                  <a:lnTo>
                    <a:pt x="3854" y="0"/>
                  </a:lnTo>
                  <a:lnTo>
                    <a:pt x="3854" y="2275"/>
                  </a:lnTo>
                  <a:close/>
                </a:path>
              </a:pathLst>
            </a:custGeom>
            <a:solidFill>
              <a:srgbClr val="5C5D5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4755475" y="-511175"/>
              <a:ext cx="1222375" cy="4845050"/>
            </a:xfrm>
            <a:custGeom>
              <a:avLst/>
              <a:gdLst>
                <a:gd name="T0" fmla="*/ 0 w 770"/>
                <a:gd name="T1" fmla="*/ 3052 h 3052"/>
                <a:gd name="T2" fmla="*/ 770 w 770"/>
                <a:gd name="T3" fmla="*/ 2273 h 3052"/>
                <a:gd name="T4" fmla="*/ 770 w 770"/>
                <a:gd name="T5" fmla="*/ 1901 h 3052"/>
                <a:gd name="T6" fmla="*/ 770 w 770"/>
                <a:gd name="T7" fmla="*/ 0 h 3052"/>
                <a:gd name="T8" fmla="*/ 0 w 770"/>
                <a:gd name="T9" fmla="*/ 777 h 3052"/>
                <a:gd name="T10" fmla="*/ 0 w 770"/>
                <a:gd name="T11" fmla="*/ 3052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" h="3052">
                  <a:moveTo>
                    <a:pt x="0" y="3052"/>
                  </a:moveTo>
                  <a:lnTo>
                    <a:pt x="770" y="2273"/>
                  </a:lnTo>
                  <a:lnTo>
                    <a:pt x="770" y="1901"/>
                  </a:lnTo>
                  <a:lnTo>
                    <a:pt x="770" y="0"/>
                  </a:lnTo>
                  <a:lnTo>
                    <a:pt x="0" y="777"/>
                  </a:lnTo>
                  <a:lnTo>
                    <a:pt x="0" y="305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12523788" y="-511175"/>
              <a:ext cx="13454062" cy="1233488"/>
            </a:xfrm>
            <a:custGeom>
              <a:avLst/>
              <a:gdLst>
                <a:gd name="T0" fmla="*/ 8475 w 8475"/>
                <a:gd name="T1" fmla="*/ 0 h 777"/>
                <a:gd name="T2" fmla="*/ 7705 w 8475"/>
                <a:gd name="T3" fmla="*/ 777 h 777"/>
                <a:gd name="T4" fmla="*/ 0 w 8475"/>
                <a:gd name="T5" fmla="*/ 777 h 777"/>
                <a:gd name="T6" fmla="*/ 778 w 8475"/>
                <a:gd name="T7" fmla="*/ 0 h 777"/>
                <a:gd name="T8" fmla="*/ 4237 w 8475"/>
                <a:gd name="T9" fmla="*/ 0 h 777"/>
                <a:gd name="T10" fmla="*/ 8475 w 8475"/>
                <a:gd name="T11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5" h="777">
                  <a:moveTo>
                    <a:pt x="8475" y="0"/>
                  </a:moveTo>
                  <a:lnTo>
                    <a:pt x="7705" y="777"/>
                  </a:lnTo>
                  <a:lnTo>
                    <a:pt x="0" y="777"/>
                  </a:lnTo>
                  <a:lnTo>
                    <a:pt x="778" y="0"/>
                  </a:lnTo>
                  <a:lnTo>
                    <a:pt x="4237" y="0"/>
                  </a:lnTo>
                  <a:lnTo>
                    <a:pt x="8475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2" name="Rectangle 161"/>
            <p:cNvSpPr>
              <a:spLocks noChangeArrowheads="1"/>
            </p:cNvSpPr>
            <p:nvPr/>
          </p:nvSpPr>
          <p:spPr bwMode="auto">
            <a:xfrm>
              <a:off x="13247688" y="1601788"/>
              <a:ext cx="10782300" cy="1912938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3" name="Rectangle 162"/>
            <p:cNvSpPr>
              <a:spLocks noChangeArrowheads="1"/>
            </p:cNvSpPr>
            <p:nvPr/>
          </p:nvSpPr>
          <p:spPr bwMode="auto">
            <a:xfrm>
              <a:off x="13247688" y="1601788"/>
              <a:ext cx="5389562" cy="1912938"/>
            </a:xfrm>
            <a:prstGeom prst="rect">
              <a:avLst/>
            </a:prstGeom>
            <a:solidFill>
              <a:srgbClr val="4B4A4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13874750" y="2247900"/>
              <a:ext cx="604837" cy="619125"/>
            </a:xfrm>
            <a:prstGeom prst="rect">
              <a:avLst/>
            </a:prstGeom>
            <a:solidFill>
              <a:srgbClr val="60BA5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7276990" y="2172095"/>
            <a:ext cx="532717" cy="1524171"/>
            <a:chOff x="2133452" y="2908825"/>
            <a:chExt cx="710289" cy="2032228"/>
          </a:xfrm>
        </p:grpSpPr>
        <p:grpSp>
          <p:nvGrpSpPr>
            <p:cNvPr id="166" name="Group 165"/>
            <p:cNvGrpSpPr>
              <a:grpSpLocks noChangeAspect="1"/>
            </p:cNvGrpSpPr>
            <p:nvPr/>
          </p:nvGrpSpPr>
          <p:grpSpPr>
            <a:xfrm>
              <a:off x="2133452" y="4685265"/>
              <a:ext cx="710289" cy="255788"/>
              <a:chOff x="12523788" y="-511175"/>
              <a:chExt cx="13454062" cy="4845051"/>
            </a:xfrm>
          </p:grpSpPr>
          <p:sp>
            <p:nvSpPr>
              <p:cNvPr id="221" name="Freeform 220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22" name="Freeform 221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23" name="Freeform 222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24" name="Freeform 223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26" name="Rectangle 225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27" name="Rectangle 226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28" name="Rectangle 227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167" name="Group 166"/>
            <p:cNvGrpSpPr>
              <a:grpSpLocks noChangeAspect="1"/>
            </p:cNvGrpSpPr>
            <p:nvPr/>
          </p:nvGrpSpPr>
          <p:grpSpPr>
            <a:xfrm>
              <a:off x="2133452" y="4431487"/>
              <a:ext cx="710289" cy="255788"/>
              <a:chOff x="12523788" y="-511175"/>
              <a:chExt cx="13454062" cy="4845051"/>
            </a:xfrm>
          </p:grpSpPr>
          <p:sp>
            <p:nvSpPr>
              <p:cNvPr id="213" name="Freeform 212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14" name="Freeform 213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15" name="Freeform 214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19" name="Rectangle 218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20" name="Rectangle 219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168" name="Group 167"/>
            <p:cNvGrpSpPr>
              <a:grpSpLocks noChangeAspect="1"/>
            </p:cNvGrpSpPr>
            <p:nvPr/>
          </p:nvGrpSpPr>
          <p:grpSpPr>
            <a:xfrm>
              <a:off x="2133452" y="4177710"/>
              <a:ext cx="710289" cy="255788"/>
              <a:chOff x="12523788" y="-511175"/>
              <a:chExt cx="13454062" cy="4845051"/>
            </a:xfrm>
          </p:grpSpPr>
          <p:sp>
            <p:nvSpPr>
              <p:cNvPr id="205" name="Freeform 204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09" name="Freeform 208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169" name="Group 168"/>
            <p:cNvGrpSpPr>
              <a:grpSpLocks noChangeAspect="1"/>
            </p:cNvGrpSpPr>
            <p:nvPr/>
          </p:nvGrpSpPr>
          <p:grpSpPr>
            <a:xfrm>
              <a:off x="2133452" y="3923933"/>
              <a:ext cx="710289" cy="255788"/>
              <a:chOff x="12523788" y="-511175"/>
              <a:chExt cx="13454062" cy="4845051"/>
            </a:xfrm>
          </p:grpSpPr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99" name="Freeform 198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00" name="Freeform 199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01" name="Freeform 200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02" name="Rectangle 201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03" name="Rectangle 202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04" name="Rectangle 203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170" name="Group 169"/>
            <p:cNvGrpSpPr>
              <a:grpSpLocks noChangeAspect="1"/>
            </p:cNvGrpSpPr>
            <p:nvPr/>
          </p:nvGrpSpPr>
          <p:grpSpPr>
            <a:xfrm>
              <a:off x="2133452" y="3416379"/>
              <a:ext cx="710289" cy="255788"/>
              <a:chOff x="12523788" y="-511175"/>
              <a:chExt cx="13454062" cy="4845051"/>
            </a:xfrm>
          </p:grpSpPr>
          <p:sp>
            <p:nvSpPr>
              <p:cNvPr id="189" name="Freeform 188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90" name="Freeform 189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91" name="Freeform 190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92" name="Freeform 191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93" name="Freeform 192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94" name="Rectangle 193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95" name="Rectangle 194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96" name="Rectangle 195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171" name="Group 170"/>
            <p:cNvGrpSpPr>
              <a:grpSpLocks noChangeAspect="1"/>
            </p:cNvGrpSpPr>
            <p:nvPr/>
          </p:nvGrpSpPr>
          <p:grpSpPr>
            <a:xfrm>
              <a:off x="2133452" y="3162602"/>
              <a:ext cx="710289" cy="255788"/>
              <a:chOff x="12523788" y="-511175"/>
              <a:chExt cx="13454062" cy="4845051"/>
            </a:xfrm>
          </p:grpSpPr>
          <p:sp>
            <p:nvSpPr>
              <p:cNvPr id="181" name="Freeform 180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83" name="Freeform 182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84" name="Freeform 183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85" name="Freeform 184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86" name="Rectangle 185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87" name="Rectangle 186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88" name="Rectangle 187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172" name="Group 171"/>
            <p:cNvGrpSpPr>
              <a:grpSpLocks noChangeAspect="1"/>
            </p:cNvGrpSpPr>
            <p:nvPr/>
          </p:nvGrpSpPr>
          <p:grpSpPr>
            <a:xfrm>
              <a:off x="2133452" y="2908825"/>
              <a:ext cx="710289" cy="255788"/>
              <a:chOff x="12523788" y="-511175"/>
              <a:chExt cx="13454062" cy="4845051"/>
            </a:xfrm>
          </p:grpSpPr>
          <p:sp>
            <p:nvSpPr>
              <p:cNvPr id="173" name="Freeform 172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74" name="Freeform 173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75" name="Freeform 174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76" name="Freeform 175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77" name="Freeform 176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78" name="Rectangle 177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79" name="Rectangle 178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80" name="Rectangle 179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1600090" y="2752618"/>
            <a:ext cx="532717" cy="191841"/>
            <a:chOff x="12523788" y="-511175"/>
            <a:chExt cx="13454062" cy="4845051"/>
          </a:xfrm>
        </p:grpSpPr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2523788" y="-511175"/>
              <a:ext cx="13454062" cy="4845050"/>
            </a:xfrm>
            <a:custGeom>
              <a:avLst/>
              <a:gdLst>
                <a:gd name="T0" fmla="*/ 778 w 8475"/>
                <a:gd name="T1" fmla="*/ 0 h 3052"/>
                <a:gd name="T2" fmla="*/ 0 w 8475"/>
                <a:gd name="T3" fmla="*/ 777 h 3052"/>
                <a:gd name="T4" fmla="*/ 0 w 8475"/>
                <a:gd name="T5" fmla="*/ 777 h 3052"/>
                <a:gd name="T6" fmla="*/ 0 w 8475"/>
                <a:gd name="T7" fmla="*/ 3052 h 3052"/>
                <a:gd name="T8" fmla="*/ 3851 w 8475"/>
                <a:gd name="T9" fmla="*/ 3052 h 3052"/>
                <a:gd name="T10" fmla="*/ 7705 w 8475"/>
                <a:gd name="T11" fmla="*/ 3052 h 3052"/>
                <a:gd name="T12" fmla="*/ 7705 w 8475"/>
                <a:gd name="T13" fmla="*/ 3052 h 3052"/>
                <a:gd name="T14" fmla="*/ 8475 w 8475"/>
                <a:gd name="T15" fmla="*/ 2273 h 3052"/>
                <a:gd name="T16" fmla="*/ 8475 w 8475"/>
                <a:gd name="T17" fmla="*/ 0 h 3052"/>
                <a:gd name="T18" fmla="*/ 778 w 8475"/>
                <a:gd name="T19" fmla="*/ 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75" h="3052">
                  <a:moveTo>
                    <a:pt x="778" y="0"/>
                  </a:moveTo>
                  <a:lnTo>
                    <a:pt x="0" y="777"/>
                  </a:lnTo>
                  <a:lnTo>
                    <a:pt x="0" y="777"/>
                  </a:lnTo>
                  <a:lnTo>
                    <a:pt x="0" y="3052"/>
                  </a:lnTo>
                  <a:lnTo>
                    <a:pt x="3851" y="3052"/>
                  </a:lnTo>
                  <a:lnTo>
                    <a:pt x="7705" y="3052"/>
                  </a:lnTo>
                  <a:lnTo>
                    <a:pt x="7705" y="3052"/>
                  </a:lnTo>
                  <a:lnTo>
                    <a:pt x="8475" y="2273"/>
                  </a:lnTo>
                  <a:lnTo>
                    <a:pt x="8475" y="0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2523788" y="722313"/>
              <a:ext cx="12231687" cy="3611563"/>
            </a:xfrm>
            <a:custGeom>
              <a:avLst/>
              <a:gdLst>
                <a:gd name="T0" fmla="*/ 7705 w 7705"/>
                <a:gd name="T1" fmla="*/ 2275 h 2275"/>
                <a:gd name="T2" fmla="*/ 0 w 7705"/>
                <a:gd name="T3" fmla="*/ 2275 h 2275"/>
                <a:gd name="T4" fmla="*/ 0 w 7705"/>
                <a:gd name="T5" fmla="*/ 1127 h 2275"/>
                <a:gd name="T6" fmla="*/ 0 w 7705"/>
                <a:gd name="T7" fmla="*/ 0 h 2275"/>
                <a:gd name="T8" fmla="*/ 7705 w 7705"/>
                <a:gd name="T9" fmla="*/ 0 h 2275"/>
                <a:gd name="T10" fmla="*/ 7705 w 7705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5" h="2275">
                  <a:moveTo>
                    <a:pt x="7705" y="2275"/>
                  </a:moveTo>
                  <a:lnTo>
                    <a:pt x="0" y="2275"/>
                  </a:lnTo>
                  <a:lnTo>
                    <a:pt x="0" y="1127"/>
                  </a:lnTo>
                  <a:lnTo>
                    <a:pt x="0" y="0"/>
                  </a:lnTo>
                  <a:lnTo>
                    <a:pt x="7705" y="0"/>
                  </a:lnTo>
                  <a:lnTo>
                    <a:pt x="7705" y="2275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8637250" y="722313"/>
              <a:ext cx="6118225" cy="3611563"/>
            </a:xfrm>
            <a:custGeom>
              <a:avLst/>
              <a:gdLst>
                <a:gd name="T0" fmla="*/ 3854 w 3854"/>
                <a:gd name="T1" fmla="*/ 2275 h 2275"/>
                <a:gd name="T2" fmla="*/ 383 w 3854"/>
                <a:gd name="T3" fmla="*/ 2275 h 2275"/>
                <a:gd name="T4" fmla="*/ 0 w 3854"/>
                <a:gd name="T5" fmla="*/ 2275 h 2275"/>
                <a:gd name="T6" fmla="*/ 0 w 3854"/>
                <a:gd name="T7" fmla="*/ 0 h 2275"/>
                <a:gd name="T8" fmla="*/ 3854 w 3854"/>
                <a:gd name="T9" fmla="*/ 0 h 2275"/>
                <a:gd name="T10" fmla="*/ 3854 w 3854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4" h="2275">
                  <a:moveTo>
                    <a:pt x="3854" y="2275"/>
                  </a:moveTo>
                  <a:lnTo>
                    <a:pt x="383" y="2275"/>
                  </a:lnTo>
                  <a:lnTo>
                    <a:pt x="0" y="2275"/>
                  </a:lnTo>
                  <a:lnTo>
                    <a:pt x="0" y="0"/>
                  </a:lnTo>
                  <a:lnTo>
                    <a:pt x="3854" y="0"/>
                  </a:lnTo>
                  <a:lnTo>
                    <a:pt x="3854" y="2275"/>
                  </a:lnTo>
                  <a:close/>
                </a:path>
              </a:pathLst>
            </a:custGeom>
            <a:solidFill>
              <a:srgbClr val="5C5D5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4755475" y="-511175"/>
              <a:ext cx="1222375" cy="4845050"/>
            </a:xfrm>
            <a:custGeom>
              <a:avLst/>
              <a:gdLst>
                <a:gd name="T0" fmla="*/ 0 w 770"/>
                <a:gd name="T1" fmla="*/ 3052 h 3052"/>
                <a:gd name="T2" fmla="*/ 770 w 770"/>
                <a:gd name="T3" fmla="*/ 2273 h 3052"/>
                <a:gd name="T4" fmla="*/ 770 w 770"/>
                <a:gd name="T5" fmla="*/ 1901 h 3052"/>
                <a:gd name="T6" fmla="*/ 770 w 770"/>
                <a:gd name="T7" fmla="*/ 0 h 3052"/>
                <a:gd name="T8" fmla="*/ 0 w 770"/>
                <a:gd name="T9" fmla="*/ 777 h 3052"/>
                <a:gd name="T10" fmla="*/ 0 w 770"/>
                <a:gd name="T11" fmla="*/ 3052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" h="3052">
                  <a:moveTo>
                    <a:pt x="0" y="3052"/>
                  </a:moveTo>
                  <a:lnTo>
                    <a:pt x="770" y="2273"/>
                  </a:lnTo>
                  <a:lnTo>
                    <a:pt x="770" y="1901"/>
                  </a:lnTo>
                  <a:lnTo>
                    <a:pt x="770" y="0"/>
                  </a:lnTo>
                  <a:lnTo>
                    <a:pt x="0" y="777"/>
                  </a:lnTo>
                  <a:lnTo>
                    <a:pt x="0" y="305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12523788" y="-511175"/>
              <a:ext cx="13454062" cy="1233488"/>
            </a:xfrm>
            <a:custGeom>
              <a:avLst/>
              <a:gdLst>
                <a:gd name="T0" fmla="*/ 8475 w 8475"/>
                <a:gd name="T1" fmla="*/ 0 h 777"/>
                <a:gd name="T2" fmla="*/ 7705 w 8475"/>
                <a:gd name="T3" fmla="*/ 777 h 777"/>
                <a:gd name="T4" fmla="*/ 0 w 8475"/>
                <a:gd name="T5" fmla="*/ 777 h 777"/>
                <a:gd name="T6" fmla="*/ 778 w 8475"/>
                <a:gd name="T7" fmla="*/ 0 h 777"/>
                <a:gd name="T8" fmla="*/ 4237 w 8475"/>
                <a:gd name="T9" fmla="*/ 0 h 777"/>
                <a:gd name="T10" fmla="*/ 8475 w 8475"/>
                <a:gd name="T11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5" h="777">
                  <a:moveTo>
                    <a:pt x="8475" y="0"/>
                  </a:moveTo>
                  <a:lnTo>
                    <a:pt x="7705" y="777"/>
                  </a:lnTo>
                  <a:lnTo>
                    <a:pt x="0" y="777"/>
                  </a:lnTo>
                  <a:lnTo>
                    <a:pt x="778" y="0"/>
                  </a:lnTo>
                  <a:lnTo>
                    <a:pt x="4237" y="0"/>
                  </a:lnTo>
                  <a:lnTo>
                    <a:pt x="8475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3247688" y="1601788"/>
              <a:ext cx="10782300" cy="1912938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3247688" y="1601788"/>
              <a:ext cx="5389562" cy="1912938"/>
            </a:xfrm>
            <a:prstGeom prst="rect">
              <a:avLst/>
            </a:prstGeom>
            <a:solidFill>
              <a:srgbClr val="4B4A4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3874750" y="2247900"/>
              <a:ext cx="604837" cy="619125"/>
            </a:xfrm>
            <a:prstGeom prst="rect">
              <a:avLst/>
            </a:prstGeom>
            <a:solidFill>
              <a:srgbClr val="60BA5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600090" y="2181620"/>
            <a:ext cx="532717" cy="1524171"/>
            <a:chOff x="2133452" y="2908825"/>
            <a:chExt cx="710289" cy="2032228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2133452" y="4685265"/>
              <a:ext cx="710289" cy="255788"/>
              <a:chOff x="12523788" y="-511175"/>
              <a:chExt cx="13454062" cy="4845051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2133452" y="4431487"/>
              <a:ext cx="710289" cy="255788"/>
              <a:chOff x="12523788" y="-511175"/>
              <a:chExt cx="13454062" cy="4845051"/>
            </a:xfrm>
          </p:grpSpPr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33452" y="4177710"/>
              <a:ext cx="710289" cy="255788"/>
              <a:chOff x="12523788" y="-511175"/>
              <a:chExt cx="13454062" cy="4845051"/>
            </a:xfrm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2133452" y="3923933"/>
              <a:ext cx="710289" cy="255788"/>
              <a:chOff x="12523788" y="-511175"/>
              <a:chExt cx="13454062" cy="4845051"/>
            </a:xfrm>
          </p:grpSpPr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49" name="Group 48"/>
            <p:cNvGrpSpPr>
              <a:grpSpLocks noChangeAspect="1"/>
            </p:cNvGrpSpPr>
            <p:nvPr/>
          </p:nvGrpSpPr>
          <p:grpSpPr>
            <a:xfrm>
              <a:off x="2133452" y="3416379"/>
              <a:ext cx="710289" cy="255788"/>
              <a:chOff x="12523788" y="-511175"/>
              <a:chExt cx="13454062" cy="4845051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55" name="Rectangle 54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56" name="Rectangle 55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57" name="Rectangle 56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2133452" y="3162602"/>
              <a:ext cx="710289" cy="255788"/>
              <a:chOff x="12523788" y="-511175"/>
              <a:chExt cx="13454062" cy="4845051"/>
            </a:xfrm>
          </p:grpSpPr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0" name="Freeform 59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1" name="Freeform 60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2" name="Freeform 61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3" name="Freeform 62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5" name="Rectangle 64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6" name="Rectangle 65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grpSp>
          <p:nvGrpSpPr>
            <p:cNvPr id="67" name="Group 66"/>
            <p:cNvGrpSpPr>
              <a:grpSpLocks noChangeAspect="1"/>
            </p:cNvGrpSpPr>
            <p:nvPr/>
          </p:nvGrpSpPr>
          <p:grpSpPr>
            <a:xfrm>
              <a:off x="2133452" y="2908825"/>
              <a:ext cx="710289" cy="255788"/>
              <a:chOff x="12523788" y="-511175"/>
              <a:chExt cx="13454062" cy="4845051"/>
            </a:xfrm>
          </p:grpSpPr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73" name="Rectangle 72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74" name="Rectangle 73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75" name="Rectangle 74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</p:grpSp>
      <p:sp>
        <p:nvSpPr>
          <p:cNvPr id="252" name="Freeform 251"/>
          <p:cNvSpPr/>
          <p:nvPr/>
        </p:nvSpPr>
        <p:spPr>
          <a:xfrm>
            <a:off x="2114551" y="2047876"/>
            <a:ext cx="5153025" cy="847725"/>
          </a:xfrm>
          <a:custGeom>
            <a:avLst/>
            <a:gdLst>
              <a:gd name="connsiteX0" fmla="*/ 0 w 6870700"/>
              <a:gd name="connsiteY0" fmla="*/ 1130300 h 1130300"/>
              <a:gd name="connsiteX1" fmla="*/ 939800 w 6870700"/>
              <a:gd name="connsiteY1" fmla="*/ 1130300 h 1130300"/>
              <a:gd name="connsiteX2" fmla="*/ 1282700 w 6870700"/>
              <a:gd name="connsiteY2" fmla="*/ 1117600 h 1130300"/>
              <a:gd name="connsiteX3" fmla="*/ 3213100 w 6870700"/>
              <a:gd name="connsiteY3" fmla="*/ 0 h 1130300"/>
              <a:gd name="connsiteX4" fmla="*/ 3771900 w 6870700"/>
              <a:gd name="connsiteY4" fmla="*/ 25400 h 1130300"/>
              <a:gd name="connsiteX5" fmla="*/ 5588000 w 6870700"/>
              <a:gd name="connsiteY5" fmla="*/ 1117600 h 1130300"/>
              <a:gd name="connsiteX6" fmla="*/ 6870700 w 6870700"/>
              <a:gd name="connsiteY6" fmla="*/ 11049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0700" h="1130300">
                <a:moveTo>
                  <a:pt x="0" y="1130300"/>
                </a:moveTo>
                <a:lnTo>
                  <a:pt x="939800" y="1130300"/>
                </a:lnTo>
                <a:lnTo>
                  <a:pt x="1282700" y="1117600"/>
                </a:lnTo>
                <a:lnTo>
                  <a:pt x="3213100" y="0"/>
                </a:lnTo>
                <a:lnTo>
                  <a:pt x="3771900" y="25400"/>
                </a:lnTo>
                <a:lnTo>
                  <a:pt x="5588000" y="1117600"/>
                </a:lnTo>
                <a:lnTo>
                  <a:pt x="6870700" y="1104900"/>
                </a:lnTo>
              </a:path>
            </a:pathLst>
          </a:custGeom>
          <a:noFill/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385" y="2714129"/>
            <a:ext cx="489681" cy="325638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1922804"/>
            <a:ext cx="489681" cy="325638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48" y="2715236"/>
            <a:ext cx="489681" cy="325638"/>
          </a:xfrm>
          <a:prstGeom prst="rect">
            <a:avLst/>
          </a:prstGeom>
        </p:spPr>
      </p:pic>
      <p:grpSp>
        <p:nvGrpSpPr>
          <p:cNvPr id="271" name="Group 270"/>
          <p:cNvGrpSpPr/>
          <p:nvPr/>
        </p:nvGrpSpPr>
        <p:grpSpPr>
          <a:xfrm>
            <a:off x="3326308" y="1505112"/>
            <a:ext cx="2905681" cy="288541"/>
            <a:chOff x="4435075" y="2006815"/>
            <a:chExt cx="3874239" cy="384721"/>
          </a:xfrm>
        </p:grpSpPr>
        <p:sp>
          <p:nvSpPr>
            <p:cNvPr id="253" name="TextBox 252"/>
            <p:cNvSpPr txBox="1"/>
            <p:nvPr/>
          </p:nvSpPr>
          <p:spPr>
            <a:xfrm>
              <a:off x="4825028" y="2006815"/>
              <a:ext cx="348428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75" dirty="0"/>
                <a:t>“</a:t>
              </a:r>
              <a:r>
                <a:rPr lang="en-US" sz="1275" i="1" dirty="0"/>
                <a:t>Which path did my packet take</a:t>
              </a:r>
              <a:r>
                <a:rPr lang="en-US" sz="1275" dirty="0"/>
                <a:t>?”</a:t>
              </a:r>
            </a:p>
          </p:txBody>
        </p:sp>
        <p:sp>
          <p:nvSpPr>
            <p:cNvPr id="254" name="Oval 253"/>
            <p:cNvSpPr/>
            <p:nvPr/>
          </p:nvSpPr>
          <p:spPr>
            <a:xfrm>
              <a:off x="4435075" y="2006883"/>
              <a:ext cx="389953" cy="3670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55" name="Rounded Rectangle 254"/>
          <p:cNvSpPr/>
          <p:nvPr/>
        </p:nvSpPr>
        <p:spPr>
          <a:xfrm>
            <a:off x="2193080" y="2704964"/>
            <a:ext cx="180975" cy="142875"/>
          </a:xfrm>
          <a:prstGeom prst="round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257" name="Rounded Rectangle 256"/>
          <p:cNvSpPr/>
          <p:nvPr/>
        </p:nvSpPr>
        <p:spPr>
          <a:xfrm>
            <a:off x="2193080" y="2695439"/>
            <a:ext cx="180975" cy="142875"/>
          </a:xfrm>
          <a:prstGeom prst="round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258" name="Rounded Rectangle 257"/>
          <p:cNvSpPr/>
          <p:nvPr/>
        </p:nvSpPr>
        <p:spPr>
          <a:xfrm>
            <a:off x="2193080" y="2695439"/>
            <a:ext cx="180975" cy="142875"/>
          </a:xfrm>
          <a:prstGeom prst="round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259" name="Rounded Rectangle 258"/>
          <p:cNvSpPr/>
          <p:nvPr/>
        </p:nvSpPr>
        <p:spPr>
          <a:xfrm>
            <a:off x="2183555" y="2695439"/>
            <a:ext cx="180975" cy="142875"/>
          </a:xfrm>
          <a:prstGeom prst="round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260" name="Rounded Rectangle 259"/>
          <p:cNvSpPr/>
          <p:nvPr/>
        </p:nvSpPr>
        <p:spPr>
          <a:xfrm>
            <a:off x="6803731" y="2733568"/>
            <a:ext cx="180975" cy="142875"/>
          </a:xfrm>
          <a:prstGeom prst="round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261" name="Rounded Rectangle 260"/>
          <p:cNvSpPr/>
          <p:nvPr/>
        </p:nvSpPr>
        <p:spPr>
          <a:xfrm>
            <a:off x="6051517" y="1272869"/>
            <a:ext cx="2758994" cy="5272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2"/>
                </a:solidFill>
              </a:rPr>
              <a:t>“I visited Switch 1 @780ns, </a:t>
            </a:r>
            <a:br>
              <a:rPr lang="en-US" sz="1200" i="1" dirty="0">
                <a:solidFill>
                  <a:schemeClr val="tx2"/>
                </a:solidFill>
              </a:rPr>
            </a:br>
            <a:r>
              <a:rPr lang="en-US" sz="1200" i="1" dirty="0">
                <a:solidFill>
                  <a:schemeClr val="tx2"/>
                </a:solidFill>
              </a:rPr>
              <a:t>Switch 9 @1.3µs, Switch 12 @2.4µs”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64762" y="1800085"/>
            <a:ext cx="2478946" cy="933482"/>
            <a:chOff x="8219681" y="2400113"/>
            <a:chExt cx="3305261" cy="1244643"/>
          </a:xfrm>
        </p:grpSpPr>
        <p:cxnSp>
          <p:nvCxnSpPr>
            <p:cNvPr id="263" name="Straight Connector 262"/>
            <p:cNvCxnSpPr>
              <a:stCxn id="260" idx="0"/>
            </p:cNvCxnSpPr>
            <p:nvPr/>
          </p:nvCxnSpPr>
          <p:spPr>
            <a:xfrm flipH="1" flipV="1">
              <a:off x="8219681" y="2400113"/>
              <a:ext cx="972609" cy="124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60" idx="0"/>
            </p:cNvCxnSpPr>
            <p:nvPr/>
          </p:nvCxnSpPr>
          <p:spPr>
            <a:xfrm flipV="1">
              <a:off x="9192290" y="2400113"/>
              <a:ext cx="2332652" cy="124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/>
          <p:cNvGrpSpPr/>
          <p:nvPr/>
        </p:nvGrpSpPr>
        <p:grpSpPr>
          <a:xfrm>
            <a:off x="3326308" y="4370680"/>
            <a:ext cx="3053157" cy="288541"/>
            <a:chOff x="4435075" y="2006815"/>
            <a:chExt cx="4070874" cy="384721"/>
          </a:xfrm>
        </p:grpSpPr>
        <p:sp>
          <p:nvSpPr>
            <p:cNvPr id="232" name="TextBox 231"/>
            <p:cNvSpPr txBox="1"/>
            <p:nvPr/>
          </p:nvSpPr>
          <p:spPr>
            <a:xfrm>
              <a:off x="4825028" y="2006815"/>
              <a:ext cx="368092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75" dirty="0"/>
                <a:t>“</a:t>
              </a:r>
              <a:r>
                <a:rPr lang="en-US" sz="1275" i="1" dirty="0"/>
                <a:t>Which rules did my packet follow</a:t>
              </a:r>
              <a:r>
                <a:rPr lang="en-US" sz="1275" dirty="0"/>
                <a:t>?”</a:t>
              </a:r>
            </a:p>
          </p:txBody>
        </p:sp>
        <p:sp>
          <p:nvSpPr>
            <p:cNvPr id="234" name="Oval 233"/>
            <p:cNvSpPr/>
            <p:nvPr/>
          </p:nvSpPr>
          <p:spPr>
            <a:xfrm>
              <a:off x="4435075" y="2006883"/>
              <a:ext cx="389953" cy="3670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41" name="Group 240"/>
          <p:cNvGrpSpPr/>
          <p:nvPr/>
        </p:nvGrpSpPr>
        <p:grpSpPr>
          <a:xfrm flipV="1">
            <a:off x="6172880" y="2881294"/>
            <a:ext cx="2478946" cy="933482"/>
            <a:chOff x="8219681" y="2400113"/>
            <a:chExt cx="3305261" cy="1244643"/>
          </a:xfrm>
        </p:grpSpPr>
        <p:cxnSp>
          <p:nvCxnSpPr>
            <p:cNvPr id="247" name="Straight Connector 246"/>
            <p:cNvCxnSpPr/>
            <p:nvPr/>
          </p:nvCxnSpPr>
          <p:spPr>
            <a:xfrm flipH="1" flipV="1">
              <a:off x="8219681" y="2400113"/>
              <a:ext cx="972609" cy="124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9192290" y="2400113"/>
              <a:ext cx="2332652" cy="124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Rounded Rectangle 249"/>
          <p:cNvSpPr/>
          <p:nvPr/>
        </p:nvSpPr>
        <p:spPr>
          <a:xfrm>
            <a:off x="6019801" y="3823927"/>
            <a:ext cx="2856629" cy="5213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i="1" dirty="0">
                <a:solidFill>
                  <a:schemeClr val="tx2"/>
                </a:solidFill>
              </a:rPr>
              <a:t>“</a:t>
            </a:r>
            <a:r>
              <a:rPr lang="en-US" sz="1100" i="1" dirty="0">
                <a:solidFill>
                  <a:schemeClr val="tx2"/>
                </a:solidFill>
              </a:rPr>
              <a:t>In Switch 1, I followed rules 75 and 250. In Switch 9, I followed rules 3 and 80. ”</a:t>
            </a:r>
            <a:endParaRPr lang="en-US" sz="1275" i="1" dirty="0">
              <a:solidFill>
                <a:schemeClr val="tx2"/>
              </a:solidFill>
            </a:endParaRPr>
          </a:p>
        </p:txBody>
      </p:sp>
      <p:graphicFrame>
        <p:nvGraphicFramePr>
          <p:cNvPr id="256" name="Table 255"/>
          <p:cNvGraphicFramePr>
            <a:graphicFrameLocks noGrp="1"/>
          </p:cNvGraphicFramePr>
          <p:nvPr/>
        </p:nvGraphicFramePr>
        <p:xfrm>
          <a:off x="2089993" y="3374333"/>
          <a:ext cx="1191102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#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Rule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is-IS" sz="900" dirty="0"/>
                        <a:t>…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192.168.0/24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is-IS" sz="900" dirty="0"/>
                        <a:t>…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62" name="Group 261"/>
          <p:cNvGrpSpPr/>
          <p:nvPr/>
        </p:nvGrpSpPr>
        <p:grpSpPr>
          <a:xfrm flipV="1">
            <a:off x="2089993" y="3002101"/>
            <a:ext cx="1177516" cy="345935"/>
            <a:chOff x="6388391" y="2189073"/>
            <a:chExt cx="4400817" cy="1455683"/>
          </a:xfrm>
        </p:grpSpPr>
        <p:cxnSp>
          <p:nvCxnSpPr>
            <p:cNvPr id="264" name="Straight Connector 263"/>
            <p:cNvCxnSpPr/>
            <p:nvPr/>
          </p:nvCxnSpPr>
          <p:spPr>
            <a:xfrm flipH="1" flipV="1">
              <a:off x="6388391" y="2189073"/>
              <a:ext cx="2803905" cy="14556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V="1">
              <a:off x="9192291" y="2189073"/>
              <a:ext cx="1596917" cy="14556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401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78 -0.00092 L -0.00078 -0.00092 C 0.0543 -0.003 0.03385 -0.00277 0.06068 -0.00277 L 0.08568 -0.00277 L 0.22943 -0.14722 L 0.30755 -0.14722 L 0.45026 0.00834 L 0.54714 0.00649 " pathEditMode="relative" ptsTypes="AAAAAAAA">
                                      <p:cBhvr>
                                        <p:cTn id="20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78 -0.00092 L -0.00078 -0.00069 C 0.0543 -0.00301 0.03385 -0.00277 0.06068 -0.00277 L 0.08568 -0.00277 L 0.22943 -0.14722 L 0.30755 -0.14722 L 0.45026 0.00834 L 0.54714 0.00648 " pathEditMode="relative" rAng="0" ptsTypes="AAAAAAAA">
                                      <p:cBhvr>
                                        <p:cTn id="24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96" y="-685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78 -0.00092 L -0.00078 -0.00069 C 0.0543 -0.00301 0.03385 -0.00277 0.06068 -0.00277 L 0.08568 -0.00277 L 0.22943 -0.14722 L 0.30755 -0.14722 L 0.45026 0.00834 L 0.54714 0.00648 " pathEditMode="relative" rAng="0" ptsTypes="AAAAAAAA">
                                      <p:cBhvr>
                                        <p:cTn id="28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96" y="-685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78 -0.00092 L -0.00078 -0.00069 C 0.05429 -0.00301 0.03385 -0.00277 0.06068 -0.00277 L 0.08568 -0.00277 L 0.22943 -0.14722 L 0.30755 -0.14722 L 0.45026 0.00834 L 0.54713 0.00648 " pathEditMode="relative" rAng="0" ptsTypes="AAAAAAAA">
                                      <p:cBhvr>
                                        <p:cTn id="32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96" y="-685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 animBg="1"/>
      <p:bldP spid="255" grpId="0" animBg="1"/>
      <p:bldP spid="255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1" grpId="0" animBg="1"/>
      <p:bldP spid="25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2490708"/>
            <a:ext cx="489681" cy="32563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3058613"/>
            <a:ext cx="489681" cy="325638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3626517"/>
            <a:ext cx="489681" cy="325638"/>
          </a:xfrm>
          <a:prstGeom prst="rect">
            <a:avLst/>
          </a:prstGeom>
        </p:spPr>
      </p:pic>
      <p:cxnSp>
        <p:nvCxnSpPr>
          <p:cNvPr id="231" name="Straight Connector 230"/>
          <p:cNvCxnSpPr>
            <a:stCxn id="151" idx="3"/>
            <a:endCxn id="152" idx="1"/>
          </p:cNvCxnSpPr>
          <p:nvPr/>
        </p:nvCxnSpPr>
        <p:spPr>
          <a:xfrm flipV="1">
            <a:off x="3088066" y="2085624"/>
            <a:ext cx="1376132" cy="7913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151" idx="3"/>
            <a:endCxn id="153" idx="1"/>
          </p:cNvCxnSpPr>
          <p:nvPr/>
        </p:nvCxnSpPr>
        <p:spPr>
          <a:xfrm flipV="1">
            <a:off x="3088066" y="2653529"/>
            <a:ext cx="1376132" cy="2234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151" idx="3"/>
            <a:endCxn id="154" idx="1"/>
          </p:cNvCxnSpPr>
          <p:nvPr/>
        </p:nvCxnSpPr>
        <p:spPr>
          <a:xfrm>
            <a:off x="3088066" y="2876950"/>
            <a:ext cx="1376132" cy="3444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151" idx="3"/>
            <a:endCxn id="155" idx="1"/>
          </p:cNvCxnSpPr>
          <p:nvPr/>
        </p:nvCxnSpPr>
        <p:spPr>
          <a:xfrm>
            <a:off x="3088066" y="2876949"/>
            <a:ext cx="1376132" cy="9123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4937686" y="2085624"/>
            <a:ext cx="1376132" cy="7913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4937686" y="2653529"/>
            <a:ext cx="1376132" cy="2234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V="1">
            <a:off x="4937686" y="2876950"/>
            <a:ext cx="1376132" cy="3444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4937686" y="2876949"/>
            <a:ext cx="1376132" cy="9123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46" idx="3"/>
            <a:endCxn id="151" idx="1"/>
          </p:cNvCxnSpPr>
          <p:nvPr/>
        </p:nvCxnSpPr>
        <p:spPr>
          <a:xfrm>
            <a:off x="2055680" y="2874152"/>
            <a:ext cx="542705" cy="27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164" idx="2"/>
            <a:endCxn id="229" idx="3"/>
          </p:cNvCxnSpPr>
          <p:nvPr/>
        </p:nvCxnSpPr>
        <p:spPr>
          <a:xfrm flipH="1">
            <a:off x="6828329" y="2876854"/>
            <a:ext cx="514127" cy="12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>
            <a:grpSpLocks noChangeAspect="1"/>
          </p:cNvGrpSpPr>
          <p:nvPr/>
        </p:nvGrpSpPr>
        <p:grpSpPr>
          <a:xfrm>
            <a:off x="7276990" y="2743093"/>
            <a:ext cx="532717" cy="191841"/>
            <a:chOff x="12523788" y="-511175"/>
            <a:chExt cx="13454062" cy="4845051"/>
          </a:xfrm>
        </p:grpSpPr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12523788" y="-511175"/>
              <a:ext cx="13454062" cy="4845050"/>
            </a:xfrm>
            <a:custGeom>
              <a:avLst/>
              <a:gdLst>
                <a:gd name="T0" fmla="*/ 778 w 8475"/>
                <a:gd name="T1" fmla="*/ 0 h 3052"/>
                <a:gd name="T2" fmla="*/ 0 w 8475"/>
                <a:gd name="T3" fmla="*/ 777 h 3052"/>
                <a:gd name="T4" fmla="*/ 0 w 8475"/>
                <a:gd name="T5" fmla="*/ 777 h 3052"/>
                <a:gd name="T6" fmla="*/ 0 w 8475"/>
                <a:gd name="T7" fmla="*/ 3052 h 3052"/>
                <a:gd name="T8" fmla="*/ 3851 w 8475"/>
                <a:gd name="T9" fmla="*/ 3052 h 3052"/>
                <a:gd name="T10" fmla="*/ 7705 w 8475"/>
                <a:gd name="T11" fmla="*/ 3052 h 3052"/>
                <a:gd name="T12" fmla="*/ 7705 w 8475"/>
                <a:gd name="T13" fmla="*/ 3052 h 3052"/>
                <a:gd name="T14" fmla="*/ 8475 w 8475"/>
                <a:gd name="T15" fmla="*/ 2273 h 3052"/>
                <a:gd name="T16" fmla="*/ 8475 w 8475"/>
                <a:gd name="T17" fmla="*/ 0 h 3052"/>
                <a:gd name="T18" fmla="*/ 778 w 8475"/>
                <a:gd name="T19" fmla="*/ 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75" h="3052">
                  <a:moveTo>
                    <a:pt x="778" y="0"/>
                  </a:moveTo>
                  <a:lnTo>
                    <a:pt x="0" y="777"/>
                  </a:lnTo>
                  <a:lnTo>
                    <a:pt x="0" y="777"/>
                  </a:lnTo>
                  <a:lnTo>
                    <a:pt x="0" y="3052"/>
                  </a:lnTo>
                  <a:lnTo>
                    <a:pt x="3851" y="3052"/>
                  </a:lnTo>
                  <a:lnTo>
                    <a:pt x="7705" y="3052"/>
                  </a:lnTo>
                  <a:lnTo>
                    <a:pt x="7705" y="3052"/>
                  </a:lnTo>
                  <a:lnTo>
                    <a:pt x="8475" y="2273"/>
                  </a:lnTo>
                  <a:lnTo>
                    <a:pt x="8475" y="0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12523788" y="722313"/>
              <a:ext cx="12231687" cy="3611563"/>
            </a:xfrm>
            <a:custGeom>
              <a:avLst/>
              <a:gdLst>
                <a:gd name="T0" fmla="*/ 7705 w 7705"/>
                <a:gd name="T1" fmla="*/ 2275 h 2275"/>
                <a:gd name="T2" fmla="*/ 0 w 7705"/>
                <a:gd name="T3" fmla="*/ 2275 h 2275"/>
                <a:gd name="T4" fmla="*/ 0 w 7705"/>
                <a:gd name="T5" fmla="*/ 1127 h 2275"/>
                <a:gd name="T6" fmla="*/ 0 w 7705"/>
                <a:gd name="T7" fmla="*/ 0 h 2275"/>
                <a:gd name="T8" fmla="*/ 7705 w 7705"/>
                <a:gd name="T9" fmla="*/ 0 h 2275"/>
                <a:gd name="T10" fmla="*/ 7705 w 7705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5" h="2275">
                  <a:moveTo>
                    <a:pt x="7705" y="2275"/>
                  </a:moveTo>
                  <a:lnTo>
                    <a:pt x="0" y="2275"/>
                  </a:lnTo>
                  <a:lnTo>
                    <a:pt x="0" y="1127"/>
                  </a:lnTo>
                  <a:lnTo>
                    <a:pt x="0" y="0"/>
                  </a:lnTo>
                  <a:lnTo>
                    <a:pt x="7705" y="0"/>
                  </a:lnTo>
                  <a:lnTo>
                    <a:pt x="7705" y="2275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18637250" y="722313"/>
              <a:ext cx="6118225" cy="3611563"/>
            </a:xfrm>
            <a:custGeom>
              <a:avLst/>
              <a:gdLst>
                <a:gd name="T0" fmla="*/ 3854 w 3854"/>
                <a:gd name="T1" fmla="*/ 2275 h 2275"/>
                <a:gd name="T2" fmla="*/ 383 w 3854"/>
                <a:gd name="T3" fmla="*/ 2275 h 2275"/>
                <a:gd name="T4" fmla="*/ 0 w 3854"/>
                <a:gd name="T5" fmla="*/ 2275 h 2275"/>
                <a:gd name="T6" fmla="*/ 0 w 3854"/>
                <a:gd name="T7" fmla="*/ 0 h 2275"/>
                <a:gd name="T8" fmla="*/ 3854 w 3854"/>
                <a:gd name="T9" fmla="*/ 0 h 2275"/>
                <a:gd name="T10" fmla="*/ 3854 w 3854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4" h="2275">
                  <a:moveTo>
                    <a:pt x="3854" y="2275"/>
                  </a:moveTo>
                  <a:lnTo>
                    <a:pt x="383" y="2275"/>
                  </a:lnTo>
                  <a:lnTo>
                    <a:pt x="0" y="2275"/>
                  </a:lnTo>
                  <a:lnTo>
                    <a:pt x="0" y="0"/>
                  </a:lnTo>
                  <a:lnTo>
                    <a:pt x="3854" y="0"/>
                  </a:lnTo>
                  <a:lnTo>
                    <a:pt x="3854" y="2275"/>
                  </a:lnTo>
                  <a:close/>
                </a:path>
              </a:pathLst>
            </a:custGeom>
            <a:solidFill>
              <a:srgbClr val="5C5D5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4755475" y="-511175"/>
              <a:ext cx="1222375" cy="4845050"/>
            </a:xfrm>
            <a:custGeom>
              <a:avLst/>
              <a:gdLst>
                <a:gd name="T0" fmla="*/ 0 w 770"/>
                <a:gd name="T1" fmla="*/ 3052 h 3052"/>
                <a:gd name="T2" fmla="*/ 770 w 770"/>
                <a:gd name="T3" fmla="*/ 2273 h 3052"/>
                <a:gd name="T4" fmla="*/ 770 w 770"/>
                <a:gd name="T5" fmla="*/ 1901 h 3052"/>
                <a:gd name="T6" fmla="*/ 770 w 770"/>
                <a:gd name="T7" fmla="*/ 0 h 3052"/>
                <a:gd name="T8" fmla="*/ 0 w 770"/>
                <a:gd name="T9" fmla="*/ 777 h 3052"/>
                <a:gd name="T10" fmla="*/ 0 w 770"/>
                <a:gd name="T11" fmla="*/ 3052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" h="3052">
                  <a:moveTo>
                    <a:pt x="0" y="3052"/>
                  </a:moveTo>
                  <a:lnTo>
                    <a:pt x="770" y="2273"/>
                  </a:lnTo>
                  <a:lnTo>
                    <a:pt x="770" y="1901"/>
                  </a:lnTo>
                  <a:lnTo>
                    <a:pt x="770" y="0"/>
                  </a:lnTo>
                  <a:lnTo>
                    <a:pt x="0" y="777"/>
                  </a:lnTo>
                  <a:lnTo>
                    <a:pt x="0" y="305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12523788" y="-511175"/>
              <a:ext cx="13454062" cy="1233488"/>
            </a:xfrm>
            <a:custGeom>
              <a:avLst/>
              <a:gdLst>
                <a:gd name="T0" fmla="*/ 8475 w 8475"/>
                <a:gd name="T1" fmla="*/ 0 h 777"/>
                <a:gd name="T2" fmla="*/ 7705 w 8475"/>
                <a:gd name="T3" fmla="*/ 777 h 777"/>
                <a:gd name="T4" fmla="*/ 0 w 8475"/>
                <a:gd name="T5" fmla="*/ 777 h 777"/>
                <a:gd name="T6" fmla="*/ 778 w 8475"/>
                <a:gd name="T7" fmla="*/ 0 h 777"/>
                <a:gd name="T8" fmla="*/ 4237 w 8475"/>
                <a:gd name="T9" fmla="*/ 0 h 777"/>
                <a:gd name="T10" fmla="*/ 8475 w 8475"/>
                <a:gd name="T11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5" h="777">
                  <a:moveTo>
                    <a:pt x="8475" y="0"/>
                  </a:moveTo>
                  <a:lnTo>
                    <a:pt x="7705" y="777"/>
                  </a:lnTo>
                  <a:lnTo>
                    <a:pt x="0" y="777"/>
                  </a:lnTo>
                  <a:lnTo>
                    <a:pt x="778" y="0"/>
                  </a:lnTo>
                  <a:lnTo>
                    <a:pt x="4237" y="0"/>
                  </a:lnTo>
                  <a:lnTo>
                    <a:pt x="8475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2" name="Rectangle 161"/>
            <p:cNvSpPr>
              <a:spLocks noChangeArrowheads="1"/>
            </p:cNvSpPr>
            <p:nvPr/>
          </p:nvSpPr>
          <p:spPr bwMode="auto">
            <a:xfrm>
              <a:off x="13247688" y="1601788"/>
              <a:ext cx="10782300" cy="1912938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3" name="Rectangle 162"/>
            <p:cNvSpPr>
              <a:spLocks noChangeArrowheads="1"/>
            </p:cNvSpPr>
            <p:nvPr/>
          </p:nvSpPr>
          <p:spPr bwMode="auto">
            <a:xfrm>
              <a:off x="13247688" y="1601788"/>
              <a:ext cx="5389562" cy="1912938"/>
            </a:xfrm>
            <a:prstGeom prst="rect">
              <a:avLst/>
            </a:prstGeom>
            <a:solidFill>
              <a:srgbClr val="4B4A4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13874750" y="2247900"/>
              <a:ext cx="604837" cy="619125"/>
            </a:xfrm>
            <a:prstGeom prst="rect">
              <a:avLst/>
            </a:prstGeom>
            <a:solidFill>
              <a:srgbClr val="60BA5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1600090" y="2752618"/>
            <a:ext cx="532717" cy="191841"/>
            <a:chOff x="12523788" y="-511175"/>
            <a:chExt cx="13454062" cy="4845051"/>
          </a:xfrm>
        </p:grpSpPr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2523788" y="-511175"/>
              <a:ext cx="13454062" cy="4845050"/>
            </a:xfrm>
            <a:custGeom>
              <a:avLst/>
              <a:gdLst>
                <a:gd name="T0" fmla="*/ 778 w 8475"/>
                <a:gd name="T1" fmla="*/ 0 h 3052"/>
                <a:gd name="T2" fmla="*/ 0 w 8475"/>
                <a:gd name="T3" fmla="*/ 777 h 3052"/>
                <a:gd name="T4" fmla="*/ 0 w 8475"/>
                <a:gd name="T5" fmla="*/ 777 h 3052"/>
                <a:gd name="T6" fmla="*/ 0 w 8475"/>
                <a:gd name="T7" fmla="*/ 3052 h 3052"/>
                <a:gd name="T8" fmla="*/ 3851 w 8475"/>
                <a:gd name="T9" fmla="*/ 3052 h 3052"/>
                <a:gd name="T10" fmla="*/ 7705 w 8475"/>
                <a:gd name="T11" fmla="*/ 3052 h 3052"/>
                <a:gd name="T12" fmla="*/ 7705 w 8475"/>
                <a:gd name="T13" fmla="*/ 3052 h 3052"/>
                <a:gd name="T14" fmla="*/ 8475 w 8475"/>
                <a:gd name="T15" fmla="*/ 2273 h 3052"/>
                <a:gd name="T16" fmla="*/ 8475 w 8475"/>
                <a:gd name="T17" fmla="*/ 0 h 3052"/>
                <a:gd name="T18" fmla="*/ 778 w 8475"/>
                <a:gd name="T19" fmla="*/ 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75" h="3052">
                  <a:moveTo>
                    <a:pt x="778" y="0"/>
                  </a:moveTo>
                  <a:lnTo>
                    <a:pt x="0" y="777"/>
                  </a:lnTo>
                  <a:lnTo>
                    <a:pt x="0" y="777"/>
                  </a:lnTo>
                  <a:lnTo>
                    <a:pt x="0" y="3052"/>
                  </a:lnTo>
                  <a:lnTo>
                    <a:pt x="3851" y="3052"/>
                  </a:lnTo>
                  <a:lnTo>
                    <a:pt x="7705" y="3052"/>
                  </a:lnTo>
                  <a:lnTo>
                    <a:pt x="7705" y="3052"/>
                  </a:lnTo>
                  <a:lnTo>
                    <a:pt x="8475" y="2273"/>
                  </a:lnTo>
                  <a:lnTo>
                    <a:pt x="8475" y="0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2523788" y="722313"/>
              <a:ext cx="12231687" cy="3611563"/>
            </a:xfrm>
            <a:custGeom>
              <a:avLst/>
              <a:gdLst>
                <a:gd name="T0" fmla="*/ 7705 w 7705"/>
                <a:gd name="T1" fmla="*/ 2275 h 2275"/>
                <a:gd name="T2" fmla="*/ 0 w 7705"/>
                <a:gd name="T3" fmla="*/ 2275 h 2275"/>
                <a:gd name="T4" fmla="*/ 0 w 7705"/>
                <a:gd name="T5" fmla="*/ 1127 h 2275"/>
                <a:gd name="T6" fmla="*/ 0 w 7705"/>
                <a:gd name="T7" fmla="*/ 0 h 2275"/>
                <a:gd name="T8" fmla="*/ 7705 w 7705"/>
                <a:gd name="T9" fmla="*/ 0 h 2275"/>
                <a:gd name="T10" fmla="*/ 7705 w 7705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5" h="2275">
                  <a:moveTo>
                    <a:pt x="7705" y="2275"/>
                  </a:moveTo>
                  <a:lnTo>
                    <a:pt x="0" y="2275"/>
                  </a:lnTo>
                  <a:lnTo>
                    <a:pt x="0" y="1127"/>
                  </a:lnTo>
                  <a:lnTo>
                    <a:pt x="0" y="0"/>
                  </a:lnTo>
                  <a:lnTo>
                    <a:pt x="7705" y="0"/>
                  </a:lnTo>
                  <a:lnTo>
                    <a:pt x="7705" y="2275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8637250" y="722313"/>
              <a:ext cx="6118225" cy="3611563"/>
            </a:xfrm>
            <a:custGeom>
              <a:avLst/>
              <a:gdLst>
                <a:gd name="T0" fmla="*/ 3854 w 3854"/>
                <a:gd name="T1" fmla="*/ 2275 h 2275"/>
                <a:gd name="T2" fmla="*/ 383 w 3854"/>
                <a:gd name="T3" fmla="*/ 2275 h 2275"/>
                <a:gd name="T4" fmla="*/ 0 w 3854"/>
                <a:gd name="T5" fmla="*/ 2275 h 2275"/>
                <a:gd name="T6" fmla="*/ 0 w 3854"/>
                <a:gd name="T7" fmla="*/ 0 h 2275"/>
                <a:gd name="T8" fmla="*/ 3854 w 3854"/>
                <a:gd name="T9" fmla="*/ 0 h 2275"/>
                <a:gd name="T10" fmla="*/ 3854 w 3854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4" h="2275">
                  <a:moveTo>
                    <a:pt x="3854" y="2275"/>
                  </a:moveTo>
                  <a:lnTo>
                    <a:pt x="383" y="2275"/>
                  </a:lnTo>
                  <a:lnTo>
                    <a:pt x="0" y="2275"/>
                  </a:lnTo>
                  <a:lnTo>
                    <a:pt x="0" y="0"/>
                  </a:lnTo>
                  <a:lnTo>
                    <a:pt x="3854" y="0"/>
                  </a:lnTo>
                  <a:lnTo>
                    <a:pt x="3854" y="2275"/>
                  </a:lnTo>
                  <a:close/>
                </a:path>
              </a:pathLst>
            </a:custGeom>
            <a:solidFill>
              <a:srgbClr val="5C5D5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4755475" y="-511175"/>
              <a:ext cx="1222375" cy="4845050"/>
            </a:xfrm>
            <a:custGeom>
              <a:avLst/>
              <a:gdLst>
                <a:gd name="T0" fmla="*/ 0 w 770"/>
                <a:gd name="T1" fmla="*/ 3052 h 3052"/>
                <a:gd name="T2" fmla="*/ 770 w 770"/>
                <a:gd name="T3" fmla="*/ 2273 h 3052"/>
                <a:gd name="T4" fmla="*/ 770 w 770"/>
                <a:gd name="T5" fmla="*/ 1901 h 3052"/>
                <a:gd name="T6" fmla="*/ 770 w 770"/>
                <a:gd name="T7" fmla="*/ 0 h 3052"/>
                <a:gd name="T8" fmla="*/ 0 w 770"/>
                <a:gd name="T9" fmla="*/ 777 h 3052"/>
                <a:gd name="T10" fmla="*/ 0 w 770"/>
                <a:gd name="T11" fmla="*/ 3052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" h="3052">
                  <a:moveTo>
                    <a:pt x="0" y="3052"/>
                  </a:moveTo>
                  <a:lnTo>
                    <a:pt x="770" y="2273"/>
                  </a:lnTo>
                  <a:lnTo>
                    <a:pt x="770" y="1901"/>
                  </a:lnTo>
                  <a:lnTo>
                    <a:pt x="770" y="0"/>
                  </a:lnTo>
                  <a:lnTo>
                    <a:pt x="0" y="777"/>
                  </a:lnTo>
                  <a:lnTo>
                    <a:pt x="0" y="305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12523788" y="-511175"/>
              <a:ext cx="13454062" cy="1233488"/>
            </a:xfrm>
            <a:custGeom>
              <a:avLst/>
              <a:gdLst>
                <a:gd name="T0" fmla="*/ 8475 w 8475"/>
                <a:gd name="T1" fmla="*/ 0 h 777"/>
                <a:gd name="T2" fmla="*/ 7705 w 8475"/>
                <a:gd name="T3" fmla="*/ 777 h 777"/>
                <a:gd name="T4" fmla="*/ 0 w 8475"/>
                <a:gd name="T5" fmla="*/ 777 h 777"/>
                <a:gd name="T6" fmla="*/ 778 w 8475"/>
                <a:gd name="T7" fmla="*/ 0 h 777"/>
                <a:gd name="T8" fmla="*/ 4237 w 8475"/>
                <a:gd name="T9" fmla="*/ 0 h 777"/>
                <a:gd name="T10" fmla="*/ 8475 w 8475"/>
                <a:gd name="T11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5" h="777">
                  <a:moveTo>
                    <a:pt x="8475" y="0"/>
                  </a:moveTo>
                  <a:lnTo>
                    <a:pt x="7705" y="777"/>
                  </a:lnTo>
                  <a:lnTo>
                    <a:pt x="0" y="777"/>
                  </a:lnTo>
                  <a:lnTo>
                    <a:pt x="778" y="0"/>
                  </a:lnTo>
                  <a:lnTo>
                    <a:pt x="4237" y="0"/>
                  </a:lnTo>
                  <a:lnTo>
                    <a:pt x="8475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3247688" y="1601788"/>
              <a:ext cx="10782300" cy="1912938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3247688" y="1601788"/>
              <a:ext cx="5389562" cy="1912938"/>
            </a:xfrm>
            <a:prstGeom prst="rect">
              <a:avLst/>
            </a:prstGeom>
            <a:solidFill>
              <a:srgbClr val="4B4A4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3874750" y="2247900"/>
              <a:ext cx="604837" cy="619125"/>
            </a:xfrm>
            <a:prstGeom prst="rect">
              <a:avLst/>
            </a:prstGeom>
            <a:solidFill>
              <a:srgbClr val="60BA5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</p:grpSp>
      <p:sp>
        <p:nvSpPr>
          <p:cNvPr id="252" name="Freeform 251"/>
          <p:cNvSpPr/>
          <p:nvPr/>
        </p:nvSpPr>
        <p:spPr>
          <a:xfrm>
            <a:off x="2114551" y="2047876"/>
            <a:ext cx="5153025" cy="847725"/>
          </a:xfrm>
          <a:custGeom>
            <a:avLst/>
            <a:gdLst>
              <a:gd name="connsiteX0" fmla="*/ 0 w 6870700"/>
              <a:gd name="connsiteY0" fmla="*/ 1130300 h 1130300"/>
              <a:gd name="connsiteX1" fmla="*/ 939800 w 6870700"/>
              <a:gd name="connsiteY1" fmla="*/ 1130300 h 1130300"/>
              <a:gd name="connsiteX2" fmla="*/ 1282700 w 6870700"/>
              <a:gd name="connsiteY2" fmla="*/ 1117600 h 1130300"/>
              <a:gd name="connsiteX3" fmla="*/ 3213100 w 6870700"/>
              <a:gd name="connsiteY3" fmla="*/ 0 h 1130300"/>
              <a:gd name="connsiteX4" fmla="*/ 3771900 w 6870700"/>
              <a:gd name="connsiteY4" fmla="*/ 25400 h 1130300"/>
              <a:gd name="connsiteX5" fmla="*/ 5588000 w 6870700"/>
              <a:gd name="connsiteY5" fmla="*/ 1117600 h 1130300"/>
              <a:gd name="connsiteX6" fmla="*/ 6870700 w 6870700"/>
              <a:gd name="connsiteY6" fmla="*/ 11049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0700" h="1130300">
                <a:moveTo>
                  <a:pt x="0" y="1130300"/>
                </a:moveTo>
                <a:lnTo>
                  <a:pt x="939800" y="1130300"/>
                </a:lnTo>
                <a:lnTo>
                  <a:pt x="1282700" y="1117600"/>
                </a:lnTo>
                <a:lnTo>
                  <a:pt x="3213100" y="0"/>
                </a:lnTo>
                <a:lnTo>
                  <a:pt x="3771900" y="25400"/>
                </a:lnTo>
                <a:lnTo>
                  <a:pt x="5588000" y="1117600"/>
                </a:lnTo>
                <a:lnTo>
                  <a:pt x="6870700" y="1104900"/>
                </a:lnTo>
              </a:path>
            </a:pathLst>
          </a:custGeom>
          <a:noFill/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385" y="2714129"/>
            <a:ext cx="489681" cy="325638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1922804"/>
            <a:ext cx="489681" cy="325638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48" y="2715236"/>
            <a:ext cx="489681" cy="325638"/>
          </a:xfrm>
          <a:prstGeom prst="rect">
            <a:avLst/>
          </a:prstGeom>
        </p:spPr>
      </p:pic>
      <p:grpSp>
        <p:nvGrpSpPr>
          <p:cNvPr id="271" name="Group 270"/>
          <p:cNvGrpSpPr/>
          <p:nvPr/>
        </p:nvGrpSpPr>
        <p:grpSpPr>
          <a:xfrm>
            <a:off x="2337942" y="1505112"/>
            <a:ext cx="4000531" cy="288541"/>
            <a:chOff x="4435075" y="2006815"/>
            <a:chExt cx="5334045" cy="384721"/>
          </a:xfrm>
        </p:grpSpPr>
        <p:sp>
          <p:nvSpPr>
            <p:cNvPr id="253" name="TextBox 252"/>
            <p:cNvSpPr txBox="1"/>
            <p:nvPr/>
          </p:nvSpPr>
          <p:spPr>
            <a:xfrm>
              <a:off x="4825029" y="2006815"/>
              <a:ext cx="494409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75" dirty="0"/>
                <a:t>“</a:t>
              </a:r>
              <a:r>
                <a:rPr lang="en-US" sz="1275" i="1" dirty="0"/>
                <a:t>How long did </a:t>
              </a:r>
              <a:r>
                <a:rPr lang="en-US" sz="1275" i="1"/>
                <a:t>my packet queue </a:t>
              </a:r>
              <a:r>
                <a:rPr lang="en-US" sz="1275" i="1" dirty="0"/>
                <a:t>at each switch</a:t>
              </a:r>
              <a:r>
                <a:rPr lang="en-US" sz="1275" dirty="0"/>
                <a:t>?”</a:t>
              </a:r>
            </a:p>
          </p:txBody>
        </p:sp>
        <p:sp>
          <p:nvSpPr>
            <p:cNvPr id="254" name="Oval 253"/>
            <p:cNvSpPr/>
            <p:nvPr/>
          </p:nvSpPr>
          <p:spPr>
            <a:xfrm>
              <a:off x="4435075" y="2006883"/>
              <a:ext cx="389953" cy="3670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60" name="Rounded Rectangle 259"/>
          <p:cNvSpPr/>
          <p:nvPr/>
        </p:nvSpPr>
        <p:spPr>
          <a:xfrm>
            <a:off x="6803731" y="2733568"/>
            <a:ext cx="180975" cy="142875"/>
          </a:xfrm>
          <a:prstGeom prst="round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261" name="Rounded Rectangle 260"/>
          <p:cNvSpPr/>
          <p:nvPr/>
        </p:nvSpPr>
        <p:spPr>
          <a:xfrm>
            <a:off x="6099928" y="1448627"/>
            <a:ext cx="2682122" cy="3514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i="1" dirty="0">
                <a:solidFill>
                  <a:schemeClr val="tx2"/>
                </a:solidFill>
              </a:rPr>
              <a:t>“Delay: 100ns, 200ns, </a:t>
            </a:r>
            <a:r>
              <a:rPr lang="en-US" sz="1275" i="1" dirty="0">
                <a:solidFill>
                  <a:srgbClr val="FF0000"/>
                </a:solidFill>
              </a:rPr>
              <a:t>19740ns</a:t>
            </a:r>
            <a:r>
              <a:rPr lang="en-US" sz="1275" i="1" dirty="0">
                <a:solidFill>
                  <a:schemeClr val="tx2"/>
                </a:solidFill>
              </a:rPr>
              <a:t>”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64762" y="1800085"/>
            <a:ext cx="2478946" cy="933482"/>
            <a:chOff x="8219681" y="2400113"/>
            <a:chExt cx="3305261" cy="1244643"/>
          </a:xfrm>
        </p:grpSpPr>
        <p:cxnSp>
          <p:nvCxnSpPr>
            <p:cNvPr id="263" name="Straight Connector 262"/>
            <p:cNvCxnSpPr>
              <a:stCxn id="260" idx="0"/>
            </p:cNvCxnSpPr>
            <p:nvPr/>
          </p:nvCxnSpPr>
          <p:spPr>
            <a:xfrm flipH="1" flipV="1">
              <a:off x="8219681" y="2400113"/>
              <a:ext cx="972609" cy="124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60" idx="0"/>
            </p:cNvCxnSpPr>
            <p:nvPr/>
          </p:nvCxnSpPr>
          <p:spPr>
            <a:xfrm flipV="1">
              <a:off x="9192290" y="2400113"/>
              <a:ext cx="2332652" cy="124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Freeform 275"/>
          <p:cNvSpPr/>
          <p:nvPr/>
        </p:nvSpPr>
        <p:spPr>
          <a:xfrm>
            <a:off x="5843864" y="3669943"/>
            <a:ext cx="2097367" cy="1095408"/>
          </a:xfrm>
          <a:custGeom>
            <a:avLst/>
            <a:gdLst>
              <a:gd name="connsiteX0" fmla="*/ 7061 w 2800371"/>
              <a:gd name="connsiteY0" fmla="*/ 1331013 h 1456023"/>
              <a:gd name="connsiteX1" fmla="*/ 7061 w 2800371"/>
              <a:gd name="connsiteY1" fmla="*/ 1331013 h 1456023"/>
              <a:gd name="connsiteX2" fmla="*/ 52957 w 2800371"/>
              <a:gd name="connsiteY2" fmla="*/ 1309830 h 1456023"/>
              <a:gd name="connsiteX3" fmla="*/ 67079 w 2800371"/>
              <a:gd name="connsiteY3" fmla="*/ 1306299 h 1456023"/>
              <a:gd name="connsiteX4" fmla="*/ 102384 w 2800371"/>
              <a:gd name="connsiteY4" fmla="*/ 1320421 h 1456023"/>
              <a:gd name="connsiteX5" fmla="*/ 123567 w 2800371"/>
              <a:gd name="connsiteY5" fmla="*/ 1334543 h 1456023"/>
              <a:gd name="connsiteX6" fmla="*/ 165933 w 2800371"/>
              <a:gd name="connsiteY6" fmla="*/ 1331013 h 1456023"/>
              <a:gd name="connsiteX7" fmla="*/ 194177 w 2800371"/>
              <a:gd name="connsiteY7" fmla="*/ 1316891 h 1456023"/>
              <a:gd name="connsiteX8" fmla="*/ 208299 w 2800371"/>
              <a:gd name="connsiteY8" fmla="*/ 1313360 h 1456023"/>
              <a:gd name="connsiteX9" fmla="*/ 240074 w 2800371"/>
              <a:gd name="connsiteY9" fmla="*/ 1306299 h 1456023"/>
              <a:gd name="connsiteX10" fmla="*/ 275379 w 2800371"/>
              <a:gd name="connsiteY10" fmla="*/ 1309830 h 1456023"/>
              <a:gd name="connsiteX11" fmla="*/ 293031 w 2800371"/>
              <a:gd name="connsiteY11" fmla="*/ 1316891 h 1456023"/>
              <a:gd name="connsiteX12" fmla="*/ 310684 w 2800371"/>
              <a:gd name="connsiteY12" fmla="*/ 1309830 h 1456023"/>
              <a:gd name="connsiteX13" fmla="*/ 353050 w 2800371"/>
              <a:gd name="connsiteY13" fmla="*/ 1302769 h 1456023"/>
              <a:gd name="connsiteX14" fmla="*/ 427190 w 2800371"/>
              <a:gd name="connsiteY14" fmla="*/ 1313360 h 1456023"/>
              <a:gd name="connsiteX15" fmla="*/ 451904 w 2800371"/>
              <a:gd name="connsiteY15" fmla="*/ 1320421 h 1456023"/>
              <a:gd name="connsiteX16" fmla="*/ 554289 w 2800371"/>
              <a:gd name="connsiteY16" fmla="*/ 1309830 h 1456023"/>
              <a:gd name="connsiteX17" fmla="*/ 586063 w 2800371"/>
              <a:gd name="connsiteY17" fmla="*/ 1285116 h 1456023"/>
              <a:gd name="connsiteX18" fmla="*/ 617838 w 2800371"/>
              <a:gd name="connsiteY18" fmla="*/ 1260403 h 1456023"/>
              <a:gd name="connsiteX19" fmla="*/ 631960 w 2800371"/>
              <a:gd name="connsiteY19" fmla="*/ 1235689 h 1456023"/>
              <a:gd name="connsiteX20" fmla="*/ 649612 w 2800371"/>
              <a:gd name="connsiteY20" fmla="*/ 1214506 h 1456023"/>
              <a:gd name="connsiteX21" fmla="*/ 670795 w 2800371"/>
              <a:gd name="connsiteY21" fmla="*/ 1207445 h 1456023"/>
              <a:gd name="connsiteX22" fmla="*/ 720222 w 2800371"/>
              <a:gd name="connsiteY22" fmla="*/ 1218037 h 1456023"/>
              <a:gd name="connsiteX23" fmla="*/ 741405 w 2800371"/>
              <a:gd name="connsiteY23" fmla="*/ 1242750 h 1456023"/>
              <a:gd name="connsiteX24" fmla="*/ 751997 w 2800371"/>
              <a:gd name="connsiteY24" fmla="*/ 1249811 h 1456023"/>
              <a:gd name="connsiteX25" fmla="*/ 882625 w 2800371"/>
              <a:gd name="connsiteY25" fmla="*/ 1260403 h 1456023"/>
              <a:gd name="connsiteX26" fmla="*/ 914400 w 2800371"/>
              <a:gd name="connsiteY26" fmla="*/ 1295708 h 1456023"/>
              <a:gd name="connsiteX27" fmla="*/ 935583 w 2800371"/>
              <a:gd name="connsiteY27" fmla="*/ 1306299 h 1456023"/>
              <a:gd name="connsiteX28" fmla="*/ 963827 w 2800371"/>
              <a:gd name="connsiteY28" fmla="*/ 1313360 h 1456023"/>
              <a:gd name="connsiteX29" fmla="*/ 1016784 w 2800371"/>
              <a:gd name="connsiteY29" fmla="*/ 1239220 h 1456023"/>
              <a:gd name="connsiteX30" fmla="*/ 1073272 w 2800371"/>
              <a:gd name="connsiteY30" fmla="*/ 1182732 h 1456023"/>
              <a:gd name="connsiteX31" fmla="*/ 1105047 w 2800371"/>
              <a:gd name="connsiteY31" fmla="*/ 1172140 h 1456023"/>
              <a:gd name="connsiteX32" fmla="*/ 1154474 w 2800371"/>
              <a:gd name="connsiteY32" fmla="*/ 1175671 h 1456023"/>
              <a:gd name="connsiteX33" fmla="*/ 1179187 w 2800371"/>
              <a:gd name="connsiteY33" fmla="*/ 1196854 h 1456023"/>
              <a:gd name="connsiteX34" fmla="*/ 1193309 w 2800371"/>
              <a:gd name="connsiteY34" fmla="*/ 1207445 h 1456023"/>
              <a:gd name="connsiteX35" fmla="*/ 1218023 w 2800371"/>
              <a:gd name="connsiteY35" fmla="*/ 1225098 h 1456023"/>
              <a:gd name="connsiteX36" fmla="*/ 1228614 w 2800371"/>
              <a:gd name="connsiteY36" fmla="*/ 1242750 h 1456023"/>
              <a:gd name="connsiteX37" fmla="*/ 1232145 w 2800371"/>
              <a:gd name="connsiteY37" fmla="*/ 1253342 h 1456023"/>
              <a:gd name="connsiteX38" fmla="*/ 1253328 w 2800371"/>
              <a:gd name="connsiteY38" fmla="*/ 1274525 h 1456023"/>
              <a:gd name="connsiteX39" fmla="*/ 1299224 w 2800371"/>
              <a:gd name="connsiteY39" fmla="*/ 1263933 h 1456023"/>
              <a:gd name="connsiteX40" fmla="*/ 1313346 w 2800371"/>
              <a:gd name="connsiteY40" fmla="*/ 1239220 h 1456023"/>
              <a:gd name="connsiteX41" fmla="*/ 1327468 w 2800371"/>
              <a:gd name="connsiteY41" fmla="*/ 1218037 h 1456023"/>
              <a:gd name="connsiteX42" fmla="*/ 1338060 w 2800371"/>
              <a:gd name="connsiteY42" fmla="*/ 1200384 h 1456023"/>
              <a:gd name="connsiteX43" fmla="*/ 1348651 w 2800371"/>
              <a:gd name="connsiteY43" fmla="*/ 1165079 h 1456023"/>
              <a:gd name="connsiteX44" fmla="*/ 1355713 w 2800371"/>
              <a:gd name="connsiteY44" fmla="*/ 1150957 h 1456023"/>
              <a:gd name="connsiteX45" fmla="*/ 1398079 w 2800371"/>
              <a:gd name="connsiteY45" fmla="*/ 1052103 h 1456023"/>
              <a:gd name="connsiteX46" fmla="*/ 1419262 w 2800371"/>
              <a:gd name="connsiteY46" fmla="*/ 1030920 h 1456023"/>
              <a:gd name="connsiteX47" fmla="*/ 1443975 w 2800371"/>
              <a:gd name="connsiteY47" fmla="*/ 935597 h 1456023"/>
              <a:gd name="connsiteX48" fmla="*/ 1454567 w 2800371"/>
              <a:gd name="connsiteY48" fmla="*/ 907353 h 1456023"/>
              <a:gd name="connsiteX49" fmla="*/ 1461628 w 2800371"/>
              <a:gd name="connsiteY49" fmla="*/ 886170 h 1456023"/>
              <a:gd name="connsiteX50" fmla="*/ 1475750 w 2800371"/>
              <a:gd name="connsiteY50" fmla="*/ 850865 h 1456023"/>
              <a:gd name="connsiteX51" fmla="*/ 1500463 w 2800371"/>
              <a:gd name="connsiteY51" fmla="*/ 801438 h 1456023"/>
              <a:gd name="connsiteX52" fmla="*/ 1571073 w 2800371"/>
              <a:gd name="connsiteY52" fmla="*/ 610791 h 1456023"/>
              <a:gd name="connsiteX53" fmla="*/ 1613439 w 2800371"/>
              <a:gd name="connsiteY53" fmla="*/ 300106 h 1456023"/>
              <a:gd name="connsiteX54" fmla="*/ 1627561 w 2800371"/>
              <a:gd name="connsiteY54" fmla="*/ 225966 h 1456023"/>
              <a:gd name="connsiteX55" fmla="*/ 1631092 w 2800371"/>
              <a:gd name="connsiteY55" fmla="*/ 151825 h 1456023"/>
              <a:gd name="connsiteX56" fmla="*/ 1666397 w 2800371"/>
              <a:gd name="connsiteY56" fmla="*/ 84746 h 1456023"/>
              <a:gd name="connsiteX57" fmla="*/ 1673458 w 2800371"/>
              <a:gd name="connsiteY57" fmla="*/ 63563 h 1456023"/>
              <a:gd name="connsiteX58" fmla="*/ 1676988 w 2800371"/>
              <a:gd name="connsiteY58" fmla="*/ 52971 h 1456023"/>
              <a:gd name="connsiteX59" fmla="*/ 1691110 w 2800371"/>
              <a:gd name="connsiteY59" fmla="*/ 24727 h 1456023"/>
              <a:gd name="connsiteX60" fmla="*/ 1698171 w 2800371"/>
              <a:gd name="connsiteY60" fmla="*/ 14136 h 1456023"/>
              <a:gd name="connsiteX61" fmla="*/ 1729946 w 2800371"/>
              <a:gd name="connsiteY61" fmla="*/ 17666 h 1456023"/>
              <a:gd name="connsiteX62" fmla="*/ 1765251 w 2800371"/>
              <a:gd name="connsiteY62" fmla="*/ 24727 h 1456023"/>
              <a:gd name="connsiteX63" fmla="*/ 1821739 w 2800371"/>
              <a:gd name="connsiteY63" fmla="*/ 28258 h 1456023"/>
              <a:gd name="connsiteX64" fmla="*/ 1864105 w 2800371"/>
              <a:gd name="connsiteY64" fmla="*/ 24727 h 1456023"/>
              <a:gd name="connsiteX65" fmla="*/ 1874696 w 2800371"/>
              <a:gd name="connsiteY65" fmla="*/ 21197 h 1456023"/>
              <a:gd name="connsiteX66" fmla="*/ 1966489 w 2800371"/>
              <a:gd name="connsiteY66" fmla="*/ 17666 h 1456023"/>
              <a:gd name="connsiteX67" fmla="*/ 2308948 w 2800371"/>
              <a:gd name="connsiteY67" fmla="*/ 7075 h 1456023"/>
              <a:gd name="connsiteX68" fmla="*/ 2372497 w 2800371"/>
              <a:gd name="connsiteY68" fmla="*/ 7075 h 1456023"/>
              <a:gd name="connsiteX69" fmla="*/ 2393680 w 2800371"/>
              <a:gd name="connsiteY69" fmla="*/ 14136 h 1456023"/>
              <a:gd name="connsiteX70" fmla="*/ 2404272 w 2800371"/>
              <a:gd name="connsiteY70" fmla="*/ 77685 h 1456023"/>
              <a:gd name="connsiteX71" fmla="*/ 2464290 w 2800371"/>
              <a:gd name="connsiteY71" fmla="*/ 296576 h 1456023"/>
              <a:gd name="connsiteX72" fmla="*/ 2489004 w 2800371"/>
              <a:gd name="connsiteY72" fmla="*/ 533119 h 1456023"/>
              <a:gd name="connsiteX73" fmla="*/ 2517248 w 2800371"/>
              <a:gd name="connsiteY73" fmla="*/ 593138 h 1456023"/>
              <a:gd name="connsiteX74" fmla="*/ 2559614 w 2800371"/>
              <a:gd name="connsiteY74" fmla="*/ 716706 h 1456023"/>
              <a:gd name="connsiteX75" fmla="*/ 2626693 w 2800371"/>
              <a:gd name="connsiteY75" fmla="*/ 836743 h 1456023"/>
              <a:gd name="connsiteX76" fmla="*/ 2686712 w 2800371"/>
              <a:gd name="connsiteY76" fmla="*/ 967371 h 1456023"/>
              <a:gd name="connsiteX77" fmla="*/ 2697303 w 2800371"/>
              <a:gd name="connsiteY77" fmla="*/ 977963 h 1456023"/>
              <a:gd name="connsiteX78" fmla="*/ 2704364 w 2800371"/>
              <a:gd name="connsiteY78" fmla="*/ 988554 h 1456023"/>
              <a:gd name="connsiteX79" fmla="*/ 2729078 w 2800371"/>
              <a:gd name="connsiteY79" fmla="*/ 1002676 h 1456023"/>
              <a:gd name="connsiteX80" fmla="*/ 2743200 w 2800371"/>
              <a:gd name="connsiteY80" fmla="*/ 1016798 h 1456023"/>
              <a:gd name="connsiteX81" fmla="*/ 2789096 w 2800371"/>
              <a:gd name="connsiteY81" fmla="*/ 1027390 h 1456023"/>
              <a:gd name="connsiteX82" fmla="*/ 2792627 w 2800371"/>
              <a:gd name="connsiteY82" fmla="*/ 1327482 h 1456023"/>
              <a:gd name="connsiteX83" fmla="*/ 2760852 w 2800371"/>
              <a:gd name="connsiteY83" fmla="*/ 1454580 h 1456023"/>
              <a:gd name="connsiteX84" fmla="*/ 2058282 w 2800371"/>
              <a:gd name="connsiteY84" fmla="*/ 1387501 h 1456023"/>
              <a:gd name="connsiteX85" fmla="*/ 529575 w 2800371"/>
              <a:gd name="connsiteY85" fmla="*/ 1147427 h 1456023"/>
              <a:gd name="connsiteX86" fmla="*/ 335397 w 2800371"/>
              <a:gd name="connsiteY86" fmla="*/ 1203915 h 1456023"/>
              <a:gd name="connsiteX87" fmla="*/ 172994 w 2800371"/>
              <a:gd name="connsiteY87" fmla="*/ 1313360 h 1456023"/>
              <a:gd name="connsiteX88" fmla="*/ 141220 w 2800371"/>
              <a:gd name="connsiteY88" fmla="*/ 1341604 h 1456023"/>
              <a:gd name="connsiteX89" fmla="*/ 95323 w 2800371"/>
              <a:gd name="connsiteY89" fmla="*/ 1359257 h 1456023"/>
              <a:gd name="connsiteX90" fmla="*/ 45896 w 2800371"/>
              <a:gd name="connsiteY90" fmla="*/ 1405153 h 1456023"/>
              <a:gd name="connsiteX91" fmla="*/ 31774 w 2800371"/>
              <a:gd name="connsiteY91" fmla="*/ 1408684 h 1456023"/>
              <a:gd name="connsiteX92" fmla="*/ 10591 w 2800371"/>
              <a:gd name="connsiteY92" fmla="*/ 1415745 h 1456023"/>
              <a:gd name="connsiteX93" fmla="*/ 3530 w 2800371"/>
              <a:gd name="connsiteY93" fmla="*/ 1433397 h 1456023"/>
              <a:gd name="connsiteX94" fmla="*/ 0 w 2800371"/>
              <a:gd name="connsiteY94" fmla="*/ 1454580 h 1456023"/>
              <a:gd name="connsiteX95" fmla="*/ 7061 w 2800371"/>
              <a:gd name="connsiteY95" fmla="*/ 1359257 h 1456023"/>
              <a:gd name="connsiteX96" fmla="*/ 7061 w 2800371"/>
              <a:gd name="connsiteY96" fmla="*/ 1331013 h 1456023"/>
              <a:gd name="connsiteX0" fmla="*/ 7061 w 2800371"/>
              <a:gd name="connsiteY0" fmla="*/ 1331013 h 1456023"/>
              <a:gd name="connsiteX1" fmla="*/ 7061 w 2800371"/>
              <a:gd name="connsiteY1" fmla="*/ 1331013 h 1456023"/>
              <a:gd name="connsiteX2" fmla="*/ 52957 w 2800371"/>
              <a:gd name="connsiteY2" fmla="*/ 1309830 h 1456023"/>
              <a:gd name="connsiteX3" fmla="*/ 67079 w 2800371"/>
              <a:gd name="connsiteY3" fmla="*/ 1306299 h 1456023"/>
              <a:gd name="connsiteX4" fmla="*/ 102384 w 2800371"/>
              <a:gd name="connsiteY4" fmla="*/ 1320421 h 1456023"/>
              <a:gd name="connsiteX5" fmla="*/ 123567 w 2800371"/>
              <a:gd name="connsiteY5" fmla="*/ 1334543 h 1456023"/>
              <a:gd name="connsiteX6" fmla="*/ 165933 w 2800371"/>
              <a:gd name="connsiteY6" fmla="*/ 1331013 h 1456023"/>
              <a:gd name="connsiteX7" fmla="*/ 194177 w 2800371"/>
              <a:gd name="connsiteY7" fmla="*/ 1316891 h 1456023"/>
              <a:gd name="connsiteX8" fmla="*/ 208299 w 2800371"/>
              <a:gd name="connsiteY8" fmla="*/ 1313360 h 1456023"/>
              <a:gd name="connsiteX9" fmla="*/ 240074 w 2800371"/>
              <a:gd name="connsiteY9" fmla="*/ 1306299 h 1456023"/>
              <a:gd name="connsiteX10" fmla="*/ 275379 w 2800371"/>
              <a:gd name="connsiteY10" fmla="*/ 1309830 h 1456023"/>
              <a:gd name="connsiteX11" fmla="*/ 293031 w 2800371"/>
              <a:gd name="connsiteY11" fmla="*/ 1316891 h 1456023"/>
              <a:gd name="connsiteX12" fmla="*/ 310684 w 2800371"/>
              <a:gd name="connsiteY12" fmla="*/ 1309830 h 1456023"/>
              <a:gd name="connsiteX13" fmla="*/ 353050 w 2800371"/>
              <a:gd name="connsiteY13" fmla="*/ 1302769 h 1456023"/>
              <a:gd name="connsiteX14" fmla="*/ 427190 w 2800371"/>
              <a:gd name="connsiteY14" fmla="*/ 1313360 h 1456023"/>
              <a:gd name="connsiteX15" fmla="*/ 451904 w 2800371"/>
              <a:gd name="connsiteY15" fmla="*/ 1320421 h 1456023"/>
              <a:gd name="connsiteX16" fmla="*/ 554289 w 2800371"/>
              <a:gd name="connsiteY16" fmla="*/ 1309830 h 1456023"/>
              <a:gd name="connsiteX17" fmla="*/ 586063 w 2800371"/>
              <a:gd name="connsiteY17" fmla="*/ 1285116 h 1456023"/>
              <a:gd name="connsiteX18" fmla="*/ 617838 w 2800371"/>
              <a:gd name="connsiteY18" fmla="*/ 1260403 h 1456023"/>
              <a:gd name="connsiteX19" fmla="*/ 631960 w 2800371"/>
              <a:gd name="connsiteY19" fmla="*/ 1235689 h 1456023"/>
              <a:gd name="connsiteX20" fmla="*/ 649612 w 2800371"/>
              <a:gd name="connsiteY20" fmla="*/ 1214506 h 1456023"/>
              <a:gd name="connsiteX21" fmla="*/ 670795 w 2800371"/>
              <a:gd name="connsiteY21" fmla="*/ 1207445 h 1456023"/>
              <a:gd name="connsiteX22" fmla="*/ 720222 w 2800371"/>
              <a:gd name="connsiteY22" fmla="*/ 1218037 h 1456023"/>
              <a:gd name="connsiteX23" fmla="*/ 741405 w 2800371"/>
              <a:gd name="connsiteY23" fmla="*/ 1242750 h 1456023"/>
              <a:gd name="connsiteX24" fmla="*/ 751997 w 2800371"/>
              <a:gd name="connsiteY24" fmla="*/ 1249811 h 1456023"/>
              <a:gd name="connsiteX25" fmla="*/ 882625 w 2800371"/>
              <a:gd name="connsiteY25" fmla="*/ 1260403 h 1456023"/>
              <a:gd name="connsiteX26" fmla="*/ 914400 w 2800371"/>
              <a:gd name="connsiteY26" fmla="*/ 1295708 h 1456023"/>
              <a:gd name="connsiteX27" fmla="*/ 935583 w 2800371"/>
              <a:gd name="connsiteY27" fmla="*/ 1306299 h 1456023"/>
              <a:gd name="connsiteX28" fmla="*/ 963827 w 2800371"/>
              <a:gd name="connsiteY28" fmla="*/ 1313360 h 1456023"/>
              <a:gd name="connsiteX29" fmla="*/ 1016784 w 2800371"/>
              <a:gd name="connsiteY29" fmla="*/ 1239220 h 1456023"/>
              <a:gd name="connsiteX30" fmla="*/ 1073272 w 2800371"/>
              <a:gd name="connsiteY30" fmla="*/ 1182732 h 1456023"/>
              <a:gd name="connsiteX31" fmla="*/ 1105047 w 2800371"/>
              <a:gd name="connsiteY31" fmla="*/ 1172140 h 1456023"/>
              <a:gd name="connsiteX32" fmla="*/ 1154474 w 2800371"/>
              <a:gd name="connsiteY32" fmla="*/ 1175671 h 1456023"/>
              <a:gd name="connsiteX33" fmla="*/ 1179187 w 2800371"/>
              <a:gd name="connsiteY33" fmla="*/ 1196854 h 1456023"/>
              <a:gd name="connsiteX34" fmla="*/ 1193309 w 2800371"/>
              <a:gd name="connsiteY34" fmla="*/ 1207445 h 1456023"/>
              <a:gd name="connsiteX35" fmla="*/ 1218023 w 2800371"/>
              <a:gd name="connsiteY35" fmla="*/ 1225098 h 1456023"/>
              <a:gd name="connsiteX36" fmla="*/ 1228614 w 2800371"/>
              <a:gd name="connsiteY36" fmla="*/ 1242750 h 1456023"/>
              <a:gd name="connsiteX37" fmla="*/ 1232145 w 2800371"/>
              <a:gd name="connsiteY37" fmla="*/ 1253342 h 1456023"/>
              <a:gd name="connsiteX38" fmla="*/ 1253328 w 2800371"/>
              <a:gd name="connsiteY38" fmla="*/ 1274525 h 1456023"/>
              <a:gd name="connsiteX39" fmla="*/ 1299224 w 2800371"/>
              <a:gd name="connsiteY39" fmla="*/ 1263933 h 1456023"/>
              <a:gd name="connsiteX40" fmla="*/ 1313346 w 2800371"/>
              <a:gd name="connsiteY40" fmla="*/ 1239220 h 1456023"/>
              <a:gd name="connsiteX41" fmla="*/ 1327468 w 2800371"/>
              <a:gd name="connsiteY41" fmla="*/ 1218037 h 1456023"/>
              <a:gd name="connsiteX42" fmla="*/ 1338060 w 2800371"/>
              <a:gd name="connsiteY42" fmla="*/ 1200384 h 1456023"/>
              <a:gd name="connsiteX43" fmla="*/ 1348651 w 2800371"/>
              <a:gd name="connsiteY43" fmla="*/ 1165079 h 1456023"/>
              <a:gd name="connsiteX44" fmla="*/ 1355713 w 2800371"/>
              <a:gd name="connsiteY44" fmla="*/ 1150957 h 1456023"/>
              <a:gd name="connsiteX45" fmla="*/ 1398079 w 2800371"/>
              <a:gd name="connsiteY45" fmla="*/ 1052103 h 1456023"/>
              <a:gd name="connsiteX46" fmla="*/ 1419262 w 2800371"/>
              <a:gd name="connsiteY46" fmla="*/ 1030920 h 1456023"/>
              <a:gd name="connsiteX47" fmla="*/ 1443975 w 2800371"/>
              <a:gd name="connsiteY47" fmla="*/ 935597 h 1456023"/>
              <a:gd name="connsiteX48" fmla="*/ 1454567 w 2800371"/>
              <a:gd name="connsiteY48" fmla="*/ 907353 h 1456023"/>
              <a:gd name="connsiteX49" fmla="*/ 1461628 w 2800371"/>
              <a:gd name="connsiteY49" fmla="*/ 886170 h 1456023"/>
              <a:gd name="connsiteX50" fmla="*/ 1475750 w 2800371"/>
              <a:gd name="connsiteY50" fmla="*/ 850865 h 1456023"/>
              <a:gd name="connsiteX51" fmla="*/ 1500463 w 2800371"/>
              <a:gd name="connsiteY51" fmla="*/ 801438 h 1456023"/>
              <a:gd name="connsiteX52" fmla="*/ 1571073 w 2800371"/>
              <a:gd name="connsiteY52" fmla="*/ 610791 h 1456023"/>
              <a:gd name="connsiteX53" fmla="*/ 1613439 w 2800371"/>
              <a:gd name="connsiteY53" fmla="*/ 300106 h 1456023"/>
              <a:gd name="connsiteX54" fmla="*/ 1627561 w 2800371"/>
              <a:gd name="connsiteY54" fmla="*/ 225966 h 1456023"/>
              <a:gd name="connsiteX55" fmla="*/ 1631092 w 2800371"/>
              <a:gd name="connsiteY55" fmla="*/ 151825 h 1456023"/>
              <a:gd name="connsiteX56" fmla="*/ 1666397 w 2800371"/>
              <a:gd name="connsiteY56" fmla="*/ 84746 h 1456023"/>
              <a:gd name="connsiteX57" fmla="*/ 1673458 w 2800371"/>
              <a:gd name="connsiteY57" fmla="*/ 63563 h 1456023"/>
              <a:gd name="connsiteX58" fmla="*/ 1676988 w 2800371"/>
              <a:gd name="connsiteY58" fmla="*/ 52971 h 1456023"/>
              <a:gd name="connsiteX59" fmla="*/ 1691110 w 2800371"/>
              <a:gd name="connsiteY59" fmla="*/ 24727 h 1456023"/>
              <a:gd name="connsiteX60" fmla="*/ 1698171 w 2800371"/>
              <a:gd name="connsiteY60" fmla="*/ 14136 h 1456023"/>
              <a:gd name="connsiteX61" fmla="*/ 1729946 w 2800371"/>
              <a:gd name="connsiteY61" fmla="*/ 17666 h 1456023"/>
              <a:gd name="connsiteX62" fmla="*/ 1765251 w 2800371"/>
              <a:gd name="connsiteY62" fmla="*/ 24727 h 1456023"/>
              <a:gd name="connsiteX63" fmla="*/ 1821739 w 2800371"/>
              <a:gd name="connsiteY63" fmla="*/ 28258 h 1456023"/>
              <a:gd name="connsiteX64" fmla="*/ 1864105 w 2800371"/>
              <a:gd name="connsiteY64" fmla="*/ 24727 h 1456023"/>
              <a:gd name="connsiteX65" fmla="*/ 1874696 w 2800371"/>
              <a:gd name="connsiteY65" fmla="*/ 21197 h 1456023"/>
              <a:gd name="connsiteX66" fmla="*/ 1966489 w 2800371"/>
              <a:gd name="connsiteY66" fmla="*/ 17666 h 1456023"/>
              <a:gd name="connsiteX67" fmla="*/ 2308948 w 2800371"/>
              <a:gd name="connsiteY67" fmla="*/ 7075 h 1456023"/>
              <a:gd name="connsiteX68" fmla="*/ 2372497 w 2800371"/>
              <a:gd name="connsiteY68" fmla="*/ 7075 h 1456023"/>
              <a:gd name="connsiteX69" fmla="*/ 2393680 w 2800371"/>
              <a:gd name="connsiteY69" fmla="*/ 14136 h 1456023"/>
              <a:gd name="connsiteX70" fmla="*/ 2404272 w 2800371"/>
              <a:gd name="connsiteY70" fmla="*/ 77685 h 1456023"/>
              <a:gd name="connsiteX71" fmla="*/ 2464290 w 2800371"/>
              <a:gd name="connsiteY71" fmla="*/ 296576 h 1456023"/>
              <a:gd name="connsiteX72" fmla="*/ 2489004 w 2800371"/>
              <a:gd name="connsiteY72" fmla="*/ 533119 h 1456023"/>
              <a:gd name="connsiteX73" fmla="*/ 2517248 w 2800371"/>
              <a:gd name="connsiteY73" fmla="*/ 593138 h 1456023"/>
              <a:gd name="connsiteX74" fmla="*/ 2559614 w 2800371"/>
              <a:gd name="connsiteY74" fmla="*/ 716706 h 1456023"/>
              <a:gd name="connsiteX75" fmla="*/ 2626693 w 2800371"/>
              <a:gd name="connsiteY75" fmla="*/ 836743 h 1456023"/>
              <a:gd name="connsiteX76" fmla="*/ 2686712 w 2800371"/>
              <a:gd name="connsiteY76" fmla="*/ 967371 h 1456023"/>
              <a:gd name="connsiteX77" fmla="*/ 2697303 w 2800371"/>
              <a:gd name="connsiteY77" fmla="*/ 977963 h 1456023"/>
              <a:gd name="connsiteX78" fmla="*/ 2704364 w 2800371"/>
              <a:gd name="connsiteY78" fmla="*/ 988554 h 1456023"/>
              <a:gd name="connsiteX79" fmla="*/ 2729078 w 2800371"/>
              <a:gd name="connsiteY79" fmla="*/ 1002676 h 1456023"/>
              <a:gd name="connsiteX80" fmla="*/ 2743200 w 2800371"/>
              <a:gd name="connsiteY80" fmla="*/ 1016798 h 1456023"/>
              <a:gd name="connsiteX81" fmla="*/ 2789096 w 2800371"/>
              <a:gd name="connsiteY81" fmla="*/ 1027390 h 1456023"/>
              <a:gd name="connsiteX82" fmla="*/ 2792627 w 2800371"/>
              <a:gd name="connsiteY82" fmla="*/ 1327482 h 1456023"/>
              <a:gd name="connsiteX83" fmla="*/ 2760852 w 2800371"/>
              <a:gd name="connsiteY83" fmla="*/ 1454580 h 1456023"/>
              <a:gd name="connsiteX84" fmla="*/ 2058282 w 2800371"/>
              <a:gd name="connsiteY84" fmla="*/ 1387501 h 1456023"/>
              <a:gd name="connsiteX85" fmla="*/ 529575 w 2800371"/>
              <a:gd name="connsiteY85" fmla="*/ 1147427 h 1456023"/>
              <a:gd name="connsiteX86" fmla="*/ 342458 w 2800371"/>
              <a:gd name="connsiteY86" fmla="*/ 1415745 h 1456023"/>
              <a:gd name="connsiteX87" fmla="*/ 172994 w 2800371"/>
              <a:gd name="connsiteY87" fmla="*/ 1313360 h 1456023"/>
              <a:gd name="connsiteX88" fmla="*/ 141220 w 2800371"/>
              <a:gd name="connsiteY88" fmla="*/ 1341604 h 1456023"/>
              <a:gd name="connsiteX89" fmla="*/ 95323 w 2800371"/>
              <a:gd name="connsiteY89" fmla="*/ 1359257 h 1456023"/>
              <a:gd name="connsiteX90" fmla="*/ 45896 w 2800371"/>
              <a:gd name="connsiteY90" fmla="*/ 1405153 h 1456023"/>
              <a:gd name="connsiteX91" fmla="*/ 31774 w 2800371"/>
              <a:gd name="connsiteY91" fmla="*/ 1408684 h 1456023"/>
              <a:gd name="connsiteX92" fmla="*/ 10591 w 2800371"/>
              <a:gd name="connsiteY92" fmla="*/ 1415745 h 1456023"/>
              <a:gd name="connsiteX93" fmla="*/ 3530 w 2800371"/>
              <a:gd name="connsiteY93" fmla="*/ 1433397 h 1456023"/>
              <a:gd name="connsiteX94" fmla="*/ 0 w 2800371"/>
              <a:gd name="connsiteY94" fmla="*/ 1454580 h 1456023"/>
              <a:gd name="connsiteX95" fmla="*/ 7061 w 2800371"/>
              <a:gd name="connsiteY95" fmla="*/ 1359257 h 1456023"/>
              <a:gd name="connsiteX96" fmla="*/ 7061 w 2800371"/>
              <a:gd name="connsiteY96" fmla="*/ 1331013 h 1456023"/>
              <a:gd name="connsiteX0" fmla="*/ 7061 w 2800371"/>
              <a:gd name="connsiteY0" fmla="*/ 1331013 h 1456023"/>
              <a:gd name="connsiteX1" fmla="*/ 7061 w 2800371"/>
              <a:gd name="connsiteY1" fmla="*/ 1331013 h 1456023"/>
              <a:gd name="connsiteX2" fmla="*/ 52957 w 2800371"/>
              <a:gd name="connsiteY2" fmla="*/ 1309830 h 1456023"/>
              <a:gd name="connsiteX3" fmla="*/ 67079 w 2800371"/>
              <a:gd name="connsiteY3" fmla="*/ 1306299 h 1456023"/>
              <a:gd name="connsiteX4" fmla="*/ 102384 w 2800371"/>
              <a:gd name="connsiteY4" fmla="*/ 1320421 h 1456023"/>
              <a:gd name="connsiteX5" fmla="*/ 123567 w 2800371"/>
              <a:gd name="connsiteY5" fmla="*/ 1334543 h 1456023"/>
              <a:gd name="connsiteX6" fmla="*/ 165933 w 2800371"/>
              <a:gd name="connsiteY6" fmla="*/ 1331013 h 1456023"/>
              <a:gd name="connsiteX7" fmla="*/ 194177 w 2800371"/>
              <a:gd name="connsiteY7" fmla="*/ 1316891 h 1456023"/>
              <a:gd name="connsiteX8" fmla="*/ 208299 w 2800371"/>
              <a:gd name="connsiteY8" fmla="*/ 1313360 h 1456023"/>
              <a:gd name="connsiteX9" fmla="*/ 240074 w 2800371"/>
              <a:gd name="connsiteY9" fmla="*/ 1306299 h 1456023"/>
              <a:gd name="connsiteX10" fmla="*/ 275379 w 2800371"/>
              <a:gd name="connsiteY10" fmla="*/ 1309830 h 1456023"/>
              <a:gd name="connsiteX11" fmla="*/ 293031 w 2800371"/>
              <a:gd name="connsiteY11" fmla="*/ 1316891 h 1456023"/>
              <a:gd name="connsiteX12" fmla="*/ 310684 w 2800371"/>
              <a:gd name="connsiteY12" fmla="*/ 1309830 h 1456023"/>
              <a:gd name="connsiteX13" fmla="*/ 353050 w 2800371"/>
              <a:gd name="connsiteY13" fmla="*/ 1302769 h 1456023"/>
              <a:gd name="connsiteX14" fmla="*/ 427190 w 2800371"/>
              <a:gd name="connsiteY14" fmla="*/ 1313360 h 1456023"/>
              <a:gd name="connsiteX15" fmla="*/ 451904 w 2800371"/>
              <a:gd name="connsiteY15" fmla="*/ 1320421 h 1456023"/>
              <a:gd name="connsiteX16" fmla="*/ 554289 w 2800371"/>
              <a:gd name="connsiteY16" fmla="*/ 1309830 h 1456023"/>
              <a:gd name="connsiteX17" fmla="*/ 586063 w 2800371"/>
              <a:gd name="connsiteY17" fmla="*/ 1285116 h 1456023"/>
              <a:gd name="connsiteX18" fmla="*/ 617838 w 2800371"/>
              <a:gd name="connsiteY18" fmla="*/ 1260403 h 1456023"/>
              <a:gd name="connsiteX19" fmla="*/ 631960 w 2800371"/>
              <a:gd name="connsiteY19" fmla="*/ 1235689 h 1456023"/>
              <a:gd name="connsiteX20" fmla="*/ 649612 w 2800371"/>
              <a:gd name="connsiteY20" fmla="*/ 1214506 h 1456023"/>
              <a:gd name="connsiteX21" fmla="*/ 670795 w 2800371"/>
              <a:gd name="connsiteY21" fmla="*/ 1207445 h 1456023"/>
              <a:gd name="connsiteX22" fmla="*/ 720222 w 2800371"/>
              <a:gd name="connsiteY22" fmla="*/ 1218037 h 1456023"/>
              <a:gd name="connsiteX23" fmla="*/ 741405 w 2800371"/>
              <a:gd name="connsiteY23" fmla="*/ 1242750 h 1456023"/>
              <a:gd name="connsiteX24" fmla="*/ 751997 w 2800371"/>
              <a:gd name="connsiteY24" fmla="*/ 1249811 h 1456023"/>
              <a:gd name="connsiteX25" fmla="*/ 882625 w 2800371"/>
              <a:gd name="connsiteY25" fmla="*/ 1260403 h 1456023"/>
              <a:gd name="connsiteX26" fmla="*/ 914400 w 2800371"/>
              <a:gd name="connsiteY26" fmla="*/ 1295708 h 1456023"/>
              <a:gd name="connsiteX27" fmla="*/ 935583 w 2800371"/>
              <a:gd name="connsiteY27" fmla="*/ 1306299 h 1456023"/>
              <a:gd name="connsiteX28" fmla="*/ 963827 w 2800371"/>
              <a:gd name="connsiteY28" fmla="*/ 1313360 h 1456023"/>
              <a:gd name="connsiteX29" fmla="*/ 1016784 w 2800371"/>
              <a:gd name="connsiteY29" fmla="*/ 1239220 h 1456023"/>
              <a:gd name="connsiteX30" fmla="*/ 1073272 w 2800371"/>
              <a:gd name="connsiteY30" fmla="*/ 1182732 h 1456023"/>
              <a:gd name="connsiteX31" fmla="*/ 1105047 w 2800371"/>
              <a:gd name="connsiteY31" fmla="*/ 1172140 h 1456023"/>
              <a:gd name="connsiteX32" fmla="*/ 1154474 w 2800371"/>
              <a:gd name="connsiteY32" fmla="*/ 1175671 h 1456023"/>
              <a:gd name="connsiteX33" fmla="*/ 1179187 w 2800371"/>
              <a:gd name="connsiteY33" fmla="*/ 1196854 h 1456023"/>
              <a:gd name="connsiteX34" fmla="*/ 1193309 w 2800371"/>
              <a:gd name="connsiteY34" fmla="*/ 1207445 h 1456023"/>
              <a:gd name="connsiteX35" fmla="*/ 1218023 w 2800371"/>
              <a:gd name="connsiteY35" fmla="*/ 1225098 h 1456023"/>
              <a:gd name="connsiteX36" fmla="*/ 1228614 w 2800371"/>
              <a:gd name="connsiteY36" fmla="*/ 1242750 h 1456023"/>
              <a:gd name="connsiteX37" fmla="*/ 1232145 w 2800371"/>
              <a:gd name="connsiteY37" fmla="*/ 1253342 h 1456023"/>
              <a:gd name="connsiteX38" fmla="*/ 1253328 w 2800371"/>
              <a:gd name="connsiteY38" fmla="*/ 1274525 h 1456023"/>
              <a:gd name="connsiteX39" fmla="*/ 1299224 w 2800371"/>
              <a:gd name="connsiteY39" fmla="*/ 1263933 h 1456023"/>
              <a:gd name="connsiteX40" fmla="*/ 1313346 w 2800371"/>
              <a:gd name="connsiteY40" fmla="*/ 1239220 h 1456023"/>
              <a:gd name="connsiteX41" fmla="*/ 1327468 w 2800371"/>
              <a:gd name="connsiteY41" fmla="*/ 1218037 h 1456023"/>
              <a:gd name="connsiteX42" fmla="*/ 1338060 w 2800371"/>
              <a:gd name="connsiteY42" fmla="*/ 1200384 h 1456023"/>
              <a:gd name="connsiteX43" fmla="*/ 1348651 w 2800371"/>
              <a:gd name="connsiteY43" fmla="*/ 1165079 h 1456023"/>
              <a:gd name="connsiteX44" fmla="*/ 1355713 w 2800371"/>
              <a:gd name="connsiteY44" fmla="*/ 1150957 h 1456023"/>
              <a:gd name="connsiteX45" fmla="*/ 1398079 w 2800371"/>
              <a:gd name="connsiteY45" fmla="*/ 1052103 h 1456023"/>
              <a:gd name="connsiteX46" fmla="*/ 1419262 w 2800371"/>
              <a:gd name="connsiteY46" fmla="*/ 1030920 h 1456023"/>
              <a:gd name="connsiteX47" fmla="*/ 1443975 w 2800371"/>
              <a:gd name="connsiteY47" fmla="*/ 935597 h 1456023"/>
              <a:gd name="connsiteX48" fmla="*/ 1454567 w 2800371"/>
              <a:gd name="connsiteY48" fmla="*/ 907353 h 1456023"/>
              <a:gd name="connsiteX49" fmla="*/ 1461628 w 2800371"/>
              <a:gd name="connsiteY49" fmla="*/ 886170 h 1456023"/>
              <a:gd name="connsiteX50" fmla="*/ 1475750 w 2800371"/>
              <a:gd name="connsiteY50" fmla="*/ 850865 h 1456023"/>
              <a:gd name="connsiteX51" fmla="*/ 1500463 w 2800371"/>
              <a:gd name="connsiteY51" fmla="*/ 801438 h 1456023"/>
              <a:gd name="connsiteX52" fmla="*/ 1571073 w 2800371"/>
              <a:gd name="connsiteY52" fmla="*/ 610791 h 1456023"/>
              <a:gd name="connsiteX53" fmla="*/ 1613439 w 2800371"/>
              <a:gd name="connsiteY53" fmla="*/ 300106 h 1456023"/>
              <a:gd name="connsiteX54" fmla="*/ 1627561 w 2800371"/>
              <a:gd name="connsiteY54" fmla="*/ 225966 h 1456023"/>
              <a:gd name="connsiteX55" fmla="*/ 1631092 w 2800371"/>
              <a:gd name="connsiteY55" fmla="*/ 151825 h 1456023"/>
              <a:gd name="connsiteX56" fmla="*/ 1666397 w 2800371"/>
              <a:gd name="connsiteY56" fmla="*/ 84746 h 1456023"/>
              <a:gd name="connsiteX57" fmla="*/ 1673458 w 2800371"/>
              <a:gd name="connsiteY57" fmla="*/ 63563 h 1456023"/>
              <a:gd name="connsiteX58" fmla="*/ 1676988 w 2800371"/>
              <a:gd name="connsiteY58" fmla="*/ 52971 h 1456023"/>
              <a:gd name="connsiteX59" fmla="*/ 1691110 w 2800371"/>
              <a:gd name="connsiteY59" fmla="*/ 24727 h 1456023"/>
              <a:gd name="connsiteX60" fmla="*/ 1698171 w 2800371"/>
              <a:gd name="connsiteY60" fmla="*/ 14136 h 1456023"/>
              <a:gd name="connsiteX61" fmla="*/ 1729946 w 2800371"/>
              <a:gd name="connsiteY61" fmla="*/ 17666 h 1456023"/>
              <a:gd name="connsiteX62" fmla="*/ 1765251 w 2800371"/>
              <a:gd name="connsiteY62" fmla="*/ 24727 h 1456023"/>
              <a:gd name="connsiteX63" fmla="*/ 1821739 w 2800371"/>
              <a:gd name="connsiteY63" fmla="*/ 28258 h 1456023"/>
              <a:gd name="connsiteX64" fmla="*/ 1864105 w 2800371"/>
              <a:gd name="connsiteY64" fmla="*/ 24727 h 1456023"/>
              <a:gd name="connsiteX65" fmla="*/ 1874696 w 2800371"/>
              <a:gd name="connsiteY65" fmla="*/ 21197 h 1456023"/>
              <a:gd name="connsiteX66" fmla="*/ 1966489 w 2800371"/>
              <a:gd name="connsiteY66" fmla="*/ 17666 h 1456023"/>
              <a:gd name="connsiteX67" fmla="*/ 2308948 w 2800371"/>
              <a:gd name="connsiteY67" fmla="*/ 7075 h 1456023"/>
              <a:gd name="connsiteX68" fmla="*/ 2372497 w 2800371"/>
              <a:gd name="connsiteY68" fmla="*/ 7075 h 1456023"/>
              <a:gd name="connsiteX69" fmla="*/ 2393680 w 2800371"/>
              <a:gd name="connsiteY69" fmla="*/ 14136 h 1456023"/>
              <a:gd name="connsiteX70" fmla="*/ 2404272 w 2800371"/>
              <a:gd name="connsiteY70" fmla="*/ 77685 h 1456023"/>
              <a:gd name="connsiteX71" fmla="*/ 2464290 w 2800371"/>
              <a:gd name="connsiteY71" fmla="*/ 296576 h 1456023"/>
              <a:gd name="connsiteX72" fmla="*/ 2489004 w 2800371"/>
              <a:gd name="connsiteY72" fmla="*/ 533119 h 1456023"/>
              <a:gd name="connsiteX73" fmla="*/ 2517248 w 2800371"/>
              <a:gd name="connsiteY73" fmla="*/ 593138 h 1456023"/>
              <a:gd name="connsiteX74" fmla="*/ 2559614 w 2800371"/>
              <a:gd name="connsiteY74" fmla="*/ 716706 h 1456023"/>
              <a:gd name="connsiteX75" fmla="*/ 2626693 w 2800371"/>
              <a:gd name="connsiteY75" fmla="*/ 836743 h 1456023"/>
              <a:gd name="connsiteX76" fmla="*/ 2686712 w 2800371"/>
              <a:gd name="connsiteY76" fmla="*/ 967371 h 1456023"/>
              <a:gd name="connsiteX77" fmla="*/ 2697303 w 2800371"/>
              <a:gd name="connsiteY77" fmla="*/ 977963 h 1456023"/>
              <a:gd name="connsiteX78" fmla="*/ 2704364 w 2800371"/>
              <a:gd name="connsiteY78" fmla="*/ 988554 h 1456023"/>
              <a:gd name="connsiteX79" fmla="*/ 2729078 w 2800371"/>
              <a:gd name="connsiteY79" fmla="*/ 1002676 h 1456023"/>
              <a:gd name="connsiteX80" fmla="*/ 2743200 w 2800371"/>
              <a:gd name="connsiteY80" fmla="*/ 1016798 h 1456023"/>
              <a:gd name="connsiteX81" fmla="*/ 2789096 w 2800371"/>
              <a:gd name="connsiteY81" fmla="*/ 1027390 h 1456023"/>
              <a:gd name="connsiteX82" fmla="*/ 2792627 w 2800371"/>
              <a:gd name="connsiteY82" fmla="*/ 1327482 h 1456023"/>
              <a:gd name="connsiteX83" fmla="*/ 2760852 w 2800371"/>
              <a:gd name="connsiteY83" fmla="*/ 1454580 h 1456023"/>
              <a:gd name="connsiteX84" fmla="*/ 2058282 w 2800371"/>
              <a:gd name="connsiteY84" fmla="*/ 1387501 h 1456023"/>
              <a:gd name="connsiteX85" fmla="*/ 571941 w 2800371"/>
              <a:gd name="connsiteY85" fmla="*/ 1454581 h 1456023"/>
              <a:gd name="connsiteX86" fmla="*/ 342458 w 2800371"/>
              <a:gd name="connsiteY86" fmla="*/ 1415745 h 1456023"/>
              <a:gd name="connsiteX87" fmla="*/ 172994 w 2800371"/>
              <a:gd name="connsiteY87" fmla="*/ 1313360 h 1456023"/>
              <a:gd name="connsiteX88" fmla="*/ 141220 w 2800371"/>
              <a:gd name="connsiteY88" fmla="*/ 1341604 h 1456023"/>
              <a:gd name="connsiteX89" fmla="*/ 95323 w 2800371"/>
              <a:gd name="connsiteY89" fmla="*/ 1359257 h 1456023"/>
              <a:gd name="connsiteX90" fmla="*/ 45896 w 2800371"/>
              <a:gd name="connsiteY90" fmla="*/ 1405153 h 1456023"/>
              <a:gd name="connsiteX91" fmla="*/ 31774 w 2800371"/>
              <a:gd name="connsiteY91" fmla="*/ 1408684 h 1456023"/>
              <a:gd name="connsiteX92" fmla="*/ 10591 w 2800371"/>
              <a:gd name="connsiteY92" fmla="*/ 1415745 h 1456023"/>
              <a:gd name="connsiteX93" fmla="*/ 3530 w 2800371"/>
              <a:gd name="connsiteY93" fmla="*/ 1433397 h 1456023"/>
              <a:gd name="connsiteX94" fmla="*/ 0 w 2800371"/>
              <a:gd name="connsiteY94" fmla="*/ 1454580 h 1456023"/>
              <a:gd name="connsiteX95" fmla="*/ 7061 w 2800371"/>
              <a:gd name="connsiteY95" fmla="*/ 1359257 h 1456023"/>
              <a:gd name="connsiteX96" fmla="*/ 7061 w 2800371"/>
              <a:gd name="connsiteY96" fmla="*/ 1331013 h 1456023"/>
              <a:gd name="connsiteX0" fmla="*/ 7061 w 2800371"/>
              <a:gd name="connsiteY0" fmla="*/ 1331013 h 1458111"/>
              <a:gd name="connsiteX1" fmla="*/ 7061 w 2800371"/>
              <a:gd name="connsiteY1" fmla="*/ 1331013 h 1458111"/>
              <a:gd name="connsiteX2" fmla="*/ 52957 w 2800371"/>
              <a:gd name="connsiteY2" fmla="*/ 1309830 h 1458111"/>
              <a:gd name="connsiteX3" fmla="*/ 67079 w 2800371"/>
              <a:gd name="connsiteY3" fmla="*/ 1306299 h 1458111"/>
              <a:gd name="connsiteX4" fmla="*/ 102384 w 2800371"/>
              <a:gd name="connsiteY4" fmla="*/ 1320421 h 1458111"/>
              <a:gd name="connsiteX5" fmla="*/ 123567 w 2800371"/>
              <a:gd name="connsiteY5" fmla="*/ 1334543 h 1458111"/>
              <a:gd name="connsiteX6" fmla="*/ 165933 w 2800371"/>
              <a:gd name="connsiteY6" fmla="*/ 1331013 h 1458111"/>
              <a:gd name="connsiteX7" fmla="*/ 194177 w 2800371"/>
              <a:gd name="connsiteY7" fmla="*/ 1316891 h 1458111"/>
              <a:gd name="connsiteX8" fmla="*/ 208299 w 2800371"/>
              <a:gd name="connsiteY8" fmla="*/ 1313360 h 1458111"/>
              <a:gd name="connsiteX9" fmla="*/ 240074 w 2800371"/>
              <a:gd name="connsiteY9" fmla="*/ 1306299 h 1458111"/>
              <a:gd name="connsiteX10" fmla="*/ 275379 w 2800371"/>
              <a:gd name="connsiteY10" fmla="*/ 1309830 h 1458111"/>
              <a:gd name="connsiteX11" fmla="*/ 293031 w 2800371"/>
              <a:gd name="connsiteY11" fmla="*/ 1316891 h 1458111"/>
              <a:gd name="connsiteX12" fmla="*/ 310684 w 2800371"/>
              <a:gd name="connsiteY12" fmla="*/ 1309830 h 1458111"/>
              <a:gd name="connsiteX13" fmla="*/ 353050 w 2800371"/>
              <a:gd name="connsiteY13" fmla="*/ 1302769 h 1458111"/>
              <a:gd name="connsiteX14" fmla="*/ 427190 w 2800371"/>
              <a:gd name="connsiteY14" fmla="*/ 1313360 h 1458111"/>
              <a:gd name="connsiteX15" fmla="*/ 451904 w 2800371"/>
              <a:gd name="connsiteY15" fmla="*/ 1320421 h 1458111"/>
              <a:gd name="connsiteX16" fmla="*/ 554289 w 2800371"/>
              <a:gd name="connsiteY16" fmla="*/ 1309830 h 1458111"/>
              <a:gd name="connsiteX17" fmla="*/ 586063 w 2800371"/>
              <a:gd name="connsiteY17" fmla="*/ 1285116 h 1458111"/>
              <a:gd name="connsiteX18" fmla="*/ 617838 w 2800371"/>
              <a:gd name="connsiteY18" fmla="*/ 1260403 h 1458111"/>
              <a:gd name="connsiteX19" fmla="*/ 631960 w 2800371"/>
              <a:gd name="connsiteY19" fmla="*/ 1235689 h 1458111"/>
              <a:gd name="connsiteX20" fmla="*/ 649612 w 2800371"/>
              <a:gd name="connsiteY20" fmla="*/ 1214506 h 1458111"/>
              <a:gd name="connsiteX21" fmla="*/ 670795 w 2800371"/>
              <a:gd name="connsiteY21" fmla="*/ 1207445 h 1458111"/>
              <a:gd name="connsiteX22" fmla="*/ 720222 w 2800371"/>
              <a:gd name="connsiteY22" fmla="*/ 1218037 h 1458111"/>
              <a:gd name="connsiteX23" fmla="*/ 741405 w 2800371"/>
              <a:gd name="connsiteY23" fmla="*/ 1242750 h 1458111"/>
              <a:gd name="connsiteX24" fmla="*/ 751997 w 2800371"/>
              <a:gd name="connsiteY24" fmla="*/ 1249811 h 1458111"/>
              <a:gd name="connsiteX25" fmla="*/ 882625 w 2800371"/>
              <a:gd name="connsiteY25" fmla="*/ 1260403 h 1458111"/>
              <a:gd name="connsiteX26" fmla="*/ 914400 w 2800371"/>
              <a:gd name="connsiteY26" fmla="*/ 1295708 h 1458111"/>
              <a:gd name="connsiteX27" fmla="*/ 935583 w 2800371"/>
              <a:gd name="connsiteY27" fmla="*/ 1306299 h 1458111"/>
              <a:gd name="connsiteX28" fmla="*/ 963827 w 2800371"/>
              <a:gd name="connsiteY28" fmla="*/ 1313360 h 1458111"/>
              <a:gd name="connsiteX29" fmla="*/ 1016784 w 2800371"/>
              <a:gd name="connsiteY29" fmla="*/ 1239220 h 1458111"/>
              <a:gd name="connsiteX30" fmla="*/ 1073272 w 2800371"/>
              <a:gd name="connsiteY30" fmla="*/ 1182732 h 1458111"/>
              <a:gd name="connsiteX31" fmla="*/ 1105047 w 2800371"/>
              <a:gd name="connsiteY31" fmla="*/ 1172140 h 1458111"/>
              <a:gd name="connsiteX32" fmla="*/ 1154474 w 2800371"/>
              <a:gd name="connsiteY32" fmla="*/ 1175671 h 1458111"/>
              <a:gd name="connsiteX33" fmla="*/ 1179187 w 2800371"/>
              <a:gd name="connsiteY33" fmla="*/ 1196854 h 1458111"/>
              <a:gd name="connsiteX34" fmla="*/ 1193309 w 2800371"/>
              <a:gd name="connsiteY34" fmla="*/ 1207445 h 1458111"/>
              <a:gd name="connsiteX35" fmla="*/ 1218023 w 2800371"/>
              <a:gd name="connsiteY35" fmla="*/ 1225098 h 1458111"/>
              <a:gd name="connsiteX36" fmla="*/ 1228614 w 2800371"/>
              <a:gd name="connsiteY36" fmla="*/ 1242750 h 1458111"/>
              <a:gd name="connsiteX37" fmla="*/ 1232145 w 2800371"/>
              <a:gd name="connsiteY37" fmla="*/ 1253342 h 1458111"/>
              <a:gd name="connsiteX38" fmla="*/ 1253328 w 2800371"/>
              <a:gd name="connsiteY38" fmla="*/ 1274525 h 1458111"/>
              <a:gd name="connsiteX39" fmla="*/ 1299224 w 2800371"/>
              <a:gd name="connsiteY39" fmla="*/ 1263933 h 1458111"/>
              <a:gd name="connsiteX40" fmla="*/ 1313346 w 2800371"/>
              <a:gd name="connsiteY40" fmla="*/ 1239220 h 1458111"/>
              <a:gd name="connsiteX41" fmla="*/ 1327468 w 2800371"/>
              <a:gd name="connsiteY41" fmla="*/ 1218037 h 1458111"/>
              <a:gd name="connsiteX42" fmla="*/ 1338060 w 2800371"/>
              <a:gd name="connsiteY42" fmla="*/ 1200384 h 1458111"/>
              <a:gd name="connsiteX43" fmla="*/ 1348651 w 2800371"/>
              <a:gd name="connsiteY43" fmla="*/ 1165079 h 1458111"/>
              <a:gd name="connsiteX44" fmla="*/ 1355713 w 2800371"/>
              <a:gd name="connsiteY44" fmla="*/ 1150957 h 1458111"/>
              <a:gd name="connsiteX45" fmla="*/ 1398079 w 2800371"/>
              <a:gd name="connsiteY45" fmla="*/ 1052103 h 1458111"/>
              <a:gd name="connsiteX46" fmla="*/ 1419262 w 2800371"/>
              <a:gd name="connsiteY46" fmla="*/ 1030920 h 1458111"/>
              <a:gd name="connsiteX47" fmla="*/ 1443975 w 2800371"/>
              <a:gd name="connsiteY47" fmla="*/ 935597 h 1458111"/>
              <a:gd name="connsiteX48" fmla="*/ 1454567 w 2800371"/>
              <a:gd name="connsiteY48" fmla="*/ 907353 h 1458111"/>
              <a:gd name="connsiteX49" fmla="*/ 1461628 w 2800371"/>
              <a:gd name="connsiteY49" fmla="*/ 886170 h 1458111"/>
              <a:gd name="connsiteX50" fmla="*/ 1475750 w 2800371"/>
              <a:gd name="connsiteY50" fmla="*/ 850865 h 1458111"/>
              <a:gd name="connsiteX51" fmla="*/ 1500463 w 2800371"/>
              <a:gd name="connsiteY51" fmla="*/ 801438 h 1458111"/>
              <a:gd name="connsiteX52" fmla="*/ 1571073 w 2800371"/>
              <a:gd name="connsiteY52" fmla="*/ 610791 h 1458111"/>
              <a:gd name="connsiteX53" fmla="*/ 1613439 w 2800371"/>
              <a:gd name="connsiteY53" fmla="*/ 300106 h 1458111"/>
              <a:gd name="connsiteX54" fmla="*/ 1627561 w 2800371"/>
              <a:gd name="connsiteY54" fmla="*/ 225966 h 1458111"/>
              <a:gd name="connsiteX55" fmla="*/ 1631092 w 2800371"/>
              <a:gd name="connsiteY55" fmla="*/ 151825 h 1458111"/>
              <a:gd name="connsiteX56" fmla="*/ 1666397 w 2800371"/>
              <a:gd name="connsiteY56" fmla="*/ 84746 h 1458111"/>
              <a:gd name="connsiteX57" fmla="*/ 1673458 w 2800371"/>
              <a:gd name="connsiteY57" fmla="*/ 63563 h 1458111"/>
              <a:gd name="connsiteX58" fmla="*/ 1676988 w 2800371"/>
              <a:gd name="connsiteY58" fmla="*/ 52971 h 1458111"/>
              <a:gd name="connsiteX59" fmla="*/ 1691110 w 2800371"/>
              <a:gd name="connsiteY59" fmla="*/ 24727 h 1458111"/>
              <a:gd name="connsiteX60" fmla="*/ 1698171 w 2800371"/>
              <a:gd name="connsiteY60" fmla="*/ 14136 h 1458111"/>
              <a:gd name="connsiteX61" fmla="*/ 1729946 w 2800371"/>
              <a:gd name="connsiteY61" fmla="*/ 17666 h 1458111"/>
              <a:gd name="connsiteX62" fmla="*/ 1765251 w 2800371"/>
              <a:gd name="connsiteY62" fmla="*/ 24727 h 1458111"/>
              <a:gd name="connsiteX63" fmla="*/ 1821739 w 2800371"/>
              <a:gd name="connsiteY63" fmla="*/ 28258 h 1458111"/>
              <a:gd name="connsiteX64" fmla="*/ 1864105 w 2800371"/>
              <a:gd name="connsiteY64" fmla="*/ 24727 h 1458111"/>
              <a:gd name="connsiteX65" fmla="*/ 1874696 w 2800371"/>
              <a:gd name="connsiteY65" fmla="*/ 21197 h 1458111"/>
              <a:gd name="connsiteX66" fmla="*/ 1966489 w 2800371"/>
              <a:gd name="connsiteY66" fmla="*/ 17666 h 1458111"/>
              <a:gd name="connsiteX67" fmla="*/ 2308948 w 2800371"/>
              <a:gd name="connsiteY67" fmla="*/ 7075 h 1458111"/>
              <a:gd name="connsiteX68" fmla="*/ 2372497 w 2800371"/>
              <a:gd name="connsiteY68" fmla="*/ 7075 h 1458111"/>
              <a:gd name="connsiteX69" fmla="*/ 2393680 w 2800371"/>
              <a:gd name="connsiteY69" fmla="*/ 14136 h 1458111"/>
              <a:gd name="connsiteX70" fmla="*/ 2404272 w 2800371"/>
              <a:gd name="connsiteY70" fmla="*/ 77685 h 1458111"/>
              <a:gd name="connsiteX71" fmla="*/ 2464290 w 2800371"/>
              <a:gd name="connsiteY71" fmla="*/ 296576 h 1458111"/>
              <a:gd name="connsiteX72" fmla="*/ 2489004 w 2800371"/>
              <a:gd name="connsiteY72" fmla="*/ 533119 h 1458111"/>
              <a:gd name="connsiteX73" fmla="*/ 2517248 w 2800371"/>
              <a:gd name="connsiteY73" fmla="*/ 593138 h 1458111"/>
              <a:gd name="connsiteX74" fmla="*/ 2559614 w 2800371"/>
              <a:gd name="connsiteY74" fmla="*/ 716706 h 1458111"/>
              <a:gd name="connsiteX75" fmla="*/ 2626693 w 2800371"/>
              <a:gd name="connsiteY75" fmla="*/ 836743 h 1458111"/>
              <a:gd name="connsiteX76" fmla="*/ 2686712 w 2800371"/>
              <a:gd name="connsiteY76" fmla="*/ 967371 h 1458111"/>
              <a:gd name="connsiteX77" fmla="*/ 2697303 w 2800371"/>
              <a:gd name="connsiteY77" fmla="*/ 977963 h 1458111"/>
              <a:gd name="connsiteX78" fmla="*/ 2704364 w 2800371"/>
              <a:gd name="connsiteY78" fmla="*/ 988554 h 1458111"/>
              <a:gd name="connsiteX79" fmla="*/ 2729078 w 2800371"/>
              <a:gd name="connsiteY79" fmla="*/ 1002676 h 1458111"/>
              <a:gd name="connsiteX80" fmla="*/ 2743200 w 2800371"/>
              <a:gd name="connsiteY80" fmla="*/ 1016798 h 1458111"/>
              <a:gd name="connsiteX81" fmla="*/ 2789096 w 2800371"/>
              <a:gd name="connsiteY81" fmla="*/ 1027390 h 1458111"/>
              <a:gd name="connsiteX82" fmla="*/ 2792627 w 2800371"/>
              <a:gd name="connsiteY82" fmla="*/ 1327482 h 1458111"/>
              <a:gd name="connsiteX83" fmla="*/ 2760852 w 2800371"/>
              <a:gd name="connsiteY83" fmla="*/ 1454580 h 1458111"/>
              <a:gd name="connsiteX84" fmla="*/ 2068874 w 2800371"/>
              <a:gd name="connsiteY84" fmla="*/ 1458111 h 1458111"/>
              <a:gd name="connsiteX85" fmla="*/ 571941 w 2800371"/>
              <a:gd name="connsiteY85" fmla="*/ 1454581 h 1458111"/>
              <a:gd name="connsiteX86" fmla="*/ 342458 w 2800371"/>
              <a:gd name="connsiteY86" fmla="*/ 1415745 h 1458111"/>
              <a:gd name="connsiteX87" fmla="*/ 172994 w 2800371"/>
              <a:gd name="connsiteY87" fmla="*/ 1313360 h 1458111"/>
              <a:gd name="connsiteX88" fmla="*/ 141220 w 2800371"/>
              <a:gd name="connsiteY88" fmla="*/ 1341604 h 1458111"/>
              <a:gd name="connsiteX89" fmla="*/ 95323 w 2800371"/>
              <a:gd name="connsiteY89" fmla="*/ 1359257 h 1458111"/>
              <a:gd name="connsiteX90" fmla="*/ 45896 w 2800371"/>
              <a:gd name="connsiteY90" fmla="*/ 1405153 h 1458111"/>
              <a:gd name="connsiteX91" fmla="*/ 31774 w 2800371"/>
              <a:gd name="connsiteY91" fmla="*/ 1408684 h 1458111"/>
              <a:gd name="connsiteX92" fmla="*/ 10591 w 2800371"/>
              <a:gd name="connsiteY92" fmla="*/ 1415745 h 1458111"/>
              <a:gd name="connsiteX93" fmla="*/ 3530 w 2800371"/>
              <a:gd name="connsiteY93" fmla="*/ 1433397 h 1458111"/>
              <a:gd name="connsiteX94" fmla="*/ 0 w 2800371"/>
              <a:gd name="connsiteY94" fmla="*/ 1454580 h 1458111"/>
              <a:gd name="connsiteX95" fmla="*/ 7061 w 2800371"/>
              <a:gd name="connsiteY95" fmla="*/ 1359257 h 1458111"/>
              <a:gd name="connsiteX96" fmla="*/ 7061 w 2800371"/>
              <a:gd name="connsiteY96" fmla="*/ 1331013 h 1458111"/>
              <a:gd name="connsiteX0" fmla="*/ 7061 w 2800371"/>
              <a:gd name="connsiteY0" fmla="*/ 1331013 h 1467729"/>
              <a:gd name="connsiteX1" fmla="*/ 7061 w 2800371"/>
              <a:gd name="connsiteY1" fmla="*/ 1331013 h 1467729"/>
              <a:gd name="connsiteX2" fmla="*/ 52957 w 2800371"/>
              <a:gd name="connsiteY2" fmla="*/ 1309830 h 1467729"/>
              <a:gd name="connsiteX3" fmla="*/ 67079 w 2800371"/>
              <a:gd name="connsiteY3" fmla="*/ 1306299 h 1467729"/>
              <a:gd name="connsiteX4" fmla="*/ 102384 w 2800371"/>
              <a:gd name="connsiteY4" fmla="*/ 1320421 h 1467729"/>
              <a:gd name="connsiteX5" fmla="*/ 123567 w 2800371"/>
              <a:gd name="connsiteY5" fmla="*/ 1334543 h 1467729"/>
              <a:gd name="connsiteX6" fmla="*/ 165933 w 2800371"/>
              <a:gd name="connsiteY6" fmla="*/ 1331013 h 1467729"/>
              <a:gd name="connsiteX7" fmla="*/ 194177 w 2800371"/>
              <a:gd name="connsiteY7" fmla="*/ 1316891 h 1467729"/>
              <a:gd name="connsiteX8" fmla="*/ 208299 w 2800371"/>
              <a:gd name="connsiteY8" fmla="*/ 1313360 h 1467729"/>
              <a:gd name="connsiteX9" fmla="*/ 240074 w 2800371"/>
              <a:gd name="connsiteY9" fmla="*/ 1306299 h 1467729"/>
              <a:gd name="connsiteX10" fmla="*/ 275379 w 2800371"/>
              <a:gd name="connsiteY10" fmla="*/ 1309830 h 1467729"/>
              <a:gd name="connsiteX11" fmla="*/ 293031 w 2800371"/>
              <a:gd name="connsiteY11" fmla="*/ 1316891 h 1467729"/>
              <a:gd name="connsiteX12" fmla="*/ 310684 w 2800371"/>
              <a:gd name="connsiteY12" fmla="*/ 1309830 h 1467729"/>
              <a:gd name="connsiteX13" fmla="*/ 353050 w 2800371"/>
              <a:gd name="connsiteY13" fmla="*/ 1302769 h 1467729"/>
              <a:gd name="connsiteX14" fmla="*/ 427190 w 2800371"/>
              <a:gd name="connsiteY14" fmla="*/ 1313360 h 1467729"/>
              <a:gd name="connsiteX15" fmla="*/ 451904 w 2800371"/>
              <a:gd name="connsiteY15" fmla="*/ 1320421 h 1467729"/>
              <a:gd name="connsiteX16" fmla="*/ 554289 w 2800371"/>
              <a:gd name="connsiteY16" fmla="*/ 1309830 h 1467729"/>
              <a:gd name="connsiteX17" fmla="*/ 586063 w 2800371"/>
              <a:gd name="connsiteY17" fmla="*/ 1285116 h 1467729"/>
              <a:gd name="connsiteX18" fmla="*/ 617838 w 2800371"/>
              <a:gd name="connsiteY18" fmla="*/ 1260403 h 1467729"/>
              <a:gd name="connsiteX19" fmla="*/ 631960 w 2800371"/>
              <a:gd name="connsiteY19" fmla="*/ 1235689 h 1467729"/>
              <a:gd name="connsiteX20" fmla="*/ 649612 w 2800371"/>
              <a:gd name="connsiteY20" fmla="*/ 1214506 h 1467729"/>
              <a:gd name="connsiteX21" fmla="*/ 670795 w 2800371"/>
              <a:gd name="connsiteY21" fmla="*/ 1207445 h 1467729"/>
              <a:gd name="connsiteX22" fmla="*/ 720222 w 2800371"/>
              <a:gd name="connsiteY22" fmla="*/ 1218037 h 1467729"/>
              <a:gd name="connsiteX23" fmla="*/ 741405 w 2800371"/>
              <a:gd name="connsiteY23" fmla="*/ 1242750 h 1467729"/>
              <a:gd name="connsiteX24" fmla="*/ 751997 w 2800371"/>
              <a:gd name="connsiteY24" fmla="*/ 1249811 h 1467729"/>
              <a:gd name="connsiteX25" fmla="*/ 882625 w 2800371"/>
              <a:gd name="connsiteY25" fmla="*/ 1260403 h 1467729"/>
              <a:gd name="connsiteX26" fmla="*/ 914400 w 2800371"/>
              <a:gd name="connsiteY26" fmla="*/ 1295708 h 1467729"/>
              <a:gd name="connsiteX27" fmla="*/ 935583 w 2800371"/>
              <a:gd name="connsiteY27" fmla="*/ 1306299 h 1467729"/>
              <a:gd name="connsiteX28" fmla="*/ 963827 w 2800371"/>
              <a:gd name="connsiteY28" fmla="*/ 1313360 h 1467729"/>
              <a:gd name="connsiteX29" fmla="*/ 1016784 w 2800371"/>
              <a:gd name="connsiteY29" fmla="*/ 1239220 h 1467729"/>
              <a:gd name="connsiteX30" fmla="*/ 1073272 w 2800371"/>
              <a:gd name="connsiteY30" fmla="*/ 1182732 h 1467729"/>
              <a:gd name="connsiteX31" fmla="*/ 1105047 w 2800371"/>
              <a:gd name="connsiteY31" fmla="*/ 1172140 h 1467729"/>
              <a:gd name="connsiteX32" fmla="*/ 1154474 w 2800371"/>
              <a:gd name="connsiteY32" fmla="*/ 1175671 h 1467729"/>
              <a:gd name="connsiteX33" fmla="*/ 1179187 w 2800371"/>
              <a:gd name="connsiteY33" fmla="*/ 1196854 h 1467729"/>
              <a:gd name="connsiteX34" fmla="*/ 1193309 w 2800371"/>
              <a:gd name="connsiteY34" fmla="*/ 1207445 h 1467729"/>
              <a:gd name="connsiteX35" fmla="*/ 1218023 w 2800371"/>
              <a:gd name="connsiteY35" fmla="*/ 1225098 h 1467729"/>
              <a:gd name="connsiteX36" fmla="*/ 1228614 w 2800371"/>
              <a:gd name="connsiteY36" fmla="*/ 1242750 h 1467729"/>
              <a:gd name="connsiteX37" fmla="*/ 1232145 w 2800371"/>
              <a:gd name="connsiteY37" fmla="*/ 1253342 h 1467729"/>
              <a:gd name="connsiteX38" fmla="*/ 1253328 w 2800371"/>
              <a:gd name="connsiteY38" fmla="*/ 1274525 h 1467729"/>
              <a:gd name="connsiteX39" fmla="*/ 1299224 w 2800371"/>
              <a:gd name="connsiteY39" fmla="*/ 1263933 h 1467729"/>
              <a:gd name="connsiteX40" fmla="*/ 1313346 w 2800371"/>
              <a:gd name="connsiteY40" fmla="*/ 1239220 h 1467729"/>
              <a:gd name="connsiteX41" fmla="*/ 1327468 w 2800371"/>
              <a:gd name="connsiteY41" fmla="*/ 1218037 h 1467729"/>
              <a:gd name="connsiteX42" fmla="*/ 1338060 w 2800371"/>
              <a:gd name="connsiteY42" fmla="*/ 1200384 h 1467729"/>
              <a:gd name="connsiteX43" fmla="*/ 1348651 w 2800371"/>
              <a:gd name="connsiteY43" fmla="*/ 1165079 h 1467729"/>
              <a:gd name="connsiteX44" fmla="*/ 1355713 w 2800371"/>
              <a:gd name="connsiteY44" fmla="*/ 1150957 h 1467729"/>
              <a:gd name="connsiteX45" fmla="*/ 1398079 w 2800371"/>
              <a:gd name="connsiteY45" fmla="*/ 1052103 h 1467729"/>
              <a:gd name="connsiteX46" fmla="*/ 1419262 w 2800371"/>
              <a:gd name="connsiteY46" fmla="*/ 1030920 h 1467729"/>
              <a:gd name="connsiteX47" fmla="*/ 1443975 w 2800371"/>
              <a:gd name="connsiteY47" fmla="*/ 935597 h 1467729"/>
              <a:gd name="connsiteX48" fmla="*/ 1454567 w 2800371"/>
              <a:gd name="connsiteY48" fmla="*/ 907353 h 1467729"/>
              <a:gd name="connsiteX49" fmla="*/ 1461628 w 2800371"/>
              <a:gd name="connsiteY49" fmla="*/ 886170 h 1467729"/>
              <a:gd name="connsiteX50" fmla="*/ 1475750 w 2800371"/>
              <a:gd name="connsiteY50" fmla="*/ 850865 h 1467729"/>
              <a:gd name="connsiteX51" fmla="*/ 1500463 w 2800371"/>
              <a:gd name="connsiteY51" fmla="*/ 801438 h 1467729"/>
              <a:gd name="connsiteX52" fmla="*/ 1571073 w 2800371"/>
              <a:gd name="connsiteY52" fmla="*/ 610791 h 1467729"/>
              <a:gd name="connsiteX53" fmla="*/ 1613439 w 2800371"/>
              <a:gd name="connsiteY53" fmla="*/ 300106 h 1467729"/>
              <a:gd name="connsiteX54" fmla="*/ 1627561 w 2800371"/>
              <a:gd name="connsiteY54" fmla="*/ 225966 h 1467729"/>
              <a:gd name="connsiteX55" fmla="*/ 1631092 w 2800371"/>
              <a:gd name="connsiteY55" fmla="*/ 151825 h 1467729"/>
              <a:gd name="connsiteX56" fmla="*/ 1666397 w 2800371"/>
              <a:gd name="connsiteY56" fmla="*/ 84746 h 1467729"/>
              <a:gd name="connsiteX57" fmla="*/ 1673458 w 2800371"/>
              <a:gd name="connsiteY57" fmla="*/ 63563 h 1467729"/>
              <a:gd name="connsiteX58" fmla="*/ 1676988 w 2800371"/>
              <a:gd name="connsiteY58" fmla="*/ 52971 h 1467729"/>
              <a:gd name="connsiteX59" fmla="*/ 1691110 w 2800371"/>
              <a:gd name="connsiteY59" fmla="*/ 24727 h 1467729"/>
              <a:gd name="connsiteX60" fmla="*/ 1698171 w 2800371"/>
              <a:gd name="connsiteY60" fmla="*/ 14136 h 1467729"/>
              <a:gd name="connsiteX61" fmla="*/ 1729946 w 2800371"/>
              <a:gd name="connsiteY61" fmla="*/ 17666 h 1467729"/>
              <a:gd name="connsiteX62" fmla="*/ 1765251 w 2800371"/>
              <a:gd name="connsiteY62" fmla="*/ 24727 h 1467729"/>
              <a:gd name="connsiteX63" fmla="*/ 1821739 w 2800371"/>
              <a:gd name="connsiteY63" fmla="*/ 28258 h 1467729"/>
              <a:gd name="connsiteX64" fmla="*/ 1864105 w 2800371"/>
              <a:gd name="connsiteY64" fmla="*/ 24727 h 1467729"/>
              <a:gd name="connsiteX65" fmla="*/ 1874696 w 2800371"/>
              <a:gd name="connsiteY65" fmla="*/ 21197 h 1467729"/>
              <a:gd name="connsiteX66" fmla="*/ 1966489 w 2800371"/>
              <a:gd name="connsiteY66" fmla="*/ 17666 h 1467729"/>
              <a:gd name="connsiteX67" fmla="*/ 2308948 w 2800371"/>
              <a:gd name="connsiteY67" fmla="*/ 7075 h 1467729"/>
              <a:gd name="connsiteX68" fmla="*/ 2372497 w 2800371"/>
              <a:gd name="connsiteY68" fmla="*/ 7075 h 1467729"/>
              <a:gd name="connsiteX69" fmla="*/ 2393680 w 2800371"/>
              <a:gd name="connsiteY69" fmla="*/ 14136 h 1467729"/>
              <a:gd name="connsiteX70" fmla="*/ 2404272 w 2800371"/>
              <a:gd name="connsiteY70" fmla="*/ 77685 h 1467729"/>
              <a:gd name="connsiteX71" fmla="*/ 2464290 w 2800371"/>
              <a:gd name="connsiteY71" fmla="*/ 296576 h 1467729"/>
              <a:gd name="connsiteX72" fmla="*/ 2489004 w 2800371"/>
              <a:gd name="connsiteY72" fmla="*/ 533119 h 1467729"/>
              <a:gd name="connsiteX73" fmla="*/ 2517248 w 2800371"/>
              <a:gd name="connsiteY73" fmla="*/ 593138 h 1467729"/>
              <a:gd name="connsiteX74" fmla="*/ 2559614 w 2800371"/>
              <a:gd name="connsiteY74" fmla="*/ 716706 h 1467729"/>
              <a:gd name="connsiteX75" fmla="*/ 2626693 w 2800371"/>
              <a:gd name="connsiteY75" fmla="*/ 836743 h 1467729"/>
              <a:gd name="connsiteX76" fmla="*/ 2686712 w 2800371"/>
              <a:gd name="connsiteY76" fmla="*/ 967371 h 1467729"/>
              <a:gd name="connsiteX77" fmla="*/ 2697303 w 2800371"/>
              <a:gd name="connsiteY77" fmla="*/ 977963 h 1467729"/>
              <a:gd name="connsiteX78" fmla="*/ 2704364 w 2800371"/>
              <a:gd name="connsiteY78" fmla="*/ 988554 h 1467729"/>
              <a:gd name="connsiteX79" fmla="*/ 2729078 w 2800371"/>
              <a:gd name="connsiteY79" fmla="*/ 1002676 h 1467729"/>
              <a:gd name="connsiteX80" fmla="*/ 2743200 w 2800371"/>
              <a:gd name="connsiteY80" fmla="*/ 1016798 h 1467729"/>
              <a:gd name="connsiteX81" fmla="*/ 2789096 w 2800371"/>
              <a:gd name="connsiteY81" fmla="*/ 1027390 h 1467729"/>
              <a:gd name="connsiteX82" fmla="*/ 2792627 w 2800371"/>
              <a:gd name="connsiteY82" fmla="*/ 1327482 h 1467729"/>
              <a:gd name="connsiteX83" fmla="*/ 2760852 w 2800371"/>
              <a:gd name="connsiteY83" fmla="*/ 1454580 h 1467729"/>
              <a:gd name="connsiteX84" fmla="*/ 2068874 w 2800371"/>
              <a:gd name="connsiteY84" fmla="*/ 1458111 h 1467729"/>
              <a:gd name="connsiteX85" fmla="*/ 571941 w 2800371"/>
              <a:gd name="connsiteY85" fmla="*/ 1454581 h 1467729"/>
              <a:gd name="connsiteX86" fmla="*/ 289501 w 2800371"/>
              <a:gd name="connsiteY86" fmla="*/ 1458111 h 1467729"/>
              <a:gd name="connsiteX87" fmla="*/ 172994 w 2800371"/>
              <a:gd name="connsiteY87" fmla="*/ 1313360 h 1467729"/>
              <a:gd name="connsiteX88" fmla="*/ 141220 w 2800371"/>
              <a:gd name="connsiteY88" fmla="*/ 1341604 h 1467729"/>
              <a:gd name="connsiteX89" fmla="*/ 95323 w 2800371"/>
              <a:gd name="connsiteY89" fmla="*/ 1359257 h 1467729"/>
              <a:gd name="connsiteX90" fmla="*/ 45896 w 2800371"/>
              <a:gd name="connsiteY90" fmla="*/ 1405153 h 1467729"/>
              <a:gd name="connsiteX91" fmla="*/ 31774 w 2800371"/>
              <a:gd name="connsiteY91" fmla="*/ 1408684 h 1467729"/>
              <a:gd name="connsiteX92" fmla="*/ 10591 w 2800371"/>
              <a:gd name="connsiteY92" fmla="*/ 1415745 h 1467729"/>
              <a:gd name="connsiteX93" fmla="*/ 3530 w 2800371"/>
              <a:gd name="connsiteY93" fmla="*/ 1433397 h 1467729"/>
              <a:gd name="connsiteX94" fmla="*/ 0 w 2800371"/>
              <a:gd name="connsiteY94" fmla="*/ 1454580 h 1467729"/>
              <a:gd name="connsiteX95" fmla="*/ 7061 w 2800371"/>
              <a:gd name="connsiteY95" fmla="*/ 1359257 h 1467729"/>
              <a:gd name="connsiteX96" fmla="*/ 7061 w 2800371"/>
              <a:gd name="connsiteY96" fmla="*/ 1331013 h 1467729"/>
              <a:gd name="connsiteX0" fmla="*/ 7061 w 2800371"/>
              <a:gd name="connsiteY0" fmla="*/ 1331013 h 1464231"/>
              <a:gd name="connsiteX1" fmla="*/ 7061 w 2800371"/>
              <a:gd name="connsiteY1" fmla="*/ 1331013 h 1464231"/>
              <a:gd name="connsiteX2" fmla="*/ 52957 w 2800371"/>
              <a:gd name="connsiteY2" fmla="*/ 1309830 h 1464231"/>
              <a:gd name="connsiteX3" fmla="*/ 67079 w 2800371"/>
              <a:gd name="connsiteY3" fmla="*/ 1306299 h 1464231"/>
              <a:gd name="connsiteX4" fmla="*/ 102384 w 2800371"/>
              <a:gd name="connsiteY4" fmla="*/ 1320421 h 1464231"/>
              <a:gd name="connsiteX5" fmla="*/ 123567 w 2800371"/>
              <a:gd name="connsiteY5" fmla="*/ 1334543 h 1464231"/>
              <a:gd name="connsiteX6" fmla="*/ 165933 w 2800371"/>
              <a:gd name="connsiteY6" fmla="*/ 1331013 h 1464231"/>
              <a:gd name="connsiteX7" fmla="*/ 194177 w 2800371"/>
              <a:gd name="connsiteY7" fmla="*/ 1316891 h 1464231"/>
              <a:gd name="connsiteX8" fmla="*/ 208299 w 2800371"/>
              <a:gd name="connsiteY8" fmla="*/ 1313360 h 1464231"/>
              <a:gd name="connsiteX9" fmla="*/ 240074 w 2800371"/>
              <a:gd name="connsiteY9" fmla="*/ 1306299 h 1464231"/>
              <a:gd name="connsiteX10" fmla="*/ 275379 w 2800371"/>
              <a:gd name="connsiteY10" fmla="*/ 1309830 h 1464231"/>
              <a:gd name="connsiteX11" fmla="*/ 293031 w 2800371"/>
              <a:gd name="connsiteY11" fmla="*/ 1316891 h 1464231"/>
              <a:gd name="connsiteX12" fmla="*/ 310684 w 2800371"/>
              <a:gd name="connsiteY12" fmla="*/ 1309830 h 1464231"/>
              <a:gd name="connsiteX13" fmla="*/ 353050 w 2800371"/>
              <a:gd name="connsiteY13" fmla="*/ 1302769 h 1464231"/>
              <a:gd name="connsiteX14" fmla="*/ 427190 w 2800371"/>
              <a:gd name="connsiteY14" fmla="*/ 1313360 h 1464231"/>
              <a:gd name="connsiteX15" fmla="*/ 451904 w 2800371"/>
              <a:gd name="connsiteY15" fmla="*/ 1320421 h 1464231"/>
              <a:gd name="connsiteX16" fmla="*/ 554289 w 2800371"/>
              <a:gd name="connsiteY16" fmla="*/ 1309830 h 1464231"/>
              <a:gd name="connsiteX17" fmla="*/ 586063 w 2800371"/>
              <a:gd name="connsiteY17" fmla="*/ 1285116 h 1464231"/>
              <a:gd name="connsiteX18" fmla="*/ 617838 w 2800371"/>
              <a:gd name="connsiteY18" fmla="*/ 1260403 h 1464231"/>
              <a:gd name="connsiteX19" fmla="*/ 631960 w 2800371"/>
              <a:gd name="connsiteY19" fmla="*/ 1235689 h 1464231"/>
              <a:gd name="connsiteX20" fmla="*/ 649612 w 2800371"/>
              <a:gd name="connsiteY20" fmla="*/ 1214506 h 1464231"/>
              <a:gd name="connsiteX21" fmla="*/ 670795 w 2800371"/>
              <a:gd name="connsiteY21" fmla="*/ 1207445 h 1464231"/>
              <a:gd name="connsiteX22" fmla="*/ 720222 w 2800371"/>
              <a:gd name="connsiteY22" fmla="*/ 1218037 h 1464231"/>
              <a:gd name="connsiteX23" fmla="*/ 741405 w 2800371"/>
              <a:gd name="connsiteY23" fmla="*/ 1242750 h 1464231"/>
              <a:gd name="connsiteX24" fmla="*/ 751997 w 2800371"/>
              <a:gd name="connsiteY24" fmla="*/ 1249811 h 1464231"/>
              <a:gd name="connsiteX25" fmla="*/ 882625 w 2800371"/>
              <a:gd name="connsiteY25" fmla="*/ 1260403 h 1464231"/>
              <a:gd name="connsiteX26" fmla="*/ 914400 w 2800371"/>
              <a:gd name="connsiteY26" fmla="*/ 1295708 h 1464231"/>
              <a:gd name="connsiteX27" fmla="*/ 935583 w 2800371"/>
              <a:gd name="connsiteY27" fmla="*/ 1306299 h 1464231"/>
              <a:gd name="connsiteX28" fmla="*/ 963827 w 2800371"/>
              <a:gd name="connsiteY28" fmla="*/ 1313360 h 1464231"/>
              <a:gd name="connsiteX29" fmla="*/ 1016784 w 2800371"/>
              <a:gd name="connsiteY29" fmla="*/ 1239220 h 1464231"/>
              <a:gd name="connsiteX30" fmla="*/ 1073272 w 2800371"/>
              <a:gd name="connsiteY30" fmla="*/ 1182732 h 1464231"/>
              <a:gd name="connsiteX31" fmla="*/ 1105047 w 2800371"/>
              <a:gd name="connsiteY31" fmla="*/ 1172140 h 1464231"/>
              <a:gd name="connsiteX32" fmla="*/ 1154474 w 2800371"/>
              <a:gd name="connsiteY32" fmla="*/ 1175671 h 1464231"/>
              <a:gd name="connsiteX33" fmla="*/ 1179187 w 2800371"/>
              <a:gd name="connsiteY33" fmla="*/ 1196854 h 1464231"/>
              <a:gd name="connsiteX34" fmla="*/ 1193309 w 2800371"/>
              <a:gd name="connsiteY34" fmla="*/ 1207445 h 1464231"/>
              <a:gd name="connsiteX35" fmla="*/ 1218023 w 2800371"/>
              <a:gd name="connsiteY35" fmla="*/ 1225098 h 1464231"/>
              <a:gd name="connsiteX36" fmla="*/ 1228614 w 2800371"/>
              <a:gd name="connsiteY36" fmla="*/ 1242750 h 1464231"/>
              <a:gd name="connsiteX37" fmla="*/ 1232145 w 2800371"/>
              <a:gd name="connsiteY37" fmla="*/ 1253342 h 1464231"/>
              <a:gd name="connsiteX38" fmla="*/ 1253328 w 2800371"/>
              <a:gd name="connsiteY38" fmla="*/ 1274525 h 1464231"/>
              <a:gd name="connsiteX39" fmla="*/ 1299224 w 2800371"/>
              <a:gd name="connsiteY39" fmla="*/ 1263933 h 1464231"/>
              <a:gd name="connsiteX40" fmla="*/ 1313346 w 2800371"/>
              <a:gd name="connsiteY40" fmla="*/ 1239220 h 1464231"/>
              <a:gd name="connsiteX41" fmla="*/ 1327468 w 2800371"/>
              <a:gd name="connsiteY41" fmla="*/ 1218037 h 1464231"/>
              <a:gd name="connsiteX42" fmla="*/ 1338060 w 2800371"/>
              <a:gd name="connsiteY42" fmla="*/ 1200384 h 1464231"/>
              <a:gd name="connsiteX43" fmla="*/ 1348651 w 2800371"/>
              <a:gd name="connsiteY43" fmla="*/ 1165079 h 1464231"/>
              <a:gd name="connsiteX44" fmla="*/ 1355713 w 2800371"/>
              <a:gd name="connsiteY44" fmla="*/ 1150957 h 1464231"/>
              <a:gd name="connsiteX45" fmla="*/ 1398079 w 2800371"/>
              <a:gd name="connsiteY45" fmla="*/ 1052103 h 1464231"/>
              <a:gd name="connsiteX46" fmla="*/ 1419262 w 2800371"/>
              <a:gd name="connsiteY46" fmla="*/ 1030920 h 1464231"/>
              <a:gd name="connsiteX47" fmla="*/ 1443975 w 2800371"/>
              <a:gd name="connsiteY47" fmla="*/ 935597 h 1464231"/>
              <a:gd name="connsiteX48" fmla="*/ 1454567 w 2800371"/>
              <a:gd name="connsiteY48" fmla="*/ 907353 h 1464231"/>
              <a:gd name="connsiteX49" fmla="*/ 1461628 w 2800371"/>
              <a:gd name="connsiteY49" fmla="*/ 886170 h 1464231"/>
              <a:gd name="connsiteX50" fmla="*/ 1475750 w 2800371"/>
              <a:gd name="connsiteY50" fmla="*/ 850865 h 1464231"/>
              <a:gd name="connsiteX51" fmla="*/ 1500463 w 2800371"/>
              <a:gd name="connsiteY51" fmla="*/ 801438 h 1464231"/>
              <a:gd name="connsiteX52" fmla="*/ 1571073 w 2800371"/>
              <a:gd name="connsiteY52" fmla="*/ 610791 h 1464231"/>
              <a:gd name="connsiteX53" fmla="*/ 1613439 w 2800371"/>
              <a:gd name="connsiteY53" fmla="*/ 300106 h 1464231"/>
              <a:gd name="connsiteX54" fmla="*/ 1627561 w 2800371"/>
              <a:gd name="connsiteY54" fmla="*/ 225966 h 1464231"/>
              <a:gd name="connsiteX55" fmla="*/ 1631092 w 2800371"/>
              <a:gd name="connsiteY55" fmla="*/ 151825 h 1464231"/>
              <a:gd name="connsiteX56" fmla="*/ 1666397 w 2800371"/>
              <a:gd name="connsiteY56" fmla="*/ 84746 h 1464231"/>
              <a:gd name="connsiteX57" fmla="*/ 1673458 w 2800371"/>
              <a:gd name="connsiteY57" fmla="*/ 63563 h 1464231"/>
              <a:gd name="connsiteX58" fmla="*/ 1676988 w 2800371"/>
              <a:gd name="connsiteY58" fmla="*/ 52971 h 1464231"/>
              <a:gd name="connsiteX59" fmla="*/ 1691110 w 2800371"/>
              <a:gd name="connsiteY59" fmla="*/ 24727 h 1464231"/>
              <a:gd name="connsiteX60" fmla="*/ 1698171 w 2800371"/>
              <a:gd name="connsiteY60" fmla="*/ 14136 h 1464231"/>
              <a:gd name="connsiteX61" fmla="*/ 1729946 w 2800371"/>
              <a:gd name="connsiteY61" fmla="*/ 17666 h 1464231"/>
              <a:gd name="connsiteX62" fmla="*/ 1765251 w 2800371"/>
              <a:gd name="connsiteY62" fmla="*/ 24727 h 1464231"/>
              <a:gd name="connsiteX63" fmla="*/ 1821739 w 2800371"/>
              <a:gd name="connsiteY63" fmla="*/ 28258 h 1464231"/>
              <a:gd name="connsiteX64" fmla="*/ 1864105 w 2800371"/>
              <a:gd name="connsiteY64" fmla="*/ 24727 h 1464231"/>
              <a:gd name="connsiteX65" fmla="*/ 1874696 w 2800371"/>
              <a:gd name="connsiteY65" fmla="*/ 21197 h 1464231"/>
              <a:gd name="connsiteX66" fmla="*/ 1966489 w 2800371"/>
              <a:gd name="connsiteY66" fmla="*/ 17666 h 1464231"/>
              <a:gd name="connsiteX67" fmla="*/ 2308948 w 2800371"/>
              <a:gd name="connsiteY67" fmla="*/ 7075 h 1464231"/>
              <a:gd name="connsiteX68" fmla="*/ 2372497 w 2800371"/>
              <a:gd name="connsiteY68" fmla="*/ 7075 h 1464231"/>
              <a:gd name="connsiteX69" fmla="*/ 2393680 w 2800371"/>
              <a:gd name="connsiteY69" fmla="*/ 14136 h 1464231"/>
              <a:gd name="connsiteX70" fmla="*/ 2404272 w 2800371"/>
              <a:gd name="connsiteY70" fmla="*/ 77685 h 1464231"/>
              <a:gd name="connsiteX71" fmla="*/ 2464290 w 2800371"/>
              <a:gd name="connsiteY71" fmla="*/ 296576 h 1464231"/>
              <a:gd name="connsiteX72" fmla="*/ 2489004 w 2800371"/>
              <a:gd name="connsiteY72" fmla="*/ 533119 h 1464231"/>
              <a:gd name="connsiteX73" fmla="*/ 2517248 w 2800371"/>
              <a:gd name="connsiteY73" fmla="*/ 593138 h 1464231"/>
              <a:gd name="connsiteX74" fmla="*/ 2559614 w 2800371"/>
              <a:gd name="connsiteY74" fmla="*/ 716706 h 1464231"/>
              <a:gd name="connsiteX75" fmla="*/ 2626693 w 2800371"/>
              <a:gd name="connsiteY75" fmla="*/ 836743 h 1464231"/>
              <a:gd name="connsiteX76" fmla="*/ 2686712 w 2800371"/>
              <a:gd name="connsiteY76" fmla="*/ 967371 h 1464231"/>
              <a:gd name="connsiteX77" fmla="*/ 2697303 w 2800371"/>
              <a:gd name="connsiteY77" fmla="*/ 977963 h 1464231"/>
              <a:gd name="connsiteX78" fmla="*/ 2704364 w 2800371"/>
              <a:gd name="connsiteY78" fmla="*/ 988554 h 1464231"/>
              <a:gd name="connsiteX79" fmla="*/ 2729078 w 2800371"/>
              <a:gd name="connsiteY79" fmla="*/ 1002676 h 1464231"/>
              <a:gd name="connsiteX80" fmla="*/ 2743200 w 2800371"/>
              <a:gd name="connsiteY80" fmla="*/ 1016798 h 1464231"/>
              <a:gd name="connsiteX81" fmla="*/ 2789096 w 2800371"/>
              <a:gd name="connsiteY81" fmla="*/ 1027390 h 1464231"/>
              <a:gd name="connsiteX82" fmla="*/ 2792627 w 2800371"/>
              <a:gd name="connsiteY82" fmla="*/ 1327482 h 1464231"/>
              <a:gd name="connsiteX83" fmla="*/ 2760852 w 2800371"/>
              <a:gd name="connsiteY83" fmla="*/ 1454580 h 1464231"/>
              <a:gd name="connsiteX84" fmla="*/ 2068874 w 2800371"/>
              <a:gd name="connsiteY84" fmla="*/ 1458111 h 1464231"/>
              <a:gd name="connsiteX85" fmla="*/ 571941 w 2800371"/>
              <a:gd name="connsiteY85" fmla="*/ 1454581 h 1464231"/>
              <a:gd name="connsiteX86" fmla="*/ 289501 w 2800371"/>
              <a:gd name="connsiteY86" fmla="*/ 1458111 h 1464231"/>
              <a:gd name="connsiteX87" fmla="*/ 151811 w 2800371"/>
              <a:gd name="connsiteY87" fmla="*/ 1454580 h 1464231"/>
              <a:gd name="connsiteX88" fmla="*/ 141220 w 2800371"/>
              <a:gd name="connsiteY88" fmla="*/ 1341604 h 1464231"/>
              <a:gd name="connsiteX89" fmla="*/ 95323 w 2800371"/>
              <a:gd name="connsiteY89" fmla="*/ 1359257 h 1464231"/>
              <a:gd name="connsiteX90" fmla="*/ 45896 w 2800371"/>
              <a:gd name="connsiteY90" fmla="*/ 1405153 h 1464231"/>
              <a:gd name="connsiteX91" fmla="*/ 31774 w 2800371"/>
              <a:gd name="connsiteY91" fmla="*/ 1408684 h 1464231"/>
              <a:gd name="connsiteX92" fmla="*/ 10591 w 2800371"/>
              <a:gd name="connsiteY92" fmla="*/ 1415745 h 1464231"/>
              <a:gd name="connsiteX93" fmla="*/ 3530 w 2800371"/>
              <a:gd name="connsiteY93" fmla="*/ 1433397 h 1464231"/>
              <a:gd name="connsiteX94" fmla="*/ 0 w 2800371"/>
              <a:gd name="connsiteY94" fmla="*/ 1454580 h 1464231"/>
              <a:gd name="connsiteX95" fmla="*/ 7061 w 2800371"/>
              <a:gd name="connsiteY95" fmla="*/ 1359257 h 1464231"/>
              <a:gd name="connsiteX96" fmla="*/ 7061 w 2800371"/>
              <a:gd name="connsiteY96" fmla="*/ 1331013 h 1464231"/>
              <a:gd name="connsiteX0" fmla="*/ 7061 w 2800371"/>
              <a:gd name="connsiteY0" fmla="*/ 1331013 h 1464231"/>
              <a:gd name="connsiteX1" fmla="*/ 7061 w 2800371"/>
              <a:gd name="connsiteY1" fmla="*/ 1331013 h 1464231"/>
              <a:gd name="connsiteX2" fmla="*/ 52957 w 2800371"/>
              <a:gd name="connsiteY2" fmla="*/ 1309830 h 1464231"/>
              <a:gd name="connsiteX3" fmla="*/ 67079 w 2800371"/>
              <a:gd name="connsiteY3" fmla="*/ 1306299 h 1464231"/>
              <a:gd name="connsiteX4" fmla="*/ 102384 w 2800371"/>
              <a:gd name="connsiteY4" fmla="*/ 1320421 h 1464231"/>
              <a:gd name="connsiteX5" fmla="*/ 123567 w 2800371"/>
              <a:gd name="connsiteY5" fmla="*/ 1334543 h 1464231"/>
              <a:gd name="connsiteX6" fmla="*/ 165933 w 2800371"/>
              <a:gd name="connsiteY6" fmla="*/ 1331013 h 1464231"/>
              <a:gd name="connsiteX7" fmla="*/ 194177 w 2800371"/>
              <a:gd name="connsiteY7" fmla="*/ 1316891 h 1464231"/>
              <a:gd name="connsiteX8" fmla="*/ 208299 w 2800371"/>
              <a:gd name="connsiteY8" fmla="*/ 1313360 h 1464231"/>
              <a:gd name="connsiteX9" fmla="*/ 240074 w 2800371"/>
              <a:gd name="connsiteY9" fmla="*/ 1306299 h 1464231"/>
              <a:gd name="connsiteX10" fmla="*/ 275379 w 2800371"/>
              <a:gd name="connsiteY10" fmla="*/ 1309830 h 1464231"/>
              <a:gd name="connsiteX11" fmla="*/ 293031 w 2800371"/>
              <a:gd name="connsiteY11" fmla="*/ 1316891 h 1464231"/>
              <a:gd name="connsiteX12" fmla="*/ 310684 w 2800371"/>
              <a:gd name="connsiteY12" fmla="*/ 1309830 h 1464231"/>
              <a:gd name="connsiteX13" fmla="*/ 353050 w 2800371"/>
              <a:gd name="connsiteY13" fmla="*/ 1302769 h 1464231"/>
              <a:gd name="connsiteX14" fmla="*/ 427190 w 2800371"/>
              <a:gd name="connsiteY14" fmla="*/ 1313360 h 1464231"/>
              <a:gd name="connsiteX15" fmla="*/ 451904 w 2800371"/>
              <a:gd name="connsiteY15" fmla="*/ 1320421 h 1464231"/>
              <a:gd name="connsiteX16" fmla="*/ 554289 w 2800371"/>
              <a:gd name="connsiteY16" fmla="*/ 1309830 h 1464231"/>
              <a:gd name="connsiteX17" fmla="*/ 586063 w 2800371"/>
              <a:gd name="connsiteY17" fmla="*/ 1285116 h 1464231"/>
              <a:gd name="connsiteX18" fmla="*/ 617838 w 2800371"/>
              <a:gd name="connsiteY18" fmla="*/ 1260403 h 1464231"/>
              <a:gd name="connsiteX19" fmla="*/ 631960 w 2800371"/>
              <a:gd name="connsiteY19" fmla="*/ 1235689 h 1464231"/>
              <a:gd name="connsiteX20" fmla="*/ 649612 w 2800371"/>
              <a:gd name="connsiteY20" fmla="*/ 1214506 h 1464231"/>
              <a:gd name="connsiteX21" fmla="*/ 670795 w 2800371"/>
              <a:gd name="connsiteY21" fmla="*/ 1207445 h 1464231"/>
              <a:gd name="connsiteX22" fmla="*/ 720222 w 2800371"/>
              <a:gd name="connsiteY22" fmla="*/ 1218037 h 1464231"/>
              <a:gd name="connsiteX23" fmla="*/ 741405 w 2800371"/>
              <a:gd name="connsiteY23" fmla="*/ 1242750 h 1464231"/>
              <a:gd name="connsiteX24" fmla="*/ 751997 w 2800371"/>
              <a:gd name="connsiteY24" fmla="*/ 1249811 h 1464231"/>
              <a:gd name="connsiteX25" fmla="*/ 882625 w 2800371"/>
              <a:gd name="connsiteY25" fmla="*/ 1260403 h 1464231"/>
              <a:gd name="connsiteX26" fmla="*/ 914400 w 2800371"/>
              <a:gd name="connsiteY26" fmla="*/ 1295708 h 1464231"/>
              <a:gd name="connsiteX27" fmla="*/ 935583 w 2800371"/>
              <a:gd name="connsiteY27" fmla="*/ 1306299 h 1464231"/>
              <a:gd name="connsiteX28" fmla="*/ 963827 w 2800371"/>
              <a:gd name="connsiteY28" fmla="*/ 1313360 h 1464231"/>
              <a:gd name="connsiteX29" fmla="*/ 1016784 w 2800371"/>
              <a:gd name="connsiteY29" fmla="*/ 1239220 h 1464231"/>
              <a:gd name="connsiteX30" fmla="*/ 1073272 w 2800371"/>
              <a:gd name="connsiteY30" fmla="*/ 1182732 h 1464231"/>
              <a:gd name="connsiteX31" fmla="*/ 1105047 w 2800371"/>
              <a:gd name="connsiteY31" fmla="*/ 1172140 h 1464231"/>
              <a:gd name="connsiteX32" fmla="*/ 1154474 w 2800371"/>
              <a:gd name="connsiteY32" fmla="*/ 1175671 h 1464231"/>
              <a:gd name="connsiteX33" fmla="*/ 1179187 w 2800371"/>
              <a:gd name="connsiteY33" fmla="*/ 1196854 h 1464231"/>
              <a:gd name="connsiteX34" fmla="*/ 1193309 w 2800371"/>
              <a:gd name="connsiteY34" fmla="*/ 1207445 h 1464231"/>
              <a:gd name="connsiteX35" fmla="*/ 1218023 w 2800371"/>
              <a:gd name="connsiteY35" fmla="*/ 1225098 h 1464231"/>
              <a:gd name="connsiteX36" fmla="*/ 1228614 w 2800371"/>
              <a:gd name="connsiteY36" fmla="*/ 1242750 h 1464231"/>
              <a:gd name="connsiteX37" fmla="*/ 1232145 w 2800371"/>
              <a:gd name="connsiteY37" fmla="*/ 1253342 h 1464231"/>
              <a:gd name="connsiteX38" fmla="*/ 1253328 w 2800371"/>
              <a:gd name="connsiteY38" fmla="*/ 1274525 h 1464231"/>
              <a:gd name="connsiteX39" fmla="*/ 1299224 w 2800371"/>
              <a:gd name="connsiteY39" fmla="*/ 1263933 h 1464231"/>
              <a:gd name="connsiteX40" fmla="*/ 1313346 w 2800371"/>
              <a:gd name="connsiteY40" fmla="*/ 1239220 h 1464231"/>
              <a:gd name="connsiteX41" fmla="*/ 1327468 w 2800371"/>
              <a:gd name="connsiteY41" fmla="*/ 1218037 h 1464231"/>
              <a:gd name="connsiteX42" fmla="*/ 1338060 w 2800371"/>
              <a:gd name="connsiteY42" fmla="*/ 1200384 h 1464231"/>
              <a:gd name="connsiteX43" fmla="*/ 1348651 w 2800371"/>
              <a:gd name="connsiteY43" fmla="*/ 1165079 h 1464231"/>
              <a:gd name="connsiteX44" fmla="*/ 1355713 w 2800371"/>
              <a:gd name="connsiteY44" fmla="*/ 1150957 h 1464231"/>
              <a:gd name="connsiteX45" fmla="*/ 1398079 w 2800371"/>
              <a:gd name="connsiteY45" fmla="*/ 1052103 h 1464231"/>
              <a:gd name="connsiteX46" fmla="*/ 1419262 w 2800371"/>
              <a:gd name="connsiteY46" fmla="*/ 1030920 h 1464231"/>
              <a:gd name="connsiteX47" fmla="*/ 1443975 w 2800371"/>
              <a:gd name="connsiteY47" fmla="*/ 935597 h 1464231"/>
              <a:gd name="connsiteX48" fmla="*/ 1454567 w 2800371"/>
              <a:gd name="connsiteY48" fmla="*/ 907353 h 1464231"/>
              <a:gd name="connsiteX49" fmla="*/ 1461628 w 2800371"/>
              <a:gd name="connsiteY49" fmla="*/ 886170 h 1464231"/>
              <a:gd name="connsiteX50" fmla="*/ 1475750 w 2800371"/>
              <a:gd name="connsiteY50" fmla="*/ 850865 h 1464231"/>
              <a:gd name="connsiteX51" fmla="*/ 1500463 w 2800371"/>
              <a:gd name="connsiteY51" fmla="*/ 801438 h 1464231"/>
              <a:gd name="connsiteX52" fmla="*/ 1571073 w 2800371"/>
              <a:gd name="connsiteY52" fmla="*/ 610791 h 1464231"/>
              <a:gd name="connsiteX53" fmla="*/ 1613439 w 2800371"/>
              <a:gd name="connsiteY53" fmla="*/ 300106 h 1464231"/>
              <a:gd name="connsiteX54" fmla="*/ 1627561 w 2800371"/>
              <a:gd name="connsiteY54" fmla="*/ 225966 h 1464231"/>
              <a:gd name="connsiteX55" fmla="*/ 1631092 w 2800371"/>
              <a:gd name="connsiteY55" fmla="*/ 151825 h 1464231"/>
              <a:gd name="connsiteX56" fmla="*/ 1666397 w 2800371"/>
              <a:gd name="connsiteY56" fmla="*/ 84746 h 1464231"/>
              <a:gd name="connsiteX57" fmla="*/ 1673458 w 2800371"/>
              <a:gd name="connsiteY57" fmla="*/ 63563 h 1464231"/>
              <a:gd name="connsiteX58" fmla="*/ 1676988 w 2800371"/>
              <a:gd name="connsiteY58" fmla="*/ 52971 h 1464231"/>
              <a:gd name="connsiteX59" fmla="*/ 1691110 w 2800371"/>
              <a:gd name="connsiteY59" fmla="*/ 24727 h 1464231"/>
              <a:gd name="connsiteX60" fmla="*/ 1698171 w 2800371"/>
              <a:gd name="connsiteY60" fmla="*/ 14136 h 1464231"/>
              <a:gd name="connsiteX61" fmla="*/ 1729946 w 2800371"/>
              <a:gd name="connsiteY61" fmla="*/ 17666 h 1464231"/>
              <a:gd name="connsiteX62" fmla="*/ 1765251 w 2800371"/>
              <a:gd name="connsiteY62" fmla="*/ 24727 h 1464231"/>
              <a:gd name="connsiteX63" fmla="*/ 1821739 w 2800371"/>
              <a:gd name="connsiteY63" fmla="*/ 28258 h 1464231"/>
              <a:gd name="connsiteX64" fmla="*/ 1864105 w 2800371"/>
              <a:gd name="connsiteY64" fmla="*/ 24727 h 1464231"/>
              <a:gd name="connsiteX65" fmla="*/ 1874696 w 2800371"/>
              <a:gd name="connsiteY65" fmla="*/ 21197 h 1464231"/>
              <a:gd name="connsiteX66" fmla="*/ 1966489 w 2800371"/>
              <a:gd name="connsiteY66" fmla="*/ 17666 h 1464231"/>
              <a:gd name="connsiteX67" fmla="*/ 2308948 w 2800371"/>
              <a:gd name="connsiteY67" fmla="*/ 7075 h 1464231"/>
              <a:gd name="connsiteX68" fmla="*/ 2372497 w 2800371"/>
              <a:gd name="connsiteY68" fmla="*/ 7075 h 1464231"/>
              <a:gd name="connsiteX69" fmla="*/ 2393680 w 2800371"/>
              <a:gd name="connsiteY69" fmla="*/ 14136 h 1464231"/>
              <a:gd name="connsiteX70" fmla="*/ 2404272 w 2800371"/>
              <a:gd name="connsiteY70" fmla="*/ 77685 h 1464231"/>
              <a:gd name="connsiteX71" fmla="*/ 2464290 w 2800371"/>
              <a:gd name="connsiteY71" fmla="*/ 296576 h 1464231"/>
              <a:gd name="connsiteX72" fmla="*/ 2489004 w 2800371"/>
              <a:gd name="connsiteY72" fmla="*/ 533119 h 1464231"/>
              <a:gd name="connsiteX73" fmla="*/ 2517248 w 2800371"/>
              <a:gd name="connsiteY73" fmla="*/ 593138 h 1464231"/>
              <a:gd name="connsiteX74" fmla="*/ 2559614 w 2800371"/>
              <a:gd name="connsiteY74" fmla="*/ 716706 h 1464231"/>
              <a:gd name="connsiteX75" fmla="*/ 2626693 w 2800371"/>
              <a:gd name="connsiteY75" fmla="*/ 836743 h 1464231"/>
              <a:gd name="connsiteX76" fmla="*/ 2686712 w 2800371"/>
              <a:gd name="connsiteY76" fmla="*/ 967371 h 1464231"/>
              <a:gd name="connsiteX77" fmla="*/ 2697303 w 2800371"/>
              <a:gd name="connsiteY77" fmla="*/ 977963 h 1464231"/>
              <a:gd name="connsiteX78" fmla="*/ 2704364 w 2800371"/>
              <a:gd name="connsiteY78" fmla="*/ 988554 h 1464231"/>
              <a:gd name="connsiteX79" fmla="*/ 2729078 w 2800371"/>
              <a:gd name="connsiteY79" fmla="*/ 1002676 h 1464231"/>
              <a:gd name="connsiteX80" fmla="*/ 2743200 w 2800371"/>
              <a:gd name="connsiteY80" fmla="*/ 1016798 h 1464231"/>
              <a:gd name="connsiteX81" fmla="*/ 2789096 w 2800371"/>
              <a:gd name="connsiteY81" fmla="*/ 1027390 h 1464231"/>
              <a:gd name="connsiteX82" fmla="*/ 2792627 w 2800371"/>
              <a:gd name="connsiteY82" fmla="*/ 1327482 h 1464231"/>
              <a:gd name="connsiteX83" fmla="*/ 2760852 w 2800371"/>
              <a:gd name="connsiteY83" fmla="*/ 1454580 h 1464231"/>
              <a:gd name="connsiteX84" fmla="*/ 2068874 w 2800371"/>
              <a:gd name="connsiteY84" fmla="*/ 1458111 h 1464231"/>
              <a:gd name="connsiteX85" fmla="*/ 571941 w 2800371"/>
              <a:gd name="connsiteY85" fmla="*/ 1454581 h 1464231"/>
              <a:gd name="connsiteX86" fmla="*/ 289501 w 2800371"/>
              <a:gd name="connsiteY86" fmla="*/ 1458111 h 1464231"/>
              <a:gd name="connsiteX87" fmla="*/ 151811 w 2800371"/>
              <a:gd name="connsiteY87" fmla="*/ 1454580 h 1464231"/>
              <a:gd name="connsiteX88" fmla="*/ 141220 w 2800371"/>
              <a:gd name="connsiteY88" fmla="*/ 1341604 h 1464231"/>
              <a:gd name="connsiteX89" fmla="*/ 95323 w 2800371"/>
              <a:gd name="connsiteY89" fmla="*/ 1454580 h 1464231"/>
              <a:gd name="connsiteX90" fmla="*/ 45896 w 2800371"/>
              <a:gd name="connsiteY90" fmla="*/ 1405153 h 1464231"/>
              <a:gd name="connsiteX91" fmla="*/ 31774 w 2800371"/>
              <a:gd name="connsiteY91" fmla="*/ 1408684 h 1464231"/>
              <a:gd name="connsiteX92" fmla="*/ 10591 w 2800371"/>
              <a:gd name="connsiteY92" fmla="*/ 1415745 h 1464231"/>
              <a:gd name="connsiteX93" fmla="*/ 3530 w 2800371"/>
              <a:gd name="connsiteY93" fmla="*/ 1433397 h 1464231"/>
              <a:gd name="connsiteX94" fmla="*/ 0 w 2800371"/>
              <a:gd name="connsiteY94" fmla="*/ 1454580 h 1464231"/>
              <a:gd name="connsiteX95" fmla="*/ 7061 w 2800371"/>
              <a:gd name="connsiteY95" fmla="*/ 1359257 h 1464231"/>
              <a:gd name="connsiteX96" fmla="*/ 7061 w 2800371"/>
              <a:gd name="connsiteY96" fmla="*/ 1331013 h 1464231"/>
              <a:gd name="connsiteX0" fmla="*/ 7061 w 2800371"/>
              <a:gd name="connsiteY0" fmla="*/ 1331013 h 1458111"/>
              <a:gd name="connsiteX1" fmla="*/ 7061 w 2800371"/>
              <a:gd name="connsiteY1" fmla="*/ 1331013 h 1458111"/>
              <a:gd name="connsiteX2" fmla="*/ 52957 w 2800371"/>
              <a:gd name="connsiteY2" fmla="*/ 1309830 h 1458111"/>
              <a:gd name="connsiteX3" fmla="*/ 67079 w 2800371"/>
              <a:gd name="connsiteY3" fmla="*/ 1306299 h 1458111"/>
              <a:gd name="connsiteX4" fmla="*/ 102384 w 2800371"/>
              <a:gd name="connsiteY4" fmla="*/ 1320421 h 1458111"/>
              <a:gd name="connsiteX5" fmla="*/ 123567 w 2800371"/>
              <a:gd name="connsiteY5" fmla="*/ 1334543 h 1458111"/>
              <a:gd name="connsiteX6" fmla="*/ 165933 w 2800371"/>
              <a:gd name="connsiteY6" fmla="*/ 1331013 h 1458111"/>
              <a:gd name="connsiteX7" fmla="*/ 194177 w 2800371"/>
              <a:gd name="connsiteY7" fmla="*/ 1316891 h 1458111"/>
              <a:gd name="connsiteX8" fmla="*/ 208299 w 2800371"/>
              <a:gd name="connsiteY8" fmla="*/ 1313360 h 1458111"/>
              <a:gd name="connsiteX9" fmla="*/ 240074 w 2800371"/>
              <a:gd name="connsiteY9" fmla="*/ 1306299 h 1458111"/>
              <a:gd name="connsiteX10" fmla="*/ 275379 w 2800371"/>
              <a:gd name="connsiteY10" fmla="*/ 1309830 h 1458111"/>
              <a:gd name="connsiteX11" fmla="*/ 293031 w 2800371"/>
              <a:gd name="connsiteY11" fmla="*/ 1316891 h 1458111"/>
              <a:gd name="connsiteX12" fmla="*/ 310684 w 2800371"/>
              <a:gd name="connsiteY12" fmla="*/ 1309830 h 1458111"/>
              <a:gd name="connsiteX13" fmla="*/ 353050 w 2800371"/>
              <a:gd name="connsiteY13" fmla="*/ 1302769 h 1458111"/>
              <a:gd name="connsiteX14" fmla="*/ 427190 w 2800371"/>
              <a:gd name="connsiteY14" fmla="*/ 1313360 h 1458111"/>
              <a:gd name="connsiteX15" fmla="*/ 451904 w 2800371"/>
              <a:gd name="connsiteY15" fmla="*/ 1320421 h 1458111"/>
              <a:gd name="connsiteX16" fmla="*/ 554289 w 2800371"/>
              <a:gd name="connsiteY16" fmla="*/ 1309830 h 1458111"/>
              <a:gd name="connsiteX17" fmla="*/ 586063 w 2800371"/>
              <a:gd name="connsiteY17" fmla="*/ 1285116 h 1458111"/>
              <a:gd name="connsiteX18" fmla="*/ 617838 w 2800371"/>
              <a:gd name="connsiteY18" fmla="*/ 1260403 h 1458111"/>
              <a:gd name="connsiteX19" fmla="*/ 631960 w 2800371"/>
              <a:gd name="connsiteY19" fmla="*/ 1235689 h 1458111"/>
              <a:gd name="connsiteX20" fmla="*/ 649612 w 2800371"/>
              <a:gd name="connsiteY20" fmla="*/ 1214506 h 1458111"/>
              <a:gd name="connsiteX21" fmla="*/ 670795 w 2800371"/>
              <a:gd name="connsiteY21" fmla="*/ 1207445 h 1458111"/>
              <a:gd name="connsiteX22" fmla="*/ 720222 w 2800371"/>
              <a:gd name="connsiteY22" fmla="*/ 1218037 h 1458111"/>
              <a:gd name="connsiteX23" fmla="*/ 741405 w 2800371"/>
              <a:gd name="connsiteY23" fmla="*/ 1242750 h 1458111"/>
              <a:gd name="connsiteX24" fmla="*/ 751997 w 2800371"/>
              <a:gd name="connsiteY24" fmla="*/ 1249811 h 1458111"/>
              <a:gd name="connsiteX25" fmla="*/ 882625 w 2800371"/>
              <a:gd name="connsiteY25" fmla="*/ 1260403 h 1458111"/>
              <a:gd name="connsiteX26" fmla="*/ 914400 w 2800371"/>
              <a:gd name="connsiteY26" fmla="*/ 1295708 h 1458111"/>
              <a:gd name="connsiteX27" fmla="*/ 935583 w 2800371"/>
              <a:gd name="connsiteY27" fmla="*/ 1306299 h 1458111"/>
              <a:gd name="connsiteX28" fmla="*/ 963827 w 2800371"/>
              <a:gd name="connsiteY28" fmla="*/ 1313360 h 1458111"/>
              <a:gd name="connsiteX29" fmla="*/ 1016784 w 2800371"/>
              <a:gd name="connsiteY29" fmla="*/ 1239220 h 1458111"/>
              <a:gd name="connsiteX30" fmla="*/ 1073272 w 2800371"/>
              <a:gd name="connsiteY30" fmla="*/ 1182732 h 1458111"/>
              <a:gd name="connsiteX31" fmla="*/ 1105047 w 2800371"/>
              <a:gd name="connsiteY31" fmla="*/ 1172140 h 1458111"/>
              <a:gd name="connsiteX32" fmla="*/ 1154474 w 2800371"/>
              <a:gd name="connsiteY32" fmla="*/ 1175671 h 1458111"/>
              <a:gd name="connsiteX33" fmla="*/ 1179187 w 2800371"/>
              <a:gd name="connsiteY33" fmla="*/ 1196854 h 1458111"/>
              <a:gd name="connsiteX34" fmla="*/ 1193309 w 2800371"/>
              <a:gd name="connsiteY34" fmla="*/ 1207445 h 1458111"/>
              <a:gd name="connsiteX35" fmla="*/ 1218023 w 2800371"/>
              <a:gd name="connsiteY35" fmla="*/ 1225098 h 1458111"/>
              <a:gd name="connsiteX36" fmla="*/ 1228614 w 2800371"/>
              <a:gd name="connsiteY36" fmla="*/ 1242750 h 1458111"/>
              <a:gd name="connsiteX37" fmla="*/ 1232145 w 2800371"/>
              <a:gd name="connsiteY37" fmla="*/ 1253342 h 1458111"/>
              <a:gd name="connsiteX38" fmla="*/ 1253328 w 2800371"/>
              <a:gd name="connsiteY38" fmla="*/ 1274525 h 1458111"/>
              <a:gd name="connsiteX39" fmla="*/ 1299224 w 2800371"/>
              <a:gd name="connsiteY39" fmla="*/ 1263933 h 1458111"/>
              <a:gd name="connsiteX40" fmla="*/ 1313346 w 2800371"/>
              <a:gd name="connsiteY40" fmla="*/ 1239220 h 1458111"/>
              <a:gd name="connsiteX41" fmla="*/ 1327468 w 2800371"/>
              <a:gd name="connsiteY41" fmla="*/ 1218037 h 1458111"/>
              <a:gd name="connsiteX42" fmla="*/ 1338060 w 2800371"/>
              <a:gd name="connsiteY42" fmla="*/ 1200384 h 1458111"/>
              <a:gd name="connsiteX43" fmla="*/ 1348651 w 2800371"/>
              <a:gd name="connsiteY43" fmla="*/ 1165079 h 1458111"/>
              <a:gd name="connsiteX44" fmla="*/ 1355713 w 2800371"/>
              <a:gd name="connsiteY44" fmla="*/ 1150957 h 1458111"/>
              <a:gd name="connsiteX45" fmla="*/ 1398079 w 2800371"/>
              <a:gd name="connsiteY45" fmla="*/ 1052103 h 1458111"/>
              <a:gd name="connsiteX46" fmla="*/ 1419262 w 2800371"/>
              <a:gd name="connsiteY46" fmla="*/ 1030920 h 1458111"/>
              <a:gd name="connsiteX47" fmla="*/ 1443975 w 2800371"/>
              <a:gd name="connsiteY47" fmla="*/ 935597 h 1458111"/>
              <a:gd name="connsiteX48" fmla="*/ 1454567 w 2800371"/>
              <a:gd name="connsiteY48" fmla="*/ 907353 h 1458111"/>
              <a:gd name="connsiteX49" fmla="*/ 1461628 w 2800371"/>
              <a:gd name="connsiteY49" fmla="*/ 886170 h 1458111"/>
              <a:gd name="connsiteX50" fmla="*/ 1475750 w 2800371"/>
              <a:gd name="connsiteY50" fmla="*/ 850865 h 1458111"/>
              <a:gd name="connsiteX51" fmla="*/ 1500463 w 2800371"/>
              <a:gd name="connsiteY51" fmla="*/ 801438 h 1458111"/>
              <a:gd name="connsiteX52" fmla="*/ 1571073 w 2800371"/>
              <a:gd name="connsiteY52" fmla="*/ 610791 h 1458111"/>
              <a:gd name="connsiteX53" fmla="*/ 1613439 w 2800371"/>
              <a:gd name="connsiteY53" fmla="*/ 300106 h 1458111"/>
              <a:gd name="connsiteX54" fmla="*/ 1627561 w 2800371"/>
              <a:gd name="connsiteY54" fmla="*/ 225966 h 1458111"/>
              <a:gd name="connsiteX55" fmla="*/ 1631092 w 2800371"/>
              <a:gd name="connsiteY55" fmla="*/ 151825 h 1458111"/>
              <a:gd name="connsiteX56" fmla="*/ 1666397 w 2800371"/>
              <a:gd name="connsiteY56" fmla="*/ 84746 h 1458111"/>
              <a:gd name="connsiteX57" fmla="*/ 1673458 w 2800371"/>
              <a:gd name="connsiteY57" fmla="*/ 63563 h 1458111"/>
              <a:gd name="connsiteX58" fmla="*/ 1676988 w 2800371"/>
              <a:gd name="connsiteY58" fmla="*/ 52971 h 1458111"/>
              <a:gd name="connsiteX59" fmla="*/ 1691110 w 2800371"/>
              <a:gd name="connsiteY59" fmla="*/ 24727 h 1458111"/>
              <a:gd name="connsiteX60" fmla="*/ 1698171 w 2800371"/>
              <a:gd name="connsiteY60" fmla="*/ 14136 h 1458111"/>
              <a:gd name="connsiteX61" fmla="*/ 1729946 w 2800371"/>
              <a:gd name="connsiteY61" fmla="*/ 17666 h 1458111"/>
              <a:gd name="connsiteX62" fmla="*/ 1765251 w 2800371"/>
              <a:gd name="connsiteY62" fmla="*/ 24727 h 1458111"/>
              <a:gd name="connsiteX63" fmla="*/ 1821739 w 2800371"/>
              <a:gd name="connsiteY63" fmla="*/ 28258 h 1458111"/>
              <a:gd name="connsiteX64" fmla="*/ 1864105 w 2800371"/>
              <a:gd name="connsiteY64" fmla="*/ 24727 h 1458111"/>
              <a:gd name="connsiteX65" fmla="*/ 1874696 w 2800371"/>
              <a:gd name="connsiteY65" fmla="*/ 21197 h 1458111"/>
              <a:gd name="connsiteX66" fmla="*/ 1966489 w 2800371"/>
              <a:gd name="connsiteY66" fmla="*/ 17666 h 1458111"/>
              <a:gd name="connsiteX67" fmla="*/ 2308948 w 2800371"/>
              <a:gd name="connsiteY67" fmla="*/ 7075 h 1458111"/>
              <a:gd name="connsiteX68" fmla="*/ 2372497 w 2800371"/>
              <a:gd name="connsiteY68" fmla="*/ 7075 h 1458111"/>
              <a:gd name="connsiteX69" fmla="*/ 2393680 w 2800371"/>
              <a:gd name="connsiteY69" fmla="*/ 14136 h 1458111"/>
              <a:gd name="connsiteX70" fmla="*/ 2404272 w 2800371"/>
              <a:gd name="connsiteY70" fmla="*/ 77685 h 1458111"/>
              <a:gd name="connsiteX71" fmla="*/ 2464290 w 2800371"/>
              <a:gd name="connsiteY71" fmla="*/ 296576 h 1458111"/>
              <a:gd name="connsiteX72" fmla="*/ 2489004 w 2800371"/>
              <a:gd name="connsiteY72" fmla="*/ 533119 h 1458111"/>
              <a:gd name="connsiteX73" fmla="*/ 2517248 w 2800371"/>
              <a:gd name="connsiteY73" fmla="*/ 593138 h 1458111"/>
              <a:gd name="connsiteX74" fmla="*/ 2559614 w 2800371"/>
              <a:gd name="connsiteY74" fmla="*/ 716706 h 1458111"/>
              <a:gd name="connsiteX75" fmla="*/ 2626693 w 2800371"/>
              <a:gd name="connsiteY75" fmla="*/ 836743 h 1458111"/>
              <a:gd name="connsiteX76" fmla="*/ 2686712 w 2800371"/>
              <a:gd name="connsiteY76" fmla="*/ 967371 h 1458111"/>
              <a:gd name="connsiteX77" fmla="*/ 2697303 w 2800371"/>
              <a:gd name="connsiteY77" fmla="*/ 977963 h 1458111"/>
              <a:gd name="connsiteX78" fmla="*/ 2704364 w 2800371"/>
              <a:gd name="connsiteY78" fmla="*/ 988554 h 1458111"/>
              <a:gd name="connsiteX79" fmla="*/ 2729078 w 2800371"/>
              <a:gd name="connsiteY79" fmla="*/ 1002676 h 1458111"/>
              <a:gd name="connsiteX80" fmla="*/ 2743200 w 2800371"/>
              <a:gd name="connsiteY80" fmla="*/ 1016798 h 1458111"/>
              <a:gd name="connsiteX81" fmla="*/ 2789096 w 2800371"/>
              <a:gd name="connsiteY81" fmla="*/ 1027390 h 1458111"/>
              <a:gd name="connsiteX82" fmla="*/ 2792627 w 2800371"/>
              <a:gd name="connsiteY82" fmla="*/ 1327482 h 1458111"/>
              <a:gd name="connsiteX83" fmla="*/ 2760852 w 2800371"/>
              <a:gd name="connsiteY83" fmla="*/ 1454580 h 1458111"/>
              <a:gd name="connsiteX84" fmla="*/ 2068874 w 2800371"/>
              <a:gd name="connsiteY84" fmla="*/ 1458111 h 1458111"/>
              <a:gd name="connsiteX85" fmla="*/ 571941 w 2800371"/>
              <a:gd name="connsiteY85" fmla="*/ 1454581 h 1458111"/>
              <a:gd name="connsiteX86" fmla="*/ 289501 w 2800371"/>
              <a:gd name="connsiteY86" fmla="*/ 1458111 h 1458111"/>
              <a:gd name="connsiteX87" fmla="*/ 151811 w 2800371"/>
              <a:gd name="connsiteY87" fmla="*/ 1454580 h 1458111"/>
              <a:gd name="connsiteX88" fmla="*/ 130628 w 2800371"/>
              <a:gd name="connsiteY88" fmla="*/ 1454580 h 1458111"/>
              <a:gd name="connsiteX89" fmla="*/ 95323 w 2800371"/>
              <a:gd name="connsiteY89" fmla="*/ 1454580 h 1458111"/>
              <a:gd name="connsiteX90" fmla="*/ 45896 w 2800371"/>
              <a:gd name="connsiteY90" fmla="*/ 1405153 h 1458111"/>
              <a:gd name="connsiteX91" fmla="*/ 31774 w 2800371"/>
              <a:gd name="connsiteY91" fmla="*/ 1408684 h 1458111"/>
              <a:gd name="connsiteX92" fmla="*/ 10591 w 2800371"/>
              <a:gd name="connsiteY92" fmla="*/ 1415745 h 1458111"/>
              <a:gd name="connsiteX93" fmla="*/ 3530 w 2800371"/>
              <a:gd name="connsiteY93" fmla="*/ 1433397 h 1458111"/>
              <a:gd name="connsiteX94" fmla="*/ 0 w 2800371"/>
              <a:gd name="connsiteY94" fmla="*/ 1454580 h 1458111"/>
              <a:gd name="connsiteX95" fmla="*/ 7061 w 2800371"/>
              <a:gd name="connsiteY95" fmla="*/ 1359257 h 1458111"/>
              <a:gd name="connsiteX96" fmla="*/ 7061 w 2800371"/>
              <a:gd name="connsiteY96" fmla="*/ 1331013 h 1458111"/>
              <a:gd name="connsiteX0" fmla="*/ 7061 w 2800371"/>
              <a:gd name="connsiteY0" fmla="*/ 1331013 h 1458111"/>
              <a:gd name="connsiteX1" fmla="*/ 7061 w 2800371"/>
              <a:gd name="connsiteY1" fmla="*/ 1331013 h 1458111"/>
              <a:gd name="connsiteX2" fmla="*/ 52957 w 2800371"/>
              <a:gd name="connsiteY2" fmla="*/ 1309830 h 1458111"/>
              <a:gd name="connsiteX3" fmla="*/ 67079 w 2800371"/>
              <a:gd name="connsiteY3" fmla="*/ 1306299 h 1458111"/>
              <a:gd name="connsiteX4" fmla="*/ 102384 w 2800371"/>
              <a:gd name="connsiteY4" fmla="*/ 1320421 h 1458111"/>
              <a:gd name="connsiteX5" fmla="*/ 123567 w 2800371"/>
              <a:gd name="connsiteY5" fmla="*/ 1334543 h 1458111"/>
              <a:gd name="connsiteX6" fmla="*/ 165933 w 2800371"/>
              <a:gd name="connsiteY6" fmla="*/ 1331013 h 1458111"/>
              <a:gd name="connsiteX7" fmla="*/ 194177 w 2800371"/>
              <a:gd name="connsiteY7" fmla="*/ 1316891 h 1458111"/>
              <a:gd name="connsiteX8" fmla="*/ 208299 w 2800371"/>
              <a:gd name="connsiteY8" fmla="*/ 1313360 h 1458111"/>
              <a:gd name="connsiteX9" fmla="*/ 240074 w 2800371"/>
              <a:gd name="connsiteY9" fmla="*/ 1306299 h 1458111"/>
              <a:gd name="connsiteX10" fmla="*/ 275379 w 2800371"/>
              <a:gd name="connsiteY10" fmla="*/ 1309830 h 1458111"/>
              <a:gd name="connsiteX11" fmla="*/ 293031 w 2800371"/>
              <a:gd name="connsiteY11" fmla="*/ 1316891 h 1458111"/>
              <a:gd name="connsiteX12" fmla="*/ 310684 w 2800371"/>
              <a:gd name="connsiteY12" fmla="*/ 1309830 h 1458111"/>
              <a:gd name="connsiteX13" fmla="*/ 353050 w 2800371"/>
              <a:gd name="connsiteY13" fmla="*/ 1302769 h 1458111"/>
              <a:gd name="connsiteX14" fmla="*/ 427190 w 2800371"/>
              <a:gd name="connsiteY14" fmla="*/ 1313360 h 1458111"/>
              <a:gd name="connsiteX15" fmla="*/ 451904 w 2800371"/>
              <a:gd name="connsiteY15" fmla="*/ 1320421 h 1458111"/>
              <a:gd name="connsiteX16" fmla="*/ 554289 w 2800371"/>
              <a:gd name="connsiteY16" fmla="*/ 1309830 h 1458111"/>
              <a:gd name="connsiteX17" fmla="*/ 586063 w 2800371"/>
              <a:gd name="connsiteY17" fmla="*/ 1285116 h 1458111"/>
              <a:gd name="connsiteX18" fmla="*/ 617838 w 2800371"/>
              <a:gd name="connsiteY18" fmla="*/ 1260403 h 1458111"/>
              <a:gd name="connsiteX19" fmla="*/ 631960 w 2800371"/>
              <a:gd name="connsiteY19" fmla="*/ 1235689 h 1458111"/>
              <a:gd name="connsiteX20" fmla="*/ 649612 w 2800371"/>
              <a:gd name="connsiteY20" fmla="*/ 1214506 h 1458111"/>
              <a:gd name="connsiteX21" fmla="*/ 670795 w 2800371"/>
              <a:gd name="connsiteY21" fmla="*/ 1207445 h 1458111"/>
              <a:gd name="connsiteX22" fmla="*/ 720222 w 2800371"/>
              <a:gd name="connsiteY22" fmla="*/ 1218037 h 1458111"/>
              <a:gd name="connsiteX23" fmla="*/ 741405 w 2800371"/>
              <a:gd name="connsiteY23" fmla="*/ 1242750 h 1458111"/>
              <a:gd name="connsiteX24" fmla="*/ 751997 w 2800371"/>
              <a:gd name="connsiteY24" fmla="*/ 1249811 h 1458111"/>
              <a:gd name="connsiteX25" fmla="*/ 882625 w 2800371"/>
              <a:gd name="connsiteY25" fmla="*/ 1260403 h 1458111"/>
              <a:gd name="connsiteX26" fmla="*/ 914400 w 2800371"/>
              <a:gd name="connsiteY26" fmla="*/ 1295708 h 1458111"/>
              <a:gd name="connsiteX27" fmla="*/ 935583 w 2800371"/>
              <a:gd name="connsiteY27" fmla="*/ 1306299 h 1458111"/>
              <a:gd name="connsiteX28" fmla="*/ 963827 w 2800371"/>
              <a:gd name="connsiteY28" fmla="*/ 1313360 h 1458111"/>
              <a:gd name="connsiteX29" fmla="*/ 1016784 w 2800371"/>
              <a:gd name="connsiteY29" fmla="*/ 1239220 h 1458111"/>
              <a:gd name="connsiteX30" fmla="*/ 1073272 w 2800371"/>
              <a:gd name="connsiteY30" fmla="*/ 1182732 h 1458111"/>
              <a:gd name="connsiteX31" fmla="*/ 1105047 w 2800371"/>
              <a:gd name="connsiteY31" fmla="*/ 1172140 h 1458111"/>
              <a:gd name="connsiteX32" fmla="*/ 1154474 w 2800371"/>
              <a:gd name="connsiteY32" fmla="*/ 1175671 h 1458111"/>
              <a:gd name="connsiteX33" fmla="*/ 1179187 w 2800371"/>
              <a:gd name="connsiteY33" fmla="*/ 1196854 h 1458111"/>
              <a:gd name="connsiteX34" fmla="*/ 1193309 w 2800371"/>
              <a:gd name="connsiteY34" fmla="*/ 1207445 h 1458111"/>
              <a:gd name="connsiteX35" fmla="*/ 1218023 w 2800371"/>
              <a:gd name="connsiteY35" fmla="*/ 1225098 h 1458111"/>
              <a:gd name="connsiteX36" fmla="*/ 1228614 w 2800371"/>
              <a:gd name="connsiteY36" fmla="*/ 1242750 h 1458111"/>
              <a:gd name="connsiteX37" fmla="*/ 1232145 w 2800371"/>
              <a:gd name="connsiteY37" fmla="*/ 1253342 h 1458111"/>
              <a:gd name="connsiteX38" fmla="*/ 1253328 w 2800371"/>
              <a:gd name="connsiteY38" fmla="*/ 1274525 h 1458111"/>
              <a:gd name="connsiteX39" fmla="*/ 1299224 w 2800371"/>
              <a:gd name="connsiteY39" fmla="*/ 1263933 h 1458111"/>
              <a:gd name="connsiteX40" fmla="*/ 1313346 w 2800371"/>
              <a:gd name="connsiteY40" fmla="*/ 1239220 h 1458111"/>
              <a:gd name="connsiteX41" fmla="*/ 1327468 w 2800371"/>
              <a:gd name="connsiteY41" fmla="*/ 1218037 h 1458111"/>
              <a:gd name="connsiteX42" fmla="*/ 1338060 w 2800371"/>
              <a:gd name="connsiteY42" fmla="*/ 1200384 h 1458111"/>
              <a:gd name="connsiteX43" fmla="*/ 1348651 w 2800371"/>
              <a:gd name="connsiteY43" fmla="*/ 1165079 h 1458111"/>
              <a:gd name="connsiteX44" fmla="*/ 1355713 w 2800371"/>
              <a:gd name="connsiteY44" fmla="*/ 1150957 h 1458111"/>
              <a:gd name="connsiteX45" fmla="*/ 1398079 w 2800371"/>
              <a:gd name="connsiteY45" fmla="*/ 1052103 h 1458111"/>
              <a:gd name="connsiteX46" fmla="*/ 1419262 w 2800371"/>
              <a:gd name="connsiteY46" fmla="*/ 1030920 h 1458111"/>
              <a:gd name="connsiteX47" fmla="*/ 1443975 w 2800371"/>
              <a:gd name="connsiteY47" fmla="*/ 935597 h 1458111"/>
              <a:gd name="connsiteX48" fmla="*/ 1454567 w 2800371"/>
              <a:gd name="connsiteY48" fmla="*/ 907353 h 1458111"/>
              <a:gd name="connsiteX49" fmla="*/ 1461628 w 2800371"/>
              <a:gd name="connsiteY49" fmla="*/ 886170 h 1458111"/>
              <a:gd name="connsiteX50" fmla="*/ 1475750 w 2800371"/>
              <a:gd name="connsiteY50" fmla="*/ 850865 h 1458111"/>
              <a:gd name="connsiteX51" fmla="*/ 1500463 w 2800371"/>
              <a:gd name="connsiteY51" fmla="*/ 801438 h 1458111"/>
              <a:gd name="connsiteX52" fmla="*/ 1571073 w 2800371"/>
              <a:gd name="connsiteY52" fmla="*/ 610791 h 1458111"/>
              <a:gd name="connsiteX53" fmla="*/ 1613439 w 2800371"/>
              <a:gd name="connsiteY53" fmla="*/ 300106 h 1458111"/>
              <a:gd name="connsiteX54" fmla="*/ 1627561 w 2800371"/>
              <a:gd name="connsiteY54" fmla="*/ 225966 h 1458111"/>
              <a:gd name="connsiteX55" fmla="*/ 1631092 w 2800371"/>
              <a:gd name="connsiteY55" fmla="*/ 151825 h 1458111"/>
              <a:gd name="connsiteX56" fmla="*/ 1666397 w 2800371"/>
              <a:gd name="connsiteY56" fmla="*/ 84746 h 1458111"/>
              <a:gd name="connsiteX57" fmla="*/ 1673458 w 2800371"/>
              <a:gd name="connsiteY57" fmla="*/ 63563 h 1458111"/>
              <a:gd name="connsiteX58" fmla="*/ 1676988 w 2800371"/>
              <a:gd name="connsiteY58" fmla="*/ 52971 h 1458111"/>
              <a:gd name="connsiteX59" fmla="*/ 1691110 w 2800371"/>
              <a:gd name="connsiteY59" fmla="*/ 24727 h 1458111"/>
              <a:gd name="connsiteX60" fmla="*/ 1698171 w 2800371"/>
              <a:gd name="connsiteY60" fmla="*/ 14136 h 1458111"/>
              <a:gd name="connsiteX61" fmla="*/ 1729946 w 2800371"/>
              <a:gd name="connsiteY61" fmla="*/ 17666 h 1458111"/>
              <a:gd name="connsiteX62" fmla="*/ 1765251 w 2800371"/>
              <a:gd name="connsiteY62" fmla="*/ 24727 h 1458111"/>
              <a:gd name="connsiteX63" fmla="*/ 1821739 w 2800371"/>
              <a:gd name="connsiteY63" fmla="*/ 28258 h 1458111"/>
              <a:gd name="connsiteX64" fmla="*/ 1864105 w 2800371"/>
              <a:gd name="connsiteY64" fmla="*/ 24727 h 1458111"/>
              <a:gd name="connsiteX65" fmla="*/ 1874696 w 2800371"/>
              <a:gd name="connsiteY65" fmla="*/ 21197 h 1458111"/>
              <a:gd name="connsiteX66" fmla="*/ 1966489 w 2800371"/>
              <a:gd name="connsiteY66" fmla="*/ 17666 h 1458111"/>
              <a:gd name="connsiteX67" fmla="*/ 2308948 w 2800371"/>
              <a:gd name="connsiteY67" fmla="*/ 7075 h 1458111"/>
              <a:gd name="connsiteX68" fmla="*/ 2372497 w 2800371"/>
              <a:gd name="connsiteY68" fmla="*/ 7075 h 1458111"/>
              <a:gd name="connsiteX69" fmla="*/ 2393680 w 2800371"/>
              <a:gd name="connsiteY69" fmla="*/ 14136 h 1458111"/>
              <a:gd name="connsiteX70" fmla="*/ 2404272 w 2800371"/>
              <a:gd name="connsiteY70" fmla="*/ 77685 h 1458111"/>
              <a:gd name="connsiteX71" fmla="*/ 2464290 w 2800371"/>
              <a:gd name="connsiteY71" fmla="*/ 296576 h 1458111"/>
              <a:gd name="connsiteX72" fmla="*/ 2489004 w 2800371"/>
              <a:gd name="connsiteY72" fmla="*/ 533119 h 1458111"/>
              <a:gd name="connsiteX73" fmla="*/ 2517248 w 2800371"/>
              <a:gd name="connsiteY73" fmla="*/ 593138 h 1458111"/>
              <a:gd name="connsiteX74" fmla="*/ 2559614 w 2800371"/>
              <a:gd name="connsiteY74" fmla="*/ 716706 h 1458111"/>
              <a:gd name="connsiteX75" fmla="*/ 2626693 w 2800371"/>
              <a:gd name="connsiteY75" fmla="*/ 836743 h 1458111"/>
              <a:gd name="connsiteX76" fmla="*/ 2686712 w 2800371"/>
              <a:gd name="connsiteY76" fmla="*/ 967371 h 1458111"/>
              <a:gd name="connsiteX77" fmla="*/ 2697303 w 2800371"/>
              <a:gd name="connsiteY77" fmla="*/ 977963 h 1458111"/>
              <a:gd name="connsiteX78" fmla="*/ 2704364 w 2800371"/>
              <a:gd name="connsiteY78" fmla="*/ 988554 h 1458111"/>
              <a:gd name="connsiteX79" fmla="*/ 2729078 w 2800371"/>
              <a:gd name="connsiteY79" fmla="*/ 1002676 h 1458111"/>
              <a:gd name="connsiteX80" fmla="*/ 2743200 w 2800371"/>
              <a:gd name="connsiteY80" fmla="*/ 1016798 h 1458111"/>
              <a:gd name="connsiteX81" fmla="*/ 2789096 w 2800371"/>
              <a:gd name="connsiteY81" fmla="*/ 1027390 h 1458111"/>
              <a:gd name="connsiteX82" fmla="*/ 2792627 w 2800371"/>
              <a:gd name="connsiteY82" fmla="*/ 1327482 h 1458111"/>
              <a:gd name="connsiteX83" fmla="*/ 2760852 w 2800371"/>
              <a:gd name="connsiteY83" fmla="*/ 1454580 h 1458111"/>
              <a:gd name="connsiteX84" fmla="*/ 2068874 w 2800371"/>
              <a:gd name="connsiteY84" fmla="*/ 1458111 h 1458111"/>
              <a:gd name="connsiteX85" fmla="*/ 571941 w 2800371"/>
              <a:gd name="connsiteY85" fmla="*/ 1454581 h 1458111"/>
              <a:gd name="connsiteX86" fmla="*/ 289501 w 2800371"/>
              <a:gd name="connsiteY86" fmla="*/ 1458111 h 1458111"/>
              <a:gd name="connsiteX87" fmla="*/ 151811 w 2800371"/>
              <a:gd name="connsiteY87" fmla="*/ 1454580 h 1458111"/>
              <a:gd name="connsiteX88" fmla="*/ 130628 w 2800371"/>
              <a:gd name="connsiteY88" fmla="*/ 1454580 h 1458111"/>
              <a:gd name="connsiteX89" fmla="*/ 95323 w 2800371"/>
              <a:gd name="connsiteY89" fmla="*/ 1454580 h 1458111"/>
              <a:gd name="connsiteX90" fmla="*/ 45896 w 2800371"/>
              <a:gd name="connsiteY90" fmla="*/ 1405153 h 1458111"/>
              <a:gd name="connsiteX91" fmla="*/ 35305 w 2800371"/>
              <a:gd name="connsiteY91" fmla="*/ 1454580 h 1458111"/>
              <a:gd name="connsiteX92" fmla="*/ 10591 w 2800371"/>
              <a:gd name="connsiteY92" fmla="*/ 1415745 h 1458111"/>
              <a:gd name="connsiteX93" fmla="*/ 3530 w 2800371"/>
              <a:gd name="connsiteY93" fmla="*/ 1433397 h 1458111"/>
              <a:gd name="connsiteX94" fmla="*/ 0 w 2800371"/>
              <a:gd name="connsiteY94" fmla="*/ 1454580 h 1458111"/>
              <a:gd name="connsiteX95" fmla="*/ 7061 w 2800371"/>
              <a:gd name="connsiteY95" fmla="*/ 1359257 h 1458111"/>
              <a:gd name="connsiteX96" fmla="*/ 7061 w 2800371"/>
              <a:gd name="connsiteY96" fmla="*/ 1331013 h 1458111"/>
              <a:gd name="connsiteX0" fmla="*/ 7061 w 2800371"/>
              <a:gd name="connsiteY0" fmla="*/ 1331013 h 1460544"/>
              <a:gd name="connsiteX1" fmla="*/ 7061 w 2800371"/>
              <a:gd name="connsiteY1" fmla="*/ 1331013 h 1460544"/>
              <a:gd name="connsiteX2" fmla="*/ 52957 w 2800371"/>
              <a:gd name="connsiteY2" fmla="*/ 1309830 h 1460544"/>
              <a:gd name="connsiteX3" fmla="*/ 67079 w 2800371"/>
              <a:gd name="connsiteY3" fmla="*/ 1306299 h 1460544"/>
              <a:gd name="connsiteX4" fmla="*/ 102384 w 2800371"/>
              <a:gd name="connsiteY4" fmla="*/ 1320421 h 1460544"/>
              <a:gd name="connsiteX5" fmla="*/ 123567 w 2800371"/>
              <a:gd name="connsiteY5" fmla="*/ 1334543 h 1460544"/>
              <a:gd name="connsiteX6" fmla="*/ 165933 w 2800371"/>
              <a:gd name="connsiteY6" fmla="*/ 1331013 h 1460544"/>
              <a:gd name="connsiteX7" fmla="*/ 194177 w 2800371"/>
              <a:gd name="connsiteY7" fmla="*/ 1316891 h 1460544"/>
              <a:gd name="connsiteX8" fmla="*/ 208299 w 2800371"/>
              <a:gd name="connsiteY8" fmla="*/ 1313360 h 1460544"/>
              <a:gd name="connsiteX9" fmla="*/ 240074 w 2800371"/>
              <a:gd name="connsiteY9" fmla="*/ 1306299 h 1460544"/>
              <a:gd name="connsiteX10" fmla="*/ 275379 w 2800371"/>
              <a:gd name="connsiteY10" fmla="*/ 1309830 h 1460544"/>
              <a:gd name="connsiteX11" fmla="*/ 293031 w 2800371"/>
              <a:gd name="connsiteY11" fmla="*/ 1316891 h 1460544"/>
              <a:gd name="connsiteX12" fmla="*/ 310684 w 2800371"/>
              <a:gd name="connsiteY12" fmla="*/ 1309830 h 1460544"/>
              <a:gd name="connsiteX13" fmla="*/ 353050 w 2800371"/>
              <a:gd name="connsiteY13" fmla="*/ 1302769 h 1460544"/>
              <a:gd name="connsiteX14" fmla="*/ 427190 w 2800371"/>
              <a:gd name="connsiteY14" fmla="*/ 1313360 h 1460544"/>
              <a:gd name="connsiteX15" fmla="*/ 451904 w 2800371"/>
              <a:gd name="connsiteY15" fmla="*/ 1320421 h 1460544"/>
              <a:gd name="connsiteX16" fmla="*/ 554289 w 2800371"/>
              <a:gd name="connsiteY16" fmla="*/ 1309830 h 1460544"/>
              <a:gd name="connsiteX17" fmla="*/ 586063 w 2800371"/>
              <a:gd name="connsiteY17" fmla="*/ 1285116 h 1460544"/>
              <a:gd name="connsiteX18" fmla="*/ 617838 w 2800371"/>
              <a:gd name="connsiteY18" fmla="*/ 1260403 h 1460544"/>
              <a:gd name="connsiteX19" fmla="*/ 631960 w 2800371"/>
              <a:gd name="connsiteY19" fmla="*/ 1235689 h 1460544"/>
              <a:gd name="connsiteX20" fmla="*/ 649612 w 2800371"/>
              <a:gd name="connsiteY20" fmla="*/ 1214506 h 1460544"/>
              <a:gd name="connsiteX21" fmla="*/ 670795 w 2800371"/>
              <a:gd name="connsiteY21" fmla="*/ 1207445 h 1460544"/>
              <a:gd name="connsiteX22" fmla="*/ 720222 w 2800371"/>
              <a:gd name="connsiteY22" fmla="*/ 1218037 h 1460544"/>
              <a:gd name="connsiteX23" fmla="*/ 741405 w 2800371"/>
              <a:gd name="connsiteY23" fmla="*/ 1242750 h 1460544"/>
              <a:gd name="connsiteX24" fmla="*/ 751997 w 2800371"/>
              <a:gd name="connsiteY24" fmla="*/ 1249811 h 1460544"/>
              <a:gd name="connsiteX25" fmla="*/ 882625 w 2800371"/>
              <a:gd name="connsiteY25" fmla="*/ 1260403 h 1460544"/>
              <a:gd name="connsiteX26" fmla="*/ 914400 w 2800371"/>
              <a:gd name="connsiteY26" fmla="*/ 1295708 h 1460544"/>
              <a:gd name="connsiteX27" fmla="*/ 935583 w 2800371"/>
              <a:gd name="connsiteY27" fmla="*/ 1306299 h 1460544"/>
              <a:gd name="connsiteX28" fmla="*/ 963827 w 2800371"/>
              <a:gd name="connsiteY28" fmla="*/ 1313360 h 1460544"/>
              <a:gd name="connsiteX29" fmla="*/ 1016784 w 2800371"/>
              <a:gd name="connsiteY29" fmla="*/ 1239220 h 1460544"/>
              <a:gd name="connsiteX30" fmla="*/ 1073272 w 2800371"/>
              <a:gd name="connsiteY30" fmla="*/ 1182732 h 1460544"/>
              <a:gd name="connsiteX31" fmla="*/ 1105047 w 2800371"/>
              <a:gd name="connsiteY31" fmla="*/ 1172140 h 1460544"/>
              <a:gd name="connsiteX32" fmla="*/ 1154474 w 2800371"/>
              <a:gd name="connsiteY32" fmla="*/ 1175671 h 1460544"/>
              <a:gd name="connsiteX33" fmla="*/ 1179187 w 2800371"/>
              <a:gd name="connsiteY33" fmla="*/ 1196854 h 1460544"/>
              <a:gd name="connsiteX34" fmla="*/ 1193309 w 2800371"/>
              <a:gd name="connsiteY34" fmla="*/ 1207445 h 1460544"/>
              <a:gd name="connsiteX35" fmla="*/ 1218023 w 2800371"/>
              <a:gd name="connsiteY35" fmla="*/ 1225098 h 1460544"/>
              <a:gd name="connsiteX36" fmla="*/ 1228614 w 2800371"/>
              <a:gd name="connsiteY36" fmla="*/ 1242750 h 1460544"/>
              <a:gd name="connsiteX37" fmla="*/ 1232145 w 2800371"/>
              <a:gd name="connsiteY37" fmla="*/ 1253342 h 1460544"/>
              <a:gd name="connsiteX38" fmla="*/ 1253328 w 2800371"/>
              <a:gd name="connsiteY38" fmla="*/ 1274525 h 1460544"/>
              <a:gd name="connsiteX39" fmla="*/ 1299224 w 2800371"/>
              <a:gd name="connsiteY39" fmla="*/ 1263933 h 1460544"/>
              <a:gd name="connsiteX40" fmla="*/ 1313346 w 2800371"/>
              <a:gd name="connsiteY40" fmla="*/ 1239220 h 1460544"/>
              <a:gd name="connsiteX41" fmla="*/ 1327468 w 2800371"/>
              <a:gd name="connsiteY41" fmla="*/ 1218037 h 1460544"/>
              <a:gd name="connsiteX42" fmla="*/ 1338060 w 2800371"/>
              <a:gd name="connsiteY42" fmla="*/ 1200384 h 1460544"/>
              <a:gd name="connsiteX43" fmla="*/ 1348651 w 2800371"/>
              <a:gd name="connsiteY43" fmla="*/ 1165079 h 1460544"/>
              <a:gd name="connsiteX44" fmla="*/ 1355713 w 2800371"/>
              <a:gd name="connsiteY44" fmla="*/ 1150957 h 1460544"/>
              <a:gd name="connsiteX45" fmla="*/ 1398079 w 2800371"/>
              <a:gd name="connsiteY45" fmla="*/ 1052103 h 1460544"/>
              <a:gd name="connsiteX46" fmla="*/ 1419262 w 2800371"/>
              <a:gd name="connsiteY46" fmla="*/ 1030920 h 1460544"/>
              <a:gd name="connsiteX47" fmla="*/ 1443975 w 2800371"/>
              <a:gd name="connsiteY47" fmla="*/ 935597 h 1460544"/>
              <a:gd name="connsiteX48" fmla="*/ 1454567 w 2800371"/>
              <a:gd name="connsiteY48" fmla="*/ 907353 h 1460544"/>
              <a:gd name="connsiteX49" fmla="*/ 1461628 w 2800371"/>
              <a:gd name="connsiteY49" fmla="*/ 886170 h 1460544"/>
              <a:gd name="connsiteX50" fmla="*/ 1475750 w 2800371"/>
              <a:gd name="connsiteY50" fmla="*/ 850865 h 1460544"/>
              <a:gd name="connsiteX51" fmla="*/ 1500463 w 2800371"/>
              <a:gd name="connsiteY51" fmla="*/ 801438 h 1460544"/>
              <a:gd name="connsiteX52" fmla="*/ 1571073 w 2800371"/>
              <a:gd name="connsiteY52" fmla="*/ 610791 h 1460544"/>
              <a:gd name="connsiteX53" fmla="*/ 1613439 w 2800371"/>
              <a:gd name="connsiteY53" fmla="*/ 300106 h 1460544"/>
              <a:gd name="connsiteX54" fmla="*/ 1627561 w 2800371"/>
              <a:gd name="connsiteY54" fmla="*/ 225966 h 1460544"/>
              <a:gd name="connsiteX55" fmla="*/ 1631092 w 2800371"/>
              <a:gd name="connsiteY55" fmla="*/ 151825 h 1460544"/>
              <a:gd name="connsiteX56" fmla="*/ 1666397 w 2800371"/>
              <a:gd name="connsiteY56" fmla="*/ 84746 h 1460544"/>
              <a:gd name="connsiteX57" fmla="*/ 1673458 w 2800371"/>
              <a:gd name="connsiteY57" fmla="*/ 63563 h 1460544"/>
              <a:gd name="connsiteX58" fmla="*/ 1676988 w 2800371"/>
              <a:gd name="connsiteY58" fmla="*/ 52971 h 1460544"/>
              <a:gd name="connsiteX59" fmla="*/ 1691110 w 2800371"/>
              <a:gd name="connsiteY59" fmla="*/ 24727 h 1460544"/>
              <a:gd name="connsiteX60" fmla="*/ 1698171 w 2800371"/>
              <a:gd name="connsiteY60" fmla="*/ 14136 h 1460544"/>
              <a:gd name="connsiteX61" fmla="*/ 1729946 w 2800371"/>
              <a:gd name="connsiteY61" fmla="*/ 17666 h 1460544"/>
              <a:gd name="connsiteX62" fmla="*/ 1765251 w 2800371"/>
              <a:gd name="connsiteY62" fmla="*/ 24727 h 1460544"/>
              <a:gd name="connsiteX63" fmla="*/ 1821739 w 2800371"/>
              <a:gd name="connsiteY63" fmla="*/ 28258 h 1460544"/>
              <a:gd name="connsiteX64" fmla="*/ 1864105 w 2800371"/>
              <a:gd name="connsiteY64" fmla="*/ 24727 h 1460544"/>
              <a:gd name="connsiteX65" fmla="*/ 1874696 w 2800371"/>
              <a:gd name="connsiteY65" fmla="*/ 21197 h 1460544"/>
              <a:gd name="connsiteX66" fmla="*/ 1966489 w 2800371"/>
              <a:gd name="connsiteY66" fmla="*/ 17666 h 1460544"/>
              <a:gd name="connsiteX67" fmla="*/ 2308948 w 2800371"/>
              <a:gd name="connsiteY67" fmla="*/ 7075 h 1460544"/>
              <a:gd name="connsiteX68" fmla="*/ 2372497 w 2800371"/>
              <a:gd name="connsiteY68" fmla="*/ 7075 h 1460544"/>
              <a:gd name="connsiteX69" fmla="*/ 2393680 w 2800371"/>
              <a:gd name="connsiteY69" fmla="*/ 14136 h 1460544"/>
              <a:gd name="connsiteX70" fmla="*/ 2404272 w 2800371"/>
              <a:gd name="connsiteY70" fmla="*/ 77685 h 1460544"/>
              <a:gd name="connsiteX71" fmla="*/ 2464290 w 2800371"/>
              <a:gd name="connsiteY71" fmla="*/ 296576 h 1460544"/>
              <a:gd name="connsiteX72" fmla="*/ 2489004 w 2800371"/>
              <a:gd name="connsiteY72" fmla="*/ 533119 h 1460544"/>
              <a:gd name="connsiteX73" fmla="*/ 2517248 w 2800371"/>
              <a:gd name="connsiteY73" fmla="*/ 593138 h 1460544"/>
              <a:gd name="connsiteX74" fmla="*/ 2559614 w 2800371"/>
              <a:gd name="connsiteY74" fmla="*/ 716706 h 1460544"/>
              <a:gd name="connsiteX75" fmla="*/ 2626693 w 2800371"/>
              <a:gd name="connsiteY75" fmla="*/ 836743 h 1460544"/>
              <a:gd name="connsiteX76" fmla="*/ 2686712 w 2800371"/>
              <a:gd name="connsiteY76" fmla="*/ 967371 h 1460544"/>
              <a:gd name="connsiteX77" fmla="*/ 2697303 w 2800371"/>
              <a:gd name="connsiteY77" fmla="*/ 977963 h 1460544"/>
              <a:gd name="connsiteX78" fmla="*/ 2704364 w 2800371"/>
              <a:gd name="connsiteY78" fmla="*/ 988554 h 1460544"/>
              <a:gd name="connsiteX79" fmla="*/ 2729078 w 2800371"/>
              <a:gd name="connsiteY79" fmla="*/ 1002676 h 1460544"/>
              <a:gd name="connsiteX80" fmla="*/ 2743200 w 2800371"/>
              <a:gd name="connsiteY80" fmla="*/ 1016798 h 1460544"/>
              <a:gd name="connsiteX81" fmla="*/ 2789096 w 2800371"/>
              <a:gd name="connsiteY81" fmla="*/ 1027390 h 1460544"/>
              <a:gd name="connsiteX82" fmla="*/ 2792627 w 2800371"/>
              <a:gd name="connsiteY82" fmla="*/ 1327482 h 1460544"/>
              <a:gd name="connsiteX83" fmla="*/ 2760852 w 2800371"/>
              <a:gd name="connsiteY83" fmla="*/ 1454580 h 1460544"/>
              <a:gd name="connsiteX84" fmla="*/ 2068874 w 2800371"/>
              <a:gd name="connsiteY84" fmla="*/ 1458111 h 1460544"/>
              <a:gd name="connsiteX85" fmla="*/ 571941 w 2800371"/>
              <a:gd name="connsiteY85" fmla="*/ 1454581 h 1460544"/>
              <a:gd name="connsiteX86" fmla="*/ 289501 w 2800371"/>
              <a:gd name="connsiteY86" fmla="*/ 1458111 h 1460544"/>
              <a:gd name="connsiteX87" fmla="*/ 151811 w 2800371"/>
              <a:gd name="connsiteY87" fmla="*/ 1454580 h 1460544"/>
              <a:gd name="connsiteX88" fmla="*/ 130628 w 2800371"/>
              <a:gd name="connsiteY88" fmla="*/ 1454580 h 1460544"/>
              <a:gd name="connsiteX89" fmla="*/ 95323 w 2800371"/>
              <a:gd name="connsiteY89" fmla="*/ 1454580 h 1460544"/>
              <a:gd name="connsiteX90" fmla="*/ 70609 w 2800371"/>
              <a:gd name="connsiteY90" fmla="*/ 1454580 h 1460544"/>
              <a:gd name="connsiteX91" fmla="*/ 35305 w 2800371"/>
              <a:gd name="connsiteY91" fmla="*/ 1454580 h 1460544"/>
              <a:gd name="connsiteX92" fmla="*/ 10591 w 2800371"/>
              <a:gd name="connsiteY92" fmla="*/ 1415745 h 1460544"/>
              <a:gd name="connsiteX93" fmla="*/ 3530 w 2800371"/>
              <a:gd name="connsiteY93" fmla="*/ 1433397 h 1460544"/>
              <a:gd name="connsiteX94" fmla="*/ 0 w 2800371"/>
              <a:gd name="connsiteY94" fmla="*/ 1454580 h 1460544"/>
              <a:gd name="connsiteX95" fmla="*/ 7061 w 2800371"/>
              <a:gd name="connsiteY95" fmla="*/ 1359257 h 1460544"/>
              <a:gd name="connsiteX96" fmla="*/ 7061 w 2800371"/>
              <a:gd name="connsiteY96" fmla="*/ 1331013 h 1460544"/>
              <a:gd name="connsiteX0" fmla="*/ 7061 w 2800371"/>
              <a:gd name="connsiteY0" fmla="*/ 1331013 h 1460544"/>
              <a:gd name="connsiteX1" fmla="*/ 7061 w 2800371"/>
              <a:gd name="connsiteY1" fmla="*/ 1331013 h 1460544"/>
              <a:gd name="connsiteX2" fmla="*/ 52957 w 2800371"/>
              <a:gd name="connsiteY2" fmla="*/ 1309830 h 1460544"/>
              <a:gd name="connsiteX3" fmla="*/ 67079 w 2800371"/>
              <a:gd name="connsiteY3" fmla="*/ 1306299 h 1460544"/>
              <a:gd name="connsiteX4" fmla="*/ 102384 w 2800371"/>
              <a:gd name="connsiteY4" fmla="*/ 1320421 h 1460544"/>
              <a:gd name="connsiteX5" fmla="*/ 123567 w 2800371"/>
              <a:gd name="connsiteY5" fmla="*/ 1334543 h 1460544"/>
              <a:gd name="connsiteX6" fmla="*/ 165933 w 2800371"/>
              <a:gd name="connsiteY6" fmla="*/ 1331013 h 1460544"/>
              <a:gd name="connsiteX7" fmla="*/ 194177 w 2800371"/>
              <a:gd name="connsiteY7" fmla="*/ 1316891 h 1460544"/>
              <a:gd name="connsiteX8" fmla="*/ 208299 w 2800371"/>
              <a:gd name="connsiteY8" fmla="*/ 1313360 h 1460544"/>
              <a:gd name="connsiteX9" fmla="*/ 240074 w 2800371"/>
              <a:gd name="connsiteY9" fmla="*/ 1306299 h 1460544"/>
              <a:gd name="connsiteX10" fmla="*/ 275379 w 2800371"/>
              <a:gd name="connsiteY10" fmla="*/ 1309830 h 1460544"/>
              <a:gd name="connsiteX11" fmla="*/ 293031 w 2800371"/>
              <a:gd name="connsiteY11" fmla="*/ 1316891 h 1460544"/>
              <a:gd name="connsiteX12" fmla="*/ 310684 w 2800371"/>
              <a:gd name="connsiteY12" fmla="*/ 1309830 h 1460544"/>
              <a:gd name="connsiteX13" fmla="*/ 353050 w 2800371"/>
              <a:gd name="connsiteY13" fmla="*/ 1302769 h 1460544"/>
              <a:gd name="connsiteX14" fmla="*/ 427190 w 2800371"/>
              <a:gd name="connsiteY14" fmla="*/ 1313360 h 1460544"/>
              <a:gd name="connsiteX15" fmla="*/ 451904 w 2800371"/>
              <a:gd name="connsiteY15" fmla="*/ 1320421 h 1460544"/>
              <a:gd name="connsiteX16" fmla="*/ 554289 w 2800371"/>
              <a:gd name="connsiteY16" fmla="*/ 1309830 h 1460544"/>
              <a:gd name="connsiteX17" fmla="*/ 586063 w 2800371"/>
              <a:gd name="connsiteY17" fmla="*/ 1285116 h 1460544"/>
              <a:gd name="connsiteX18" fmla="*/ 617838 w 2800371"/>
              <a:gd name="connsiteY18" fmla="*/ 1260403 h 1460544"/>
              <a:gd name="connsiteX19" fmla="*/ 631960 w 2800371"/>
              <a:gd name="connsiteY19" fmla="*/ 1235689 h 1460544"/>
              <a:gd name="connsiteX20" fmla="*/ 649612 w 2800371"/>
              <a:gd name="connsiteY20" fmla="*/ 1214506 h 1460544"/>
              <a:gd name="connsiteX21" fmla="*/ 670795 w 2800371"/>
              <a:gd name="connsiteY21" fmla="*/ 1207445 h 1460544"/>
              <a:gd name="connsiteX22" fmla="*/ 720222 w 2800371"/>
              <a:gd name="connsiteY22" fmla="*/ 1218037 h 1460544"/>
              <a:gd name="connsiteX23" fmla="*/ 741405 w 2800371"/>
              <a:gd name="connsiteY23" fmla="*/ 1242750 h 1460544"/>
              <a:gd name="connsiteX24" fmla="*/ 751997 w 2800371"/>
              <a:gd name="connsiteY24" fmla="*/ 1249811 h 1460544"/>
              <a:gd name="connsiteX25" fmla="*/ 882625 w 2800371"/>
              <a:gd name="connsiteY25" fmla="*/ 1260403 h 1460544"/>
              <a:gd name="connsiteX26" fmla="*/ 914400 w 2800371"/>
              <a:gd name="connsiteY26" fmla="*/ 1295708 h 1460544"/>
              <a:gd name="connsiteX27" fmla="*/ 935583 w 2800371"/>
              <a:gd name="connsiteY27" fmla="*/ 1306299 h 1460544"/>
              <a:gd name="connsiteX28" fmla="*/ 963827 w 2800371"/>
              <a:gd name="connsiteY28" fmla="*/ 1313360 h 1460544"/>
              <a:gd name="connsiteX29" fmla="*/ 1016784 w 2800371"/>
              <a:gd name="connsiteY29" fmla="*/ 1239220 h 1460544"/>
              <a:gd name="connsiteX30" fmla="*/ 1073272 w 2800371"/>
              <a:gd name="connsiteY30" fmla="*/ 1182732 h 1460544"/>
              <a:gd name="connsiteX31" fmla="*/ 1105047 w 2800371"/>
              <a:gd name="connsiteY31" fmla="*/ 1172140 h 1460544"/>
              <a:gd name="connsiteX32" fmla="*/ 1154474 w 2800371"/>
              <a:gd name="connsiteY32" fmla="*/ 1175671 h 1460544"/>
              <a:gd name="connsiteX33" fmla="*/ 1179187 w 2800371"/>
              <a:gd name="connsiteY33" fmla="*/ 1196854 h 1460544"/>
              <a:gd name="connsiteX34" fmla="*/ 1193309 w 2800371"/>
              <a:gd name="connsiteY34" fmla="*/ 1207445 h 1460544"/>
              <a:gd name="connsiteX35" fmla="*/ 1218023 w 2800371"/>
              <a:gd name="connsiteY35" fmla="*/ 1225098 h 1460544"/>
              <a:gd name="connsiteX36" fmla="*/ 1228614 w 2800371"/>
              <a:gd name="connsiteY36" fmla="*/ 1242750 h 1460544"/>
              <a:gd name="connsiteX37" fmla="*/ 1232145 w 2800371"/>
              <a:gd name="connsiteY37" fmla="*/ 1253342 h 1460544"/>
              <a:gd name="connsiteX38" fmla="*/ 1253328 w 2800371"/>
              <a:gd name="connsiteY38" fmla="*/ 1274525 h 1460544"/>
              <a:gd name="connsiteX39" fmla="*/ 1299224 w 2800371"/>
              <a:gd name="connsiteY39" fmla="*/ 1263933 h 1460544"/>
              <a:gd name="connsiteX40" fmla="*/ 1313346 w 2800371"/>
              <a:gd name="connsiteY40" fmla="*/ 1239220 h 1460544"/>
              <a:gd name="connsiteX41" fmla="*/ 1327468 w 2800371"/>
              <a:gd name="connsiteY41" fmla="*/ 1218037 h 1460544"/>
              <a:gd name="connsiteX42" fmla="*/ 1338060 w 2800371"/>
              <a:gd name="connsiteY42" fmla="*/ 1200384 h 1460544"/>
              <a:gd name="connsiteX43" fmla="*/ 1348651 w 2800371"/>
              <a:gd name="connsiteY43" fmla="*/ 1165079 h 1460544"/>
              <a:gd name="connsiteX44" fmla="*/ 1355713 w 2800371"/>
              <a:gd name="connsiteY44" fmla="*/ 1150957 h 1460544"/>
              <a:gd name="connsiteX45" fmla="*/ 1398079 w 2800371"/>
              <a:gd name="connsiteY45" fmla="*/ 1052103 h 1460544"/>
              <a:gd name="connsiteX46" fmla="*/ 1419262 w 2800371"/>
              <a:gd name="connsiteY46" fmla="*/ 1030920 h 1460544"/>
              <a:gd name="connsiteX47" fmla="*/ 1443975 w 2800371"/>
              <a:gd name="connsiteY47" fmla="*/ 935597 h 1460544"/>
              <a:gd name="connsiteX48" fmla="*/ 1454567 w 2800371"/>
              <a:gd name="connsiteY48" fmla="*/ 907353 h 1460544"/>
              <a:gd name="connsiteX49" fmla="*/ 1461628 w 2800371"/>
              <a:gd name="connsiteY49" fmla="*/ 886170 h 1460544"/>
              <a:gd name="connsiteX50" fmla="*/ 1475750 w 2800371"/>
              <a:gd name="connsiteY50" fmla="*/ 850865 h 1460544"/>
              <a:gd name="connsiteX51" fmla="*/ 1500463 w 2800371"/>
              <a:gd name="connsiteY51" fmla="*/ 801438 h 1460544"/>
              <a:gd name="connsiteX52" fmla="*/ 1571073 w 2800371"/>
              <a:gd name="connsiteY52" fmla="*/ 610791 h 1460544"/>
              <a:gd name="connsiteX53" fmla="*/ 1613439 w 2800371"/>
              <a:gd name="connsiteY53" fmla="*/ 300106 h 1460544"/>
              <a:gd name="connsiteX54" fmla="*/ 1627561 w 2800371"/>
              <a:gd name="connsiteY54" fmla="*/ 225966 h 1460544"/>
              <a:gd name="connsiteX55" fmla="*/ 1631092 w 2800371"/>
              <a:gd name="connsiteY55" fmla="*/ 151825 h 1460544"/>
              <a:gd name="connsiteX56" fmla="*/ 1666397 w 2800371"/>
              <a:gd name="connsiteY56" fmla="*/ 84746 h 1460544"/>
              <a:gd name="connsiteX57" fmla="*/ 1673458 w 2800371"/>
              <a:gd name="connsiteY57" fmla="*/ 63563 h 1460544"/>
              <a:gd name="connsiteX58" fmla="*/ 1676988 w 2800371"/>
              <a:gd name="connsiteY58" fmla="*/ 52971 h 1460544"/>
              <a:gd name="connsiteX59" fmla="*/ 1691110 w 2800371"/>
              <a:gd name="connsiteY59" fmla="*/ 24727 h 1460544"/>
              <a:gd name="connsiteX60" fmla="*/ 1698171 w 2800371"/>
              <a:gd name="connsiteY60" fmla="*/ 14136 h 1460544"/>
              <a:gd name="connsiteX61" fmla="*/ 1729946 w 2800371"/>
              <a:gd name="connsiteY61" fmla="*/ 17666 h 1460544"/>
              <a:gd name="connsiteX62" fmla="*/ 1765251 w 2800371"/>
              <a:gd name="connsiteY62" fmla="*/ 24727 h 1460544"/>
              <a:gd name="connsiteX63" fmla="*/ 1821739 w 2800371"/>
              <a:gd name="connsiteY63" fmla="*/ 28258 h 1460544"/>
              <a:gd name="connsiteX64" fmla="*/ 1864105 w 2800371"/>
              <a:gd name="connsiteY64" fmla="*/ 24727 h 1460544"/>
              <a:gd name="connsiteX65" fmla="*/ 1874696 w 2800371"/>
              <a:gd name="connsiteY65" fmla="*/ 21197 h 1460544"/>
              <a:gd name="connsiteX66" fmla="*/ 1966489 w 2800371"/>
              <a:gd name="connsiteY66" fmla="*/ 17666 h 1460544"/>
              <a:gd name="connsiteX67" fmla="*/ 2308948 w 2800371"/>
              <a:gd name="connsiteY67" fmla="*/ 7075 h 1460544"/>
              <a:gd name="connsiteX68" fmla="*/ 2372497 w 2800371"/>
              <a:gd name="connsiteY68" fmla="*/ 7075 h 1460544"/>
              <a:gd name="connsiteX69" fmla="*/ 2393680 w 2800371"/>
              <a:gd name="connsiteY69" fmla="*/ 14136 h 1460544"/>
              <a:gd name="connsiteX70" fmla="*/ 2404272 w 2800371"/>
              <a:gd name="connsiteY70" fmla="*/ 77685 h 1460544"/>
              <a:gd name="connsiteX71" fmla="*/ 2464290 w 2800371"/>
              <a:gd name="connsiteY71" fmla="*/ 296576 h 1460544"/>
              <a:gd name="connsiteX72" fmla="*/ 2489004 w 2800371"/>
              <a:gd name="connsiteY72" fmla="*/ 533119 h 1460544"/>
              <a:gd name="connsiteX73" fmla="*/ 2517248 w 2800371"/>
              <a:gd name="connsiteY73" fmla="*/ 593138 h 1460544"/>
              <a:gd name="connsiteX74" fmla="*/ 2559614 w 2800371"/>
              <a:gd name="connsiteY74" fmla="*/ 716706 h 1460544"/>
              <a:gd name="connsiteX75" fmla="*/ 2626693 w 2800371"/>
              <a:gd name="connsiteY75" fmla="*/ 836743 h 1460544"/>
              <a:gd name="connsiteX76" fmla="*/ 2686712 w 2800371"/>
              <a:gd name="connsiteY76" fmla="*/ 967371 h 1460544"/>
              <a:gd name="connsiteX77" fmla="*/ 2697303 w 2800371"/>
              <a:gd name="connsiteY77" fmla="*/ 977963 h 1460544"/>
              <a:gd name="connsiteX78" fmla="*/ 2704364 w 2800371"/>
              <a:gd name="connsiteY78" fmla="*/ 988554 h 1460544"/>
              <a:gd name="connsiteX79" fmla="*/ 2729078 w 2800371"/>
              <a:gd name="connsiteY79" fmla="*/ 1002676 h 1460544"/>
              <a:gd name="connsiteX80" fmla="*/ 2743200 w 2800371"/>
              <a:gd name="connsiteY80" fmla="*/ 1016798 h 1460544"/>
              <a:gd name="connsiteX81" fmla="*/ 2789096 w 2800371"/>
              <a:gd name="connsiteY81" fmla="*/ 1027390 h 1460544"/>
              <a:gd name="connsiteX82" fmla="*/ 2792627 w 2800371"/>
              <a:gd name="connsiteY82" fmla="*/ 1327482 h 1460544"/>
              <a:gd name="connsiteX83" fmla="*/ 2760852 w 2800371"/>
              <a:gd name="connsiteY83" fmla="*/ 1454580 h 1460544"/>
              <a:gd name="connsiteX84" fmla="*/ 2068874 w 2800371"/>
              <a:gd name="connsiteY84" fmla="*/ 1458111 h 1460544"/>
              <a:gd name="connsiteX85" fmla="*/ 571941 w 2800371"/>
              <a:gd name="connsiteY85" fmla="*/ 1454581 h 1460544"/>
              <a:gd name="connsiteX86" fmla="*/ 289501 w 2800371"/>
              <a:gd name="connsiteY86" fmla="*/ 1458111 h 1460544"/>
              <a:gd name="connsiteX87" fmla="*/ 151811 w 2800371"/>
              <a:gd name="connsiteY87" fmla="*/ 1454580 h 1460544"/>
              <a:gd name="connsiteX88" fmla="*/ 130628 w 2800371"/>
              <a:gd name="connsiteY88" fmla="*/ 1454580 h 1460544"/>
              <a:gd name="connsiteX89" fmla="*/ 95323 w 2800371"/>
              <a:gd name="connsiteY89" fmla="*/ 1454580 h 1460544"/>
              <a:gd name="connsiteX90" fmla="*/ 70609 w 2800371"/>
              <a:gd name="connsiteY90" fmla="*/ 1454580 h 1460544"/>
              <a:gd name="connsiteX91" fmla="*/ 35305 w 2800371"/>
              <a:gd name="connsiteY91" fmla="*/ 1454580 h 1460544"/>
              <a:gd name="connsiteX92" fmla="*/ 10591 w 2800371"/>
              <a:gd name="connsiteY92" fmla="*/ 1415745 h 1460544"/>
              <a:gd name="connsiteX93" fmla="*/ 24713 w 2800371"/>
              <a:gd name="connsiteY93" fmla="*/ 1451050 h 1460544"/>
              <a:gd name="connsiteX94" fmla="*/ 0 w 2800371"/>
              <a:gd name="connsiteY94" fmla="*/ 1454580 h 1460544"/>
              <a:gd name="connsiteX95" fmla="*/ 7061 w 2800371"/>
              <a:gd name="connsiteY95" fmla="*/ 1359257 h 1460544"/>
              <a:gd name="connsiteX96" fmla="*/ 7061 w 2800371"/>
              <a:gd name="connsiteY96" fmla="*/ 1331013 h 1460544"/>
              <a:gd name="connsiteX0" fmla="*/ 7061 w 2796489"/>
              <a:gd name="connsiteY0" fmla="*/ 1331013 h 1460544"/>
              <a:gd name="connsiteX1" fmla="*/ 7061 w 2796489"/>
              <a:gd name="connsiteY1" fmla="*/ 1331013 h 1460544"/>
              <a:gd name="connsiteX2" fmla="*/ 52957 w 2796489"/>
              <a:gd name="connsiteY2" fmla="*/ 1309830 h 1460544"/>
              <a:gd name="connsiteX3" fmla="*/ 67079 w 2796489"/>
              <a:gd name="connsiteY3" fmla="*/ 1306299 h 1460544"/>
              <a:gd name="connsiteX4" fmla="*/ 102384 w 2796489"/>
              <a:gd name="connsiteY4" fmla="*/ 1320421 h 1460544"/>
              <a:gd name="connsiteX5" fmla="*/ 123567 w 2796489"/>
              <a:gd name="connsiteY5" fmla="*/ 1334543 h 1460544"/>
              <a:gd name="connsiteX6" fmla="*/ 165933 w 2796489"/>
              <a:gd name="connsiteY6" fmla="*/ 1331013 h 1460544"/>
              <a:gd name="connsiteX7" fmla="*/ 194177 w 2796489"/>
              <a:gd name="connsiteY7" fmla="*/ 1316891 h 1460544"/>
              <a:gd name="connsiteX8" fmla="*/ 208299 w 2796489"/>
              <a:gd name="connsiteY8" fmla="*/ 1313360 h 1460544"/>
              <a:gd name="connsiteX9" fmla="*/ 240074 w 2796489"/>
              <a:gd name="connsiteY9" fmla="*/ 1306299 h 1460544"/>
              <a:gd name="connsiteX10" fmla="*/ 275379 w 2796489"/>
              <a:gd name="connsiteY10" fmla="*/ 1309830 h 1460544"/>
              <a:gd name="connsiteX11" fmla="*/ 293031 w 2796489"/>
              <a:gd name="connsiteY11" fmla="*/ 1316891 h 1460544"/>
              <a:gd name="connsiteX12" fmla="*/ 310684 w 2796489"/>
              <a:gd name="connsiteY12" fmla="*/ 1309830 h 1460544"/>
              <a:gd name="connsiteX13" fmla="*/ 353050 w 2796489"/>
              <a:gd name="connsiteY13" fmla="*/ 1302769 h 1460544"/>
              <a:gd name="connsiteX14" fmla="*/ 427190 w 2796489"/>
              <a:gd name="connsiteY14" fmla="*/ 1313360 h 1460544"/>
              <a:gd name="connsiteX15" fmla="*/ 451904 w 2796489"/>
              <a:gd name="connsiteY15" fmla="*/ 1320421 h 1460544"/>
              <a:gd name="connsiteX16" fmla="*/ 554289 w 2796489"/>
              <a:gd name="connsiteY16" fmla="*/ 1309830 h 1460544"/>
              <a:gd name="connsiteX17" fmla="*/ 586063 w 2796489"/>
              <a:gd name="connsiteY17" fmla="*/ 1285116 h 1460544"/>
              <a:gd name="connsiteX18" fmla="*/ 617838 w 2796489"/>
              <a:gd name="connsiteY18" fmla="*/ 1260403 h 1460544"/>
              <a:gd name="connsiteX19" fmla="*/ 631960 w 2796489"/>
              <a:gd name="connsiteY19" fmla="*/ 1235689 h 1460544"/>
              <a:gd name="connsiteX20" fmla="*/ 649612 w 2796489"/>
              <a:gd name="connsiteY20" fmla="*/ 1214506 h 1460544"/>
              <a:gd name="connsiteX21" fmla="*/ 670795 w 2796489"/>
              <a:gd name="connsiteY21" fmla="*/ 1207445 h 1460544"/>
              <a:gd name="connsiteX22" fmla="*/ 720222 w 2796489"/>
              <a:gd name="connsiteY22" fmla="*/ 1218037 h 1460544"/>
              <a:gd name="connsiteX23" fmla="*/ 741405 w 2796489"/>
              <a:gd name="connsiteY23" fmla="*/ 1242750 h 1460544"/>
              <a:gd name="connsiteX24" fmla="*/ 751997 w 2796489"/>
              <a:gd name="connsiteY24" fmla="*/ 1249811 h 1460544"/>
              <a:gd name="connsiteX25" fmla="*/ 882625 w 2796489"/>
              <a:gd name="connsiteY25" fmla="*/ 1260403 h 1460544"/>
              <a:gd name="connsiteX26" fmla="*/ 914400 w 2796489"/>
              <a:gd name="connsiteY26" fmla="*/ 1295708 h 1460544"/>
              <a:gd name="connsiteX27" fmla="*/ 935583 w 2796489"/>
              <a:gd name="connsiteY27" fmla="*/ 1306299 h 1460544"/>
              <a:gd name="connsiteX28" fmla="*/ 963827 w 2796489"/>
              <a:gd name="connsiteY28" fmla="*/ 1313360 h 1460544"/>
              <a:gd name="connsiteX29" fmla="*/ 1016784 w 2796489"/>
              <a:gd name="connsiteY29" fmla="*/ 1239220 h 1460544"/>
              <a:gd name="connsiteX30" fmla="*/ 1073272 w 2796489"/>
              <a:gd name="connsiteY30" fmla="*/ 1182732 h 1460544"/>
              <a:gd name="connsiteX31" fmla="*/ 1105047 w 2796489"/>
              <a:gd name="connsiteY31" fmla="*/ 1172140 h 1460544"/>
              <a:gd name="connsiteX32" fmla="*/ 1154474 w 2796489"/>
              <a:gd name="connsiteY32" fmla="*/ 1175671 h 1460544"/>
              <a:gd name="connsiteX33" fmla="*/ 1179187 w 2796489"/>
              <a:gd name="connsiteY33" fmla="*/ 1196854 h 1460544"/>
              <a:gd name="connsiteX34" fmla="*/ 1193309 w 2796489"/>
              <a:gd name="connsiteY34" fmla="*/ 1207445 h 1460544"/>
              <a:gd name="connsiteX35" fmla="*/ 1218023 w 2796489"/>
              <a:gd name="connsiteY35" fmla="*/ 1225098 h 1460544"/>
              <a:gd name="connsiteX36" fmla="*/ 1228614 w 2796489"/>
              <a:gd name="connsiteY36" fmla="*/ 1242750 h 1460544"/>
              <a:gd name="connsiteX37" fmla="*/ 1232145 w 2796489"/>
              <a:gd name="connsiteY37" fmla="*/ 1253342 h 1460544"/>
              <a:gd name="connsiteX38" fmla="*/ 1253328 w 2796489"/>
              <a:gd name="connsiteY38" fmla="*/ 1274525 h 1460544"/>
              <a:gd name="connsiteX39" fmla="*/ 1299224 w 2796489"/>
              <a:gd name="connsiteY39" fmla="*/ 1263933 h 1460544"/>
              <a:gd name="connsiteX40" fmla="*/ 1313346 w 2796489"/>
              <a:gd name="connsiteY40" fmla="*/ 1239220 h 1460544"/>
              <a:gd name="connsiteX41" fmla="*/ 1327468 w 2796489"/>
              <a:gd name="connsiteY41" fmla="*/ 1218037 h 1460544"/>
              <a:gd name="connsiteX42" fmla="*/ 1338060 w 2796489"/>
              <a:gd name="connsiteY42" fmla="*/ 1200384 h 1460544"/>
              <a:gd name="connsiteX43" fmla="*/ 1348651 w 2796489"/>
              <a:gd name="connsiteY43" fmla="*/ 1165079 h 1460544"/>
              <a:gd name="connsiteX44" fmla="*/ 1355713 w 2796489"/>
              <a:gd name="connsiteY44" fmla="*/ 1150957 h 1460544"/>
              <a:gd name="connsiteX45" fmla="*/ 1398079 w 2796489"/>
              <a:gd name="connsiteY45" fmla="*/ 1052103 h 1460544"/>
              <a:gd name="connsiteX46" fmla="*/ 1419262 w 2796489"/>
              <a:gd name="connsiteY46" fmla="*/ 1030920 h 1460544"/>
              <a:gd name="connsiteX47" fmla="*/ 1443975 w 2796489"/>
              <a:gd name="connsiteY47" fmla="*/ 935597 h 1460544"/>
              <a:gd name="connsiteX48" fmla="*/ 1454567 w 2796489"/>
              <a:gd name="connsiteY48" fmla="*/ 907353 h 1460544"/>
              <a:gd name="connsiteX49" fmla="*/ 1461628 w 2796489"/>
              <a:gd name="connsiteY49" fmla="*/ 886170 h 1460544"/>
              <a:gd name="connsiteX50" fmla="*/ 1475750 w 2796489"/>
              <a:gd name="connsiteY50" fmla="*/ 850865 h 1460544"/>
              <a:gd name="connsiteX51" fmla="*/ 1500463 w 2796489"/>
              <a:gd name="connsiteY51" fmla="*/ 801438 h 1460544"/>
              <a:gd name="connsiteX52" fmla="*/ 1571073 w 2796489"/>
              <a:gd name="connsiteY52" fmla="*/ 610791 h 1460544"/>
              <a:gd name="connsiteX53" fmla="*/ 1613439 w 2796489"/>
              <a:gd name="connsiteY53" fmla="*/ 300106 h 1460544"/>
              <a:gd name="connsiteX54" fmla="*/ 1627561 w 2796489"/>
              <a:gd name="connsiteY54" fmla="*/ 225966 h 1460544"/>
              <a:gd name="connsiteX55" fmla="*/ 1631092 w 2796489"/>
              <a:gd name="connsiteY55" fmla="*/ 151825 h 1460544"/>
              <a:gd name="connsiteX56" fmla="*/ 1666397 w 2796489"/>
              <a:gd name="connsiteY56" fmla="*/ 84746 h 1460544"/>
              <a:gd name="connsiteX57" fmla="*/ 1673458 w 2796489"/>
              <a:gd name="connsiteY57" fmla="*/ 63563 h 1460544"/>
              <a:gd name="connsiteX58" fmla="*/ 1676988 w 2796489"/>
              <a:gd name="connsiteY58" fmla="*/ 52971 h 1460544"/>
              <a:gd name="connsiteX59" fmla="*/ 1691110 w 2796489"/>
              <a:gd name="connsiteY59" fmla="*/ 24727 h 1460544"/>
              <a:gd name="connsiteX60" fmla="*/ 1698171 w 2796489"/>
              <a:gd name="connsiteY60" fmla="*/ 14136 h 1460544"/>
              <a:gd name="connsiteX61" fmla="*/ 1729946 w 2796489"/>
              <a:gd name="connsiteY61" fmla="*/ 17666 h 1460544"/>
              <a:gd name="connsiteX62" fmla="*/ 1765251 w 2796489"/>
              <a:gd name="connsiteY62" fmla="*/ 24727 h 1460544"/>
              <a:gd name="connsiteX63" fmla="*/ 1821739 w 2796489"/>
              <a:gd name="connsiteY63" fmla="*/ 28258 h 1460544"/>
              <a:gd name="connsiteX64" fmla="*/ 1864105 w 2796489"/>
              <a:gd name="connsiteY64" fmla="*/ 24727 h 1460544"/>
              <a:gd name="connsiteX65" fmla="*/ 1874696 w 2796489"/>
              <a:gd name="connsiteY65" fmla="*/ 21197 h 1460544"/>
              <a:gd name="connsiteX66" fmla="*/ 1966489 w 2796489"/>
              <a:gd name="connsiteY66" fmla="*/ 17666 h 1460544"/>
              <a:gd name="connsiteX67" fmla="*/ 2308948 w 2796489"/>
              <a:gd name="connsiteY67" fmla="*/ 7075 h 1460544"/>
              <a:gd name="connsiteX68" fmla="*/ 2372497 w 2796489"/>
              <a:gd name="connsiteY68" fmla="*/ 7075 h 1460544"/>
              <a:gd name="connsiteX69" fmla="*/ 2393680 w 2796489"/>
              <a:gd name="connsiteY69" fmla="*/ 14136 h 1460544"/>
              <a:gd name="connsiteX70" fmla="*/ 2404272 w 2796489"/>
              <a:gd name="connsiteY70" fmla="*/ 77685 h 1460544"/>
              <a:gd name="connsiteX71" fmla="*/ 2464290 w 2796489"/>
              <a:gd name="connsiteY71" fmla="*/ 296576 h 1460544"/>
              <a:gd name="connsiteX72" fmla="*/ 2489004 w 2796489"/>
              <a:gd name="connsiteY72" fmla="*/ 533119 h 1460544"/>
              <a:gd name="connsiteX73" fmla="*/ 2517248 w 2796489"/>
              <a:gd name="connsiteY73" fmla="*/ 593138 h 1460544"/>
              <a:gd name="connsiteX74" fmla="*/ 2559614 w 2796489"/>
              <a:gd name="connsiteY74" fmla="*/ 716706 h 1460544"/>
              <a:gd name="connsiteX75" fmla="*/ 2626693 w 2796489"/>
              <a:gd name="connsiteY75" fmla="*/ 836743 h 1460544"/>
              <a:gd name="connsiteX76" fmla="*/ 2686712 w 2796489"/>
              <a:gd name="connsiteY76" fmla="*/ 967371 h 1460544"/>
              <a:gd name="connsiteX77" fmla="*/ 2697303 w 2796489"/>
              <a:gd name="connsiteY77" fmla="*/ 977963 h 1460544"/>
              <a:gd name="connsiteX78" fmla="*/ 2704364 w 2796489"/>
              <a:gd name="connsiteY78" fmla="*/ 988554 h 1460544"/>
              <a:gd name="connsiteX79" fmla="*/ 2729078 w 2796489"/>
              <a:gd name="connsiteY79" fmla="*/ 1002676 h 1460544"/>
              <a:gd name="connsiteX80" fmla="*/ 2743200 w 2796489"/>
              <a:gd name="connsiteY80" fmla="*/ 1016798 h 1460544"/>
              <a:gd name="connsiteX81" fmla="*/ 2789096 w 2796489"/>
              <a:gd name="connsiteY81" fmla="*/ 1027390 h 1460544"/>
              <a:gd name="connsiteX82" fmla="*/ 2792627 w 2796489"/>
              <a:gd name="connsiteY82" fmla="*/ 1327482 h 1460544"/>
              <a:gd name="connsiteX83" fmla="*/ 2760852 w 2796489"/>
              <a:gd name="connsiteY83" fmla="*/ 1458111 h 1460544"/>
              <a:gd name="connsiteX84" fmla="*/ 2068874 w 2796489"/>
              <a:gd name="connsiteY84" fmla="*/ 1458111 h 1460544"/>
              <a:gd name="connsiteX85" fmla="*/ 571941 w 2796489"/>
              <a:gd name="connsiteY85" fmla="*/ 1454581 h 1460544"/>
              <a:gd name="connsiteX86" fmla="*/ 289501 w 2796489"/>
              <a:gd name="connsiteY86" fmla="*/ 1458111 h 1460544"/>
              <a:gd name="connsiteX87" fmla="*/ 151811 w 2796489"/>
              <a:gd name="connsiteY87" fmla="*/ 1454580 h 1460544"/>
              <a:gd name="connsiteX88" fmla="*/ 130628 w 2796489"/>
              <a:gd name="connsiteY88" fmla="*/ 1454580 h 1460544"/>
              <a:gd name="connsiteX89" fmla="*/ 95323 w 2796489"/>
              <a:gd name="connsiteY89" fmla="*/ 1454580 h 1460544"/>
              <a:gd name="connsiteX90" fmla="*/ 70609 w 2796489"/>
              <a:gd name="connsiteY90" fmla="*/ 1454580 h 1460544"/>
              <a:gd name="connsiteX91" fmla="*/ 35305 w 2796489"/>
              <a:gd name="connsiteY91" fmla="*/ 1454580 h 1460544"/>
              <a:gd name="connsiteX92" fmla="*/ 10591 w 2796489"/>
              <a:gd name="connsiteY92" fmla="*/ 1415745 h 1460544"/>
              <a:gd name="connsiteX93" fmla="*/ 24713 w 2796489"/>
              <a:gd name="connsiteY93" fmla="*/ 1451050 h 1460544"/>
              <a:gd name="connsiteX94" fmla="*/ 0 w 2796489"/>
              <a:gd name="connsiteY94" fmla="*/ 1454580 h 1460544"/>
              <a:gd name="connsiteX95" fmla="*/ 7061 w 2796489"/>
              <a:gd name="connsiteY95" fmla="*/ 1359257 h 1460544"/>
              <a:gd name="connsiteX96" fmla="*/ 7061 w 2796489"/>
              <a:gd name="connsiteY96" fmla="*/ 1331013 h 1460544"/>
              <a:gd name="connsiteX0" fmla="*/ 7061 w 2796489"/>
              <a:gd name="connsiteY0" fmla="*/ 1331013 h 1460544"/>
              <a:gd name="connsiteX1" fmla="*/ 7061 w 2796489"/>
              <a:gd name="connsiteY1" fmla="*/ 1331013 h 1460544"/>
              <a:gd name="connsiteX2" fmla="*/ 52957 w 2796489"/>
              <a:gd name="connsiteY2" fmla="*/ 1309830 h 1460544"/>
              <a:gd name="connsiteX3" fmla="*/ 67079 w 2796489"/>
              <a:gd name="connsiteY3" fmla="*/ 1306299 h 1460544"/>
              <a:gd name="connsiteX4" fmla="*/ 102384 w 2796489"/>
              <a:gd name="connsiteY4" fmla="*/ 1320421 h 1460544"/>
              <a:gd name="connsiteX5" fmla="*/ 123567 w 2796489"/>
              <a:gd name="connsiteY5" fmla="*/ 1334543 h 1460544"/>
              <a:gd name="connsiteX6" fmla="*/ 165933 w 2796489"/>
              <a:gd name="connsiteY6" fmla="*/ 1331013 h 1460544"/>
              <a:gd name="connsiteX7" fmla="*/ 194177 w 2796489"/>
              <a:gd name="connsiteY7" fmla="*/ 1316891 h 1460544"/>
              <a:gd name="connsiteX8" fmla="*/ 208299 w 2796489"/>
              <a:gd name="connsiteY8" fmla="*/ 1313360 h 1460544"/>
              <a:gd name="connsiteX9" fmla="*/ 240074 w 2796489"/>
              <a:gd name="connsiteY9" fmla="*/ 1306299 h 1460544"/>
              <a:gd name="connsiteX10" fmla="*/ 275379 w 2796489"/>
              <a:gd name="connsiteY10" fmla="*/ 1309830 h 1460544"/>
              <a:gd name="connsiteX11" fmla="*/ 293031 w 2796489"/>
              <a:gd name="connsiteY11" fmla="*/ 1316891 h 1460544"/>
              <a:gd name="connsiteX12" fmla="*/ 310684 w 2796489"/>
              <a:gd name="connsiteY12" fmla="*/ 1309830 h 1460544"/>
              <a:gd name="connsiteX13" fmla="*/ 353050 w 2796489"/>
              <a:gd name="connsiteY13" fmla="*/ 1302769 h 1460544"/>
              <a:gd name="connsiteX14" fmla="*/ 427190 w 2796489"/>
              <a:gd name="connsiteY14" fmla="*/ 1313360 h 1460544"/>
              <a:gd name="connsiteX15" fmla="*/ 451904 w 2796489"/>
              <a:gd name="connsiteY15" fmla="*/ 1320421 h 1460544"/>
              <a:gd name="connsiteX16" fmla="*/ 554289 w 2796489"/>
              <a:gd name="connsiteY16" fmla="*/ 1309830 h 1460544"/>
              <a:gd name="connsiteX17" fmla="*/ 586063 w 2796489"/>
              <a:gd name="connsiteY17" fmla="*/ 1285116 h 1460544"/>
              <a:gd name="connsiteX18" fmla="*/ 617838 w 2796489"/>
              <a:gd name="connsiteY18" fmla="*/ 1260403 h 1460544"/>
              <a:gd name="connsiteX19" fmla="*/ 631960 w 2796489"/>
              <a:gd name="connsiteY19" fmla="*/ 1235689 h 1460544"/>
              <a:gd name="connsiteX20" fmla="*/ 649612 w 2796489"/>
              <a:gd name="connsiteY20" fmla="*/ 1214506 h 1460544"/>
              <a:gd name="connsiteX21" fmla="*/ 670795 w 2796489"/>
              <a:gd name="connsiteY21" fmla="*/ 1207445 h 1460544"/>
              <a:gd name="connsiteX22" fmla="*/ 720222 w 2796489"/>
              <a:gd name="connsiteY22" fmla="*/ 1218037 h 1460544"/>
              <a:gd name="connsiteX23" fmla="*/ 741405 w 2796489"/>
              <a:gd name="connsiteY23" fmla="*/ 1242750 h 1460544"/>
              <a:gd name="connsiteX24" fmla="*/ 751997 w 2796489"/>
              <a:gd name="connsiteY24" fmla="*/ 1249811 h 1460544"/>
              <a:gd name="connsiteX25" fmla="*/ 882625 w 2796489"/>
              <a:gd name="connsiteY25" fmla="*/ 1260403 h 1460544"/>
              <a:gd name="connsiteX26" fmla="*/ 914400 w 2796489"/>
              <a:gd name="connsiteY26" fmla="*/ 1295708 h 1460544"/>
              <a:gd name="connsiteX27" fmla="*/ 935583 w 2796489"/>
              <a:gd name="connsiteY27" fmla="*/ 1306299 h 1460544"/>
              <a:gd name="connsiteX28" fmla="*/ 963827 w 2796489"/>
              <a:gd name="connsiteY28" fmla="*/ 1313360 h 1460544"/>
              <a:gd name="connsiteX29" fmla="*/ 1016784 w 2796489"/>
              <a:gd name="connsiteY29" fmla="*/ 1239220 h 1460544"/>
              <a:gd name="connsiteX30" fmla="*/ 1073272 w 2796489"/>
              <a:gd name="connsiteY30" fmla="*/ 1182732 h 1460544"/>
              <a:gd name="connsiteX31" fmla="*/ 1105047 w 2796489"/>
              <a:gd name="connsiteY31" fmla="*/ 1172140 h 1460544"/>
              <a:gd name="connsiteX32" fmla="*/ 1154474 w 2796489"/>
              <a:gd name="connsiteY32" fmla="*/ 1175671 h 1460544"/>
              <a:gd name="connsiteX33" fmla="*/ 1179187 w 2796489"/>
              <a:gd name="connsiteY33" fmla="*/ 1196854 h 1460544"/>
              <a:gd name="connsiteX34" fmla="*/ 1193309 w 2796489"/>
              <a:gd name="connsiteY34" fmla="*/ 1207445 h 1460544"/>
              <a:gd name="connsiteX35" fmla="*/ 1218023 w 2796489"/>
              <a:gd name="connsiteY35" fmla="*/ 1225098 h 1460544"/>
              <a:gd name="connsiteX36" fmla="*/ 1228614 w 2796489"/>
              <a:gd name="connsiteY36" fmla="*/ 1242750 h 1460544"/>
              <a:gd name="connsiteX37" fmla="*/ 1232145 w 2796489"/>
              <a:gd name="connsiteY37" fmla="*/ 1253342 h 1460544"/>
              <a:gd name="connsiteX38" fmla="*/ 1253328 w 2796489"/>
              <a:gd name="connsiteY38" fmla="*/ 1274525 h 1460544"/>
              <a:gd name="connsiteX39" fmla="*/ 1299224 w 2796489"/>
              <a:gd name="connsiteY39" fmla="*/ 1263933 h 1460544"/>
              <a:gd name="connsiteX40" fmla="*/ 1313346 w 2796489"/>
              <a:gd name="connsiteY40" fmla="*/ 1239220 h 1460544"/>
              <a:gd name="connsiteX41" fmla="*/ 1327468 w 2796489"/>
              <a:gd name="connsiteY41" fmla="*/ 1218037 h 1460544"/>
              <a:gd name="connsiteX42" fmla="*/ 1338060 w 2796489"/>
              <a:gd name="connsiteY42" fmla="*/ 1200384 h 1460544"/>
              <a:gd name="connsiteX43" fmla="*/ 1348651 w 2796489"/>
              <a:gd name="connsiteY43" fmla="*/ 1165079 h 1460544"/>
              <a:gd name="connsiteX44" fmla="*/ 1355713 w 2796489"/>
              <a:gd name="connsiteY44" fmla="*/ 1150957 h 1460544"/>
              <a:gd name="connsiteX45" fmla="*/ 1398079 w 2796489"/>
              <a:gd name="connsiteY45" fmla="*/ 1052103 h 1460544"/>
              <a:gd name="connsiteX46" fmla="*/ 1419262 w 2796489"/>
              <a:gd name="connsiteY46" fmla="*/ 1030920 h 1460544"/>
              <a:gd name="connsiteX47" fmla="*/ 1443975 w 2796489"/>
              <a:gd name="connsiteY47" fmla="*/ 935597 h 1460544"/>
              <a:gd name="connsiteX48" fmla="*/ 1454567 w 2796489"/>
              <a:gd name="connsiteY48" fmla="*/ 907353 h 1460544"/>
              <a:gd name="connsiteX49" fmla="*/ 1461628 w 2796489"/>
              <a:gd name="connsiteY49" fmla="*/ 886170 h 1460544"/>
              <a:gd name="connsiteX50" fmla="*/ 1475750 w 2796489"/>
              <a:gd name="connsiteY50" fmla="*/ 850865 h 1460544"/>
              <a:gd name="connsiteX51" fmla="*/ 1500463 w 2796489"/>
              <a:gd name="connsiteY51" fmla="*/ 801438 h 1460544"/>
              <a:gd name="connsiteX52" fmla="*/ 1571073 w 2796489"/>
              <a:gd name="connsiteY52" fmla="*/ 610791 h 1460544"/>
              <a:gd name="connsiteX53" fmla="*/ 1613439 w 2796489"/>
              <a:gd name="connsiteY53" fmla="*/ 300106 h 1460544"/>
              <a:gd name="connsiteX54" fmla="*/ 1627561 w 2796489"/>
              <a:gd name="connsiteY54" fmla="*/ 225966 h 1460544"/>
              <a:gd name="connsiteX55" fmla="*/ 1631092 w 2796489"/>
              <a:gd name="connsiteY55" fmla="*/ 151825 h 1460544"/>
              <a:gd name="connsiteX56" fmla="*/ 1666397 w 2796489"/>
              <a:gd name="connsiteY56" fmla="*/ 84746 h 1460544"/>
              <a:gd name="connsiteX57" fmla="*/ 1673458 w 2796489"/>
              <a:gd name="connsiteY57" fmla="*/ 63563 h 1460544"/>
              <a:gd name="connsiteX58" fmla="*/ 1676988 w 2796489"/>
              <a:gd name="connsiteY58" fmla="*/ 52971 h 1460544"/>
              <a:gd name="connsiteX59" fmla="*/ 1691110 w 2796489"/>
              <a:gd name="connsiteY59" fmla="*/ 24727 h 1460544"/>
              <a:gd name="connsiteX60" fmla="*/ 1698171 w 2796489"/>
              <a:gd name="connsiteY60" fmla="*/ 14136 h 1460544"/>
              <a:gd name="connsiteX61" fmla="*/ 1729946 w 2796489"/>
              <a:gd name="connsiteY61" fmla="*/ 17666 h 1460544"/>
              <a:gd name="connsiteX62" fmla="*/ 1765251 w 2796489"/>
              <a:gd name="connsiteY62" fmla="*/ 24727 h 1460544"/>
              <a:gd name="connsiteX63" fmla="*/ 1821739 w 2796489"/>
              <a:gd name="connsiteY63" fmla="*/ 28258 h 1460544"/>
              <a:gd name="connsiteX64" fmla="*/ 1864105 w 2796489"/>
              <a:gd name="connsiteY64" fmla="*/ 24727 h 1460544"/>
              <a:gd name="connsiteX65" fmla="*/ 1874696 w 2796489"/>
              <a:gd name="connsiteY65" fmla="*/ 21197 h 1460544"/>
              <a:gd name="connsiteX66" fmla="*/ 1966489 w 2796489"/>
              <a:gd name="connsiteY66" fmla="*/ 17666 h 1460544"/>
              <a:gd name="connsiteX67" fmla="*/ 2308948 w 2796489"/>
              <a:gd name="connsiteY67" fmla="*/ 7075 h 1460544"/>
              <a:gd name="connsiteX68" fmla="*/ 2372497 w 2796489"/>
              <a:gd name="connsiteY68" fmla="*/ 7075 h 1460544"/>
              <a:gd name="connsiteX69" fmla="*/ 2393680 w 2796489"/>
              <a:gd name="connsiteY69" fmla="*/ 14136 h 1460544"/>
              <a:gd name="connsiteX70" fmla="*/ 2404272 w 2796489"/>
              <a:gd name="connsiteY70" fmla="*/ 77685 h 1460544"/>
              <a:gd name="connsiteX71" fmla="*/ 2464290 w 2796489"/>
              <a:gd name="connsiteY71" fmla="*/ 296576 h 1460544"/>
              <a:gd name="connsiteX72" fmla="*/ 2489004 w 2796489"/>
              <a:gd name="connsiteY72" fmla="*/ 533119 h 1460544"/>
              <a:gd name="connsiteX73" fmla="*/ 2517248 w 2796489"/>
              <a:gd name="connsiteY73" fmla="*/ 593138 h 1460544"/>
              <a:gd name="connsiteX74" fmla="*/ 2559614 w 2796489"/>
              <a:gd name="connsiteY74" fmla="*/ 716706 h 1460544"/>
              <a:gd name="connsiteX75" fmla="*/ 2626693 w 2796489"/>
              <a:gd name="connsiteY75" fmla="*/ 836743 h 1460544"/>
              <a:gd name="connsiteX76" fmla="*/ 2686712 w 2796489"/>
              <a:gd name="connsiteY76" fmla="*/ 967371 h 1460544"/>
              <a:gd name="connsiteX77" fmla="*/ 2697303 w 2796489"/>
              <a:gd name="connsiteY77" fmla="*/ 977963 h 1460544"/>
              <a:gd name="connsiteX78" fmla="*/ 2704364 w 2796489"/>
              <a:gd name="connsiteY78" fmla="*/ 988554 h 1460544"/>
              <a:gd name="connsiteX79" fmla="*/ 2729078 w 2796489"/>
              <a:gd name="connsiteY79" fmla="*/ 1002676 h 1460544"/>
              <a:gd name="connsiteX80" fmla="*/ 2743200 w 2796489"/>
              <a:gd name="connsiteY80" fmla="*/ 1016798 h 1460544"/>
              <a:gd name="connsiteX81" fmla="*/ 2789096 w 2796489"/>
              <a:gd name="connsiteY81" fmla="*/ 1027390 h 1460544"/>
              <a:gd name="connsiteX82" fmla="*/ 2792627 w 2796489"/>
              <a:gd name="connsiteY82" fmla="*/ 1327482 h 1460544"/>
              <a:gd name="connsiteX83" fmla="*/ 2760852 w 2796489"/>
              <a:gd name="connsiteY83" fmla="*/ 1458111 h 1460544"/>
              <a:gd name="connsiteX84" fmla="*/ 2068874 w 2796489"/>
              <a:gd name="connsiteY84" fmla="*/ 1458111 h 1460544"/>
              <a:gd name="connsiteX85" fmla="*/ 571941 w 2796489"/>
              <a:gd name="connsiteY85" fmla="*/ 1454581 h 1460544"/>
              <a:gd name="connsiteX86" fmla="*/ 289501 w 2796489"/>
              <a:gd name="connsiteY86" fmla="*/ 1458111 h 1460544"/>
              <a:gd name="connsiteX87" fmla="*/ 151811 w 2796489"/>
              <a:gd name="connsiteY87" fmla="*/ 1454580 h 1460544"/>
              <a:gd name="connsiteX88" fmla="*/ 130628 w 2796489"/>
              <a:gd name="connsiteY88" fmla="*/ 1454580 h 1460544"/>
              <a:gd name="connsiteX89" fmla="*/ 95323 w 2796489"/>
              <a:gd name="connsiteY89" fmla="*/ 1454580 h 1460544"/>
              <a:gd name="connsiteX90" fmla="*/ 70609 w 2796489"/>
              <a:gd name="connsiteY90" fmla="*/ 1454580 h 1460544"/>
              <a:gd name="connsiteX91" fmla="*/ 35305 w 2796489"/>
              <a:gd name="connsiteY91" fmla="*/ 1454580 h 1460544"/>
              <a:gd name="connsiteX92" fmla="*/ 10591 w 2796489"/>
              <a:gd name="connsiteY92" fmla="*/ 1415745 h 1460544"/>
              <a:gd name="connsiteX93" fmla="*/ 24713 w 2796489"/>
              <a:gd name="connsiteY93" fmla="*/ 1451050 h 1460544"/>
              <a:gd name="connsiteX94" fmla="*/ 0 w 2796489"/>
              <a:gd name="connsiteY94" fmla="*/ 1454580 h 1460544"/>
              <a:gd name="connsiteX95" fmla="*/ 7061 w 2796489"/>
              <a:gd name="connsiteY95" fmla="*/ 1359257 h 1460544"/>
              <a:gd name="connsiteX96" fmla="*/ 7061 w 2796489"/>
              <a:gd name="connsiteY96" fmla="*/ 1331013 h 1460544"/>
              <a:gd name="connsiteX0" fmla="*/ 7061 w 2796489"/>
              <a:gd name="connsiteY0" fmla="*/ 1331013 h 1460544"/>
              <a:gd name="connsiteX1" fmla="*/ 7061 w 2796489"/>
              <a:gd name="connsiteY1" fmla="*/ 1331013 h 1460544"/>
              <a:gd name="connsiteX2" fmla="*/ 52957 w 2796489"/>
              <a:gd name="connsiteY2" fmla="*/ 1309830 h 1460544"/>
              <a:gd name="connsiteX3" fmla="*/ 67079 w 2796489"/>
              <a:gd name="connsiteY3" fmla="*/ 1306299 h 1460544"/>
              <a:gd name="connsiteX4" fmla="*/ 102384 w 2796489"/>
              <a:gd name="connsiteY4" fmla="*/ 1320421 h 1460544"/>
              <a:gd name="connsiteX5" fmla="*/ 123567 w 2796489"/>
              <a:gd name="connsiteY5" fmla="*/ 1334543 h 1460544"/>
              <a:gd name="connsiteX6" fmla="*/ 165933 w 2796489"/>
              <a:gd name="connsiteY6" fmla="*/ 1331013 h 1460544"/>
              <a:gd name="connsiteX7" fmla="*/ 194177 w 2796489"/>
              <a:gd name="connsiteY7" fmla="*/ 1316891 h 1460544"/>
              <a:gd name="connsiteX8" fmla="*/ 208299 w 2796489"/>
              <a:gd name="connsiteY8" fmla="*/ 1313360 h 1460544"/>
              <a:gd name="connsiteX9" fmla="*/ 240074 w 2796489"/>
              <a:gd name="connsiteY9" fmla="*/ 1306299 h 1460544"/>
              <a:gd name="connsiteX10" fmla="*/ 275379 w 2796489"/>
              <a:gd name="connsiteY10" fmla="*/ 1309830 h 1460544"/>
              <a:gd name="connsiteX11" fmla="*/ 293031 w 2796489"/>
              <a:gd name="connsiteY11" fmla="*/ 1316891 h 1460544"/>
              <a:gd name="connsiteX12" fmla="*/ 310684 w 2796489"/>
              <a:gd name="connsiteY12" fmla="*/ 1309830 h 1460544"/>
              <a:gd name="connsiteX13" fmla="*/ 353050 w 2796489"/>
              <a:gd name="connsiteY13" fmla="*/ 1302769 h 1460544"/>
              <a:gd name="connsiteX14" fmla="*/ 427190 w 2796489"/>
              <a:gd name="connsiteY14" fmla="*/ 1313360 h 1460544"/>
              <a:gd name="connsiteX15" fmla="*/ 451904 w 2796489"/>
              <a:gd name="connsiteY15" fmla="*/ 1320421 h 1460544"/>
              <a:gd name="connsiteX16" fmla="*/ 554289 w 2796489"/>
              <a:gd name="connsiteY16" fmla="*/ 1309830 h 1460544"/>
              <a:gd name="connsiteX17" fmla="*/ 586063 w 2796489"/>
              <a:gd name="connsiteY17" fmla="*/ 1285116 h 1460544"/>
              <a:gd name="connsiteX18" fmla="*/ 617838 w 2796489"/>
              <a:gd name="connsiteY18" fmla="*/ 1260403 h 1460544"/>
              <a:gd name="connsiteX19" fmla="*/ 631960 w 2796489"/>
              <a:gd name="connsiteY19" fmla="*/ 1235689 h 1460544"/>
              <a:gd name="connsiteX20" fmla="*/ 649612 w 2796489"/>
              <a:gd name="connsiteY20" fmla="*/ 1214506 h 1460544"/>
              <a:gd name="connsiteX21" fmla="*/ 670795 w 2796489"/>
              <a:gd name="connsiteY21" fmla="*/ 1207445 h 1460544"/>
              <a:gd name="connsiteX22" fmla="*/ 720222 w 2796489"/>
              <a:gd name="connsiteY22" fmla="*/ 1218037 h 1460544"/>
              <a:gd name="connsiteX23" fmla="*/ 741405 w 2796489"/>
              <a:gd name="connsiteY23" fmla="*/ 1242750 h 1460544"/>
              <a:gd name="connsiteX24" fmla="*/ 751997 w 2796489"/>
              <a:gd name="connsiteY24" fmla="*/ 1249811 h 1460544"/>
              <a:gd name="connsiteX25" fmla="*/ 882625 w 2796489"/>
              <a:gd name="connsiteY25" fmla="*/ 1260403 h 1460544"/>
              <a:gd name="connsiteX26" fmla="*/ 914400 w 2796489"/>
              <a:gd name="connsiteY26" fmla="*/ 1295708 h 1460544"/>
              <a:gd name="connsiteX27" fmla="*/ 935583 w 2796489"/>
              <a:gd name="connsiteY27" fmla="*/ 1306299 h 1460544"/>
              <a:gd name="connsiteX28" fmla="*/ 963827 w 2796489"/>
              <a:gd name="connsiteY28" fmla="*/ 1313360 h 1460544"/>
              <a:gd name="connsiteX29" fmla="*/ 1016784 w 2796489"/>
              <a:gd name="connsiteY29" fmla="*/ 1239220 h 1460544"/>
              <a:gd name="connsiteX30" fmla="*/ 1073272 w 2796489"/>
              <a:gd name="connsiteY30" fmla="*/ 1182732 h 1460544"/>
              <a:gd name="connsiteX31" fmla="*/ 1105047 w 2796489"/>
              <a:gd name="connsiteY31" fmla="*/ 1172140 h 1460544"/>
              <a:gd name="connsiteX32" fmla="*/ 1154474 w 2796489"/>
              <a:gd name="connsiteY32" fmla="*/ 1175671 h 1460544"/>
              <a:gd name="connsiteX33" fmla="*/ 1179187 w 2796489"/>
              <a:gd name="connsiteY33" fmla="*/ 1196854 h 1460544"/>
              <a:gd name="connsiteX34" fmla="*/ 1193309 w 2796489"/>
              <a:gd name="connsiteY34" fmla="*/ 1207445 h 1460544"/>
              <a:gd name="connsiteX35" fmla="*/ 1218023 w 2796489"/>
              <a:gd name="connsiteY35" fmla="*/ 1225098 h 1460544"/>
              <a:gd name="connsiteX36" fmla="*/ 1228614 w 2796489"/>
              <a:gd name="connsiteY36" fmla="*/ 1242750 h 1460544"/>
              <a:gd name="connsiteX37" fmla="*/ 1232145 w 2796489"/>
              <a:gd name="connsiteY37" fmla="*/ 1253342 h 1460544"/>
              <a:gd name="connsiteX38" fmla="*/ 1253328 w 2796489"/>
              <a:gd name="connsiteY38" fmla="*/ 1274525 h 1460544"/>
              <a:gd name="connsiteX39" fmla="*/ 1299224 w 2796489"/>
              <a:gd name="connsiteY39" fmla="*/ 1263933 h 1460544"/>
              <a:gd name="connsiteX40" fmla="*/ 1313346 w 2796489"/>
              <a:gd name="connsiteY40" fmla="*/ 1239220 h 1460544"/>
              <a:gd name="connsiteX41" fmla="*/ 1327468 w 2796489"/>
              <a:gd name="connsiteY41" fmla="*/ 1218037 h 1460544"/>
              <a:gd name="connsiteX42" fmla="*/ 1338060 w 2796489"/>
              <a:gd name="connsiteY42" fmla="*/ 1200384 h 1460544"/>
              <a:gd name="connsiteX43" fmla="*/ 1348651 w 2796489"/>
              <a:gd name="connsiteY43" fmla="*/ 1165079 h 1460544"/>
              <a:gd name="connsiteX44" fmla="*/ 1355713 w 2796489"/>
              <a:gd name="connsiteY44" fmla="*/ 1150957 h 1460544"/>
              <a:gd name="connsiteX45" fmla="*/ 1398079 w 2796489"/>
              <a:gd name="connsiteY45" fmla="*/ 1052103 h 1460544"/>
              <a:gd name="connsiteX46" fmla="*/ 1419262 w 2796489"/>
              <a:gd name="connsiteY46" fmla="*/ 1030920 h 1460544"/>
              <a:gd name="connsiteX47" fmla="*/ 1443975 w 2796489"/>
              <a:gd name="connsiteY47" fmla="*/ 935597 h 1460544"/>
              <a:gd name="connsiteX48" fmla="*/ 1454567 w 2796489"/>
              <a:gd name="connsiteY48" fmla="*/ 907353 h 1460544"/>
              <a:gd name="connsiteX49" fmla="*/ 1461628 w 2796489"/>
              <a:gd name="connsiteY49" fmla="*/ 886170 h 1460544"/>
              <a:gd name="connsiteX50" fmla="*/ 1475750 w 2796489"/>
              <a:gd name="connsiteY50" fmla="*/ 850865 h 1460544"/>
              <a:gd name="connsiteX51" fmla="*/ 1500463 w 2796489"/>
              <a:gd name="connsiteY51" fmla="*/ 801438 h 1460544"/>
              <a:gd name="connsiteX52" fmla="*/ 1571073 w 2796489"/>
              <a:gd name="connsiteY52" fmla="*/ 610791 h 1460544"/>
              <a:gd name="connsiteX53" fmla="*/ 1613439 w 2796489"/>
              <a:gd name="connsiteY53" fmla="*/ 300106 h 1460544"/>
              <a:gd name="connsiteX54" fmla="*/ 1627561 w 2796489"/>
              <a:gd name="connsiteY54" fmla="*/ 225966 h 1460544"/>
              <a:gd name="connsiteX55" fmla="*/ 1631092 w 2796489"/>
              <a:gd name="connsiteY55" fmla="*/ 151825 h 1460544"/>
              <a:gd name="connsiteX56" fmla="*/ 1666397 w 2796489"/>
              <a:gd name="connsiteY56" fmla="*/ 84746 h 1460544"/>
              <a:gd name="connsiteX57" fmla="*/ 1673458 w 2796489"/>
              <a:gd name="connsiteY57" fmla="*/ 63563 h 1460544"/>
              <a:gd name="connsiteX58" fmla="*/ 1676988 w 2796489"/>
              <a:gd name="connsiteY58" fmla="*/ 52971 h 1460544"/>
              <a:gd name="connsiteX59" fmla="*/ 1691110 w 2796489"/>
              <a:gd name="connsiteY59" fmla="*/ 24727 h 1460544"/>
              <a:gd name="connsiteX60" fmla="*/ 1698171 w 2796489"/>
              <a:gd name="connsiteY60" fmla="*/ 14136 h 1460544"/>
              <a:gd name="connsiteX61" fmla="*/ 1729946 w 2796489"/>
              <a:gd name="connsiteY61" fmla="*/ 17666 h 1460544"/>
              <a:gd name="connsiteX62" fmla="*/ 1765251 w 2796489"/>
              <a:gd name="connsiteY62" fmla="*/ 24727 h 1460544"/>
              <a:gd name="connsiteX63" fmla="*/ 1821739 w 2796489"/>
              <a:gd name="connsiteY63" fmla="*/ 28258 h 1460544"/>
              <a:gd name="connsiteX64" fmla="*/ 1864105 w 2796489"/>
              <a:gd name="connsiteY64" fmla="*/ 24727 h 1460544"/>
              <a:gd name="connsiteX65" fmla="*/ 1874696 w 2796489"/>
              <a:gd name="connsiteY65" fmla="*/ 21197 h 1460544"/>
              <a:gd name="connsiteX66" fmla="*/ 1966489 w 2796489"/>
              <a:gd name="connsiteY66" fmla="*/ 17666 h 1460544"/>
              <a:gd name="connsiteX67" fmla="*/ 2308948 w 2796489"/>
              <a:gd name="connsiteY67" fmla="*/ 7075 h 1460544"/>
              <a:gd name="connsiteX68" fmla="*/ 2372497 w 2796489"/>
              <a:gd name="connsiteY68" fmla="*/ 7075 h 1460544"/>
              <a:gd name="connsiteX69" fmla="*/ 2393680 w 2796489"/>
              <a:gd name="connsiteY69" fmla="*/ 14136 h 1460544"/>
              <a:gd name="connsiteX70" fmla="*/ 2404272 w 2796489"/>
              <a:gd name="connsiteY70" fmla="*/ 77685 h 1460544"/>
              <a:gd name="connsiteX71" fmla="*/ 2464290 w 2796489"/>
              <a:gd name="connsiteY71" fmla="*/ 296576 h 1460544"/>
              <a:gd name="connsiteX72" fmla="*/ 2489004 w 2796489"/>
              <a:gd name="connsiteY72" fmla="*/ 533119 h 1460544"/>
              <a:gd name="connsiteX73" fmla="*/ 2517248 w 2796489"/>
              <a:gd name="connsiteY73" fmla="*/ 593138 h 1460544"/>
              <a:gd name="connsiteX74" fmla="*/ 2559614 w 2796489"/>
              <a:gd name="connsiteY74" fmla="*/ 716706 h 1460544"/>
              <a:gd name="connsiteX75" fmla="*/ 2626693 w 2796489"/>
              <a:gd name="connsiteY75" fmla="*/ 836743 h 1460544"/>
              <a:gd name="connsiteX76" fmla="*/ 2686712 w 2796489"/>
              <a:gd name="connsiteY76" fmla="*/ 967371 h 1460544"/>
              <a:gd name="connsiteX77" fmla="*/ 2697303 w 2796489"/>
              <a:gd name="connsiteY77" fmla="*/ 977963 h 1460544"/>
              <a:gd name="connsiteX78" fmla="*/ 2704364 w 2796489"/>
              <a:gd name="connsiteY78" fmla="*/ 988554 h 1460544"/>
              <a:gd name="connsiteX79" fmla="*/ 2729078 w 2796489"/>
              <a:gd name="connsiteY79" fmla="*/ 1002676 h 1460544"/>
              <a:gd name="connsiteX80" fmla="*/ 2743200 w 2796489"/>
              <a:gd name="connsiteY80" fmla="*/ 1016798 h 1460544"/>
              <a:gd name="connsiteX81" fmla="*/ 2789096 w 2796489"/>
              <a:gd name="connsiteY81" fmla="*/ 1027390 h 1460544"/>
              <a:gd name="connsiteX82" fmla="*/ 2792627 w 2796489"/>
              <a:gd name="connsiteY82" fmla="*/ 1327482 h 1460544"/>
              <a:gd name="connsiteX83" fmla="*/ 2760852 w 2796489"/>
              <a:gd name="connsiteY83" fmla="*/ 1458111 h 1460544"/>
              <a:gd name="connsiteX84" fmla="*/ 2068874 w 2796489"/>
              <a:gd name="connsiteY84" fmla="*/ 1458111 h 1460544"/>
              <a:gd name="connsiteX85" fmla="*/ 571941 w 2796489"/>
              <a:gd name="connsiteY85" fmla="*/ 1454581 h 1460544"/>
              <a:gd name="connsiteX86" fmla="*/ 289501 w 2796489"/>
              <a:gd name="connsiteY86" fmla="*/ 1458111 h 1460544"/>
              <a:gd name="connsiteX87" fmla="*/ 151811 w 2796489"/>
              <a:gd name="connsiteY87" fmla="*/ 1454580 h 1460544"/>
              <a:gd name="connsiteX88" fmla="*/ 130628 w 2796489"/>
              <a:gd name="connsiteY88" fmla="*/ 1454580 h 1460544"/>
              <a:gd name="connsiteX89" fmla="*/ 95323 w 2796489"/>
              <a:gd name="connsiteY89" fmla="*/ 1454580 h 1460544"/>
              <a:gd name="connsiteX90" fmla="*/ 70609 w 2796489"/>
              <a:gd name="connsiteY90" fmla="*/ 1454580 h 1460544"/>
              <a:gd name="connsiteX91" fmla="*/ 35305 w 2796489"/>
              <a:gd name="connsiteY91" fmla="*/ 1454580 h 1460544"/>
              <a:gd name="connsiteX92" fmla="*/ 10591 w 2796489"/>
              <a:gd name="connsiteY92" fmla="*/ 1415745 h 1460544"/>
              <a:gd name="connsiteX93" fmla="*/ 24713 w 2796489"/>
              <a:gd name="connsiteY93" fmla="*/ 1451050 h 1460544"/>
              <a:gd name="connsiteX94" fmla="*/ 0 w 2796489"/>
              <a:gd name="connsiteY94" fmla="*/ 1454580 h 1460544"/>
              <a:gd name="connsiteX95" fmla="*/ 7061 w 2796489"/>
              <a:gd name="connsiteY95" fmla="*/ 1359257 h 1460544"/>
              <a:gd name="connsiteX96" fmla="*/ 7061 w 2796489"/>
              <a:gd name="connsiteY96" fmla="*/ 1331013 h 146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796489" h="1460544">
                <a:moveTo>
                  <a:pt x="7061" y="1331013"/>
                </a:moveTo>
                <a:lnTo>
                  <a:pt x="7061" y="1331013"/>
                </a:lnTo>
                <a:cubicBezTo>
                  <a:pt x="22360" y="1323952"/>
                  <a:pt x="37377" y="1316246"/>
                  <a:pt x="52957" y="1309830"/>
                </a:cubicBezTo>
                <a:cubicBezTo>
                  <a:pt x="57444" y="1307982"/>
                  <a:pt x="62334" y="1305282"/>
                  <a:pt x="67079" y="1306299"/>
                </a:cubicBezTo>
                <a:cubicBezTo>
                  <a:pt x="79473" y="1308955"/>
                  <a:pt x="91047" y="1314753"/>
                  <a:pt x="102384" y="1320421"/>
                </a:cubicBezTo>
                <a:cubicBezTo>
                  <a:pt x="109974" y="1324216"/>
                  <a:pt x="123567" y="1334543"/>
                  <a:pt x="123567" y="1334543"/>
                </a:cubicBezTo>
                <a:cubicBezTo>
                  <a:pt x="137689" y="1333366"/>
                  <a:pt x="151886" y="1332886"/>
                  <a:pt x="165933" y="1331013"/>
                </a:cubicBezTo>
                <a:cubicBezTo>
                  <a:pt x="177691" y="1329445"/>
                  <a:pt x="183186" y="1321776"/>
                  <a:pt x="194177" y="1316891"/>
                </a:cubicBezTo>
                <a:cubicBezTo>
                  <a:pt x="198611" y="1314920"/>
                  <a:pt x="203562" y="1314413"/>
                  <a:pt x="208299" y="1313360"/>
                </a:cubicBezTo>
                <a:cubicBezTo>
                  <a:pt x="248638" y="1304396"/>
                  <a:pt x="205634" y="1314910"/>
                  <a:pt x="240074" y="1306299"/>
                </a:cubicBezTo>
                <a:cubicBezTo>
                  <a:pt x="251842" y="1307476"/>
                  <a:pt x="263782" y="1307510"/>
                  <a:pt x="275379" y="1309830"/>
                </a:cubicBezTo>
                <a:cubicBezTo>
                  <a:pt x="281593" y="1311073"/>
                  <a:pt x="286694" y="1316891"/>
                  <a:pt x="293031" y="1316891"/>
                </a:cubicBezTo>
                <a:cubicBezTo>
                  <a:pt x="299369" y="1316891"/>
                  <a:pt x="304672" y="1311834"/>
                  <a:pt x="310684" y="1309830"/>
                </a:cubicBezTo>
                <a:cubicBezTo>
                  <a:pt x="324684" y="1305163"/>
                  <a:pt x="338228" y="1304621"/>
                  <a:pt x="353050" y="1302769"/>
                </a:cubicBezTo>
                <a:cubicBezTo>
                  <a:pt x="364871" y="1304345"/>
                  <a:pt x="407828" y="1309488"/>
                  <a:pt x="427190" y="1313360"/>
                </a:cubicBezTo>
                <a:cubicBezTo>
                  <a:pt x="438269" y="1315576"/>
                  <a:pt x="441812" y="1317057"/>
                  <a:pt x="451904" y="1320421"/>
                </a:cubicBezTo>
                <a:cubicBezTo>
                  <a:pt x="486431" y="1318983"/>
                  <a:pt x="523064" y="1326861"/>
                  <a:pt x="554289" y="1309830"/>
                </a:cubicBezTo>
                <a:cubicBezTo>
                  <a:pt x="585293" y="1292919"/>
                  <a:pt x="566138" y="1301720"/>
                  <a:pt x="586063" y="1285116"/>
                </a:cubicBezTo>
                <a:cubicBezTo>
                  <a:pt x="596371" y="1276526"/>
                  <a:pt x="617838" y="1260403"/>
                  <a:pt x="617838" y="1260403"/>
                </a:cubicBezTo>
                <a:cubicBezTo>
                  <a:pt x="622545" y="1252165"/>
                  <a:pt x="627417" y="1244019"/>
                  <a:pt x="631960" y="1235689"/>
                </a:cubicBezTo>
                <a:cubicBezTo>
                  <a:pt x="639022" y="1222742"/>
                  <a:pt x="636171" y="1220480"/>
                  <a:pt x="649612" y="1214506"/>
                </a:cubicBezTo>
                <a:cubicBezTo>
                  <a:pt x="656413" y="1211483"/>
                  <a:pt x="663734" y="1209799"/>
                  <a:pt x="670795" y="1207445"/>
                </a:cubicBezTo>
                <a:cubicBezTo>
                  <a:pt x="687271" y="1210976"/>
                  <a:pt x="704518" y="1211930"/>
                  <a:pt x="720222" y="1218037"/>
                </a:cubicBezTo>
                <a:cubicBezTo>
                  <a:pt x="734026" y="1223405"/>
                  <a:pt x="732766" y="1234111"/>
                  <a:pt x="741405" y="1242750"/>
                </a:cubicBezTo>
                <a:cubicBezTo>
                  <a:pt x="744406" y="1245750"/>
                  <a:pt x="747786" y="1249285"/>
                  <a:pt x="751997" y="1249811"/>
                </a:cubicBezTo>
                <a:cubicBezTo>
                  <a:pt x="795345" y="1255230"/>
                  <a:pt x="839082" y="1256872"/>
                  <a:pt x="882625" y="1260403"/>
                </a:cubicBezTo>
                <a:cubicBezTo>
                  <a:pt x="890247" y="1270566"/>
                  <a:pt x="904264" y="1290640"/>
                  <a:pt x="914400" y="1295708"/>
                </a:cubicBezTo>
                <a:cubicBezTo>
                  <a:pt x="921461" y="1299238"/>
                  <a:pt x="928149" y="1303644"/>
                  <a:pt x="935583" y="1306299"/>
                </a:cubicBezTo>
                <a:cubicBezTo>
                  <a:pt x="944722" y="1309563"/>
                  <a:pt x="954412" y="1311006"/>
                  <a:pt x="963827" y="1313360"/>
                </a:cubicBezTo>
                <a:cubicBezTo>
                  <a:pt x="1018271" y="1272527"/>
                  <a:pt x="969522" y="1316020"/>
                  <a:pt x="1016784" y="1239220"/>
                </a:cubicBezTo>
                <a:cubicBezTo>
                  <a:pt x="1029237" y="1218983"/>
                  <a:pt x="1050522" y="1194107"/>
                  <a:pt x="1073272" y="1182732"/>
                </a:cubicBezTo>
                <a:cubicBezTo>
                  <a:pt x="1083258" y="1177739"/>
                  <a:pt x="1094455" y="1175671"/>
                  <a:pt x="1105047" y="1172140"/>
                </a:cubicBezTo>
                <a:cubicBezTo>
                  <a:pt x="1121523" y="1173317"/>
                  <a:pt x="1138208" y="1172800"/>
                  <a:pt x="1154474" y="1175671"/>
                </a:cubicBezTo>
                <a:cubicBezTo>
                  <a:pt x="1161237" y="1176865"/>
                  <a:pt x="1176761" y="1194732"/>
                  <a:pt x="1179187" y="1196854"/>
                </a:cubicBezTo>
                <a:cubicBezTo>
                  <a:pt x="1183615" y="1200729"/>
                  <a:pt x="1188319" y="1204327"/>
                  <a:pt x="1193309" y="1207445"/>
                </a:cubicBezTo>
                <a:cubicBezTo>
                  <a:pt x="1208077" y="1216675"/>
                  <a:pt x="1207334" y="1210845"/>
                  <a:pt x="1218023" y="1225098"/>
                </a:cubicBezTo>
                <a:cubicBezTo>
                  <a:pt x="1222140" y="1230587"/>
                  <a:pt x="1225545" y="1236613"/>
                  <a:pt x="1228614" y="1242750"/>
                </a:cubicBezTo>
                <a:cubicBezTo>
                  <a:pt x="1230278" y="1246079"/>
                  <a:pt x="1229860" y="1250404"/>
                  <a:pt x="1232145" y="1253342"/>
                </a:cubicBezTo>
                <a:cubicBezTo>
                  <a:pt x="1238276" y="1261224"/>
                  <a:pt x="1253328" y="1274525"/>
                  <a:pt x="1253328" y="1274525"/>
                </a:cubicBezTo>
                <a:cubicBezTo>
                  <a:pt x="1268627" y="1270994"/>
                  <a:pt x="1285691" y="1271894"/>
                  <a:pt x="1299224" y="1263933"/>
                </a:cubicBezTo>
                <a:cubicBezTo>
                  <a:pt x="1307402" y="1259122"/>
                  <a:pt x="1308373" y="1247300"/>
                  <a:pt x="1313346" y="1239220"/>
                </a:cubicBezTo>
                <a:cubicBezTo>
                  <a:pt x="1317794" y="1231993"/>
                  <a:pt x="1322912" y="1225197"/>
                  <a:pt x="1327468" y="1218037"/>
                </a:cubicBezTo>
                <a:cubicBezTo>
                  <a:pt x="1331152" y="1212248"/>
                  <a:pt x="1334529" y="1206268"/>
                  <a:pt x="1338060" y="1200384"/>
                </a:cubicBezTo>
                <a:cubicBezTo>
                  <a:pt x="1341590" y="1188616"/>
                  <a:pt x="1344519" y="1176650"/>
                  <a:pt x="1348651" y="1165079"/>
                </a:cubicBezTo>
                <a:cubicBezTo>
                  <a:pt x="1350421" y="1160123"/>
                  <a:pt x="1353893" y="1155896"/>
                  <a:pt x="1355713" y="1150957"/>
                </a:cubicBezTo>
                <a:cubicBezTo>
                  <a:pt x="1372801" y="1104578"/>
                  <a:pt x="1370201" y="1092847"/>
                  <a:pt x="1398079" y="1052103"/>
                </a:cubicBezTo>
                <a:cubicBezTo>
                  <a:pt x="1403718" y="1043862"/>
                  <a:pt x="1412201" y="1037981"/>
                  <a:pt x="1419262" y="1030920"/>
                </a:cubicBezTo>
                <a:cubicBezTo>
                  <a:pt x="1427500" y="999146"/>
                  <a:pt x="1432449" y="966332"/>
                  <a:pt x="1443975" y="935597"/>
                </a:cubicBezTo>
                <a:cubicBezTo>
                  <a:pt x="1447506" y="926182"/>
                  <a:pt x="1451185" y="916822"/>
                  <a:pt x="1454567" y="907353"/>
                </a:cubicBezTo>
                <a:cubicBezTo>
                  <a:pt x="1457070" y="900344"/>
                  <a:pt x="1459015" y="893139"/>
                  <a:pt x="1461628" y="886170"/>
                </a:cubicBezTo>
                <a:cubicBezTo>
                  <a:pt x="1466078" y="874302"/>
                  <a:pt x="1470469" y="862387"/>
                  <a:pt x="1475750" y="850865"/>
                </a:cubicBezTo>
                <a:cubicBezTo>
                  <a:pt x="1483425" y="834120"/>
                  <a:pt x="1494425" y="818841"/>
                  <a:pt x="1500463" y="801438"/>
                </a:cubicBezTo>
                <a:cubicBezTo>
                  <a:pt x="1569270" y="603111"/>
                  <a:pt x="1500150" y="745544"/>
                  <a:pt x="1571073" y="610791"/>
                </a:cubicBezTo>
                <a:cubicBezTo>
                  <a:pt x="1581457" y="413502"/>
                  <a:pt x="1569125" y="524838"/>
                  <a:pt x="1613439" y="300106"/>
                </a:cubicBezTo>
                <a:cubicBezTo>
                  <a:pt x="1618306" y="275424"/>
                  <a:pt x="1627561" y="225966"/>
                  <a:pt x="1627561" y="225966"/>
                </a:cubicBezTo>
                <a:cubicBezTo>
                  <a:pt x="1628738" y="201252"/>
                  <a:pt x="1625958" y="176028"/>
                  <a:pt x="1631092" y="151825"/>
                </a:cubicBezTo>
                <a:cubicBezTo>
                  <a:pt x="1635405" y="131494"/>
                  <a:pt x="1657129" y="104827"/>
                  <a:pt x="1666397" y="84746"/>
                </a:cubicBezTo>
                <a:cubicBezTo>
                  <a:pt x="1669516" y="77988"/>
                  <a:pt x="1671104" y="70624"/>
                  <a:pt x="1673458" y="63563"/>
                </a:cubicBezTo>
                <a:cubicBezTo>
                  <a:pt x="1674635" y="60032"/>
                  <a:pt x="1674924" y="56067"/>
                  <a:pt x="1676988" y="52971"/>
                </a:cubicBezTo>
                <a:cubicBezTo>
                  <a:pt x="1693347" y="28434"/>
                  <a:pt x="1673836" y="59274"/>
                  <a:pt x="1691110" y="24727"/>
                </a:cubicBezTo>
                <a:cubicBezTo>
                  <a:pt x="1693008" y="20932"/>
                  <a:pt x="1695817" y="17666"/>
                  <a:pt x="1698171" y="14136"/>
                </a:cubicBezTo>
                <a:cubicBezTo>
                  <a:pt x="1708763" y="15313"/>
                  <a:pt x="1719420" y="16004"/>
                  <a:pt x="1729946" y="17666"/>
                </a:cubicBezTo>
                <a:cubicBezTo>
                  <a:pt x="1741801" y="19538"/>
                  <a:pt x="1753273" y="23978"/>
                  <a:pt x="1765251" y="24727"/>
                </a:cubicBezTo>
                <a:lnTo>
                  <a:pt x="1821739" y="28258"/>
                </a:lnTo>
                <a:cubicBezTo>
                  <a:pt x="1835861" y="27081"/>
                  <a:pt x="1850058" y="26600"/>
                  <a:pt x="1864105" y="24727"/>
                </a:cubicBezTo>
                <a:cubicBezTo>
                  <a:pt x="1867794" y="24235"/>
                  <a:pt x="1870984" y="21453"/>
                  <a:pt x="1874696" y="21197"/>
                </a:cubicBezTo>
                <a:cubicBezTo>
                  <a:pt x="1905244" y="19090"/>
                  <a:pt x="1935885" y="18661"/>
                  <a:pt x="1966489" y="17666"/>
                </a:cubicBezTo>
                <a:lnTo>
                  <a:pt x="2308948" y="7075"/>
                </a:lnTo>
                <a:cubicBezTo>
                  <a:pt x="2347463" y="-1484"/>
                  <a:pt x="2333983" y="-3196"/>
                  <a:pt x="2372497" y="7075"/>
                </a:cubicBezTo>
                <a:cubicBezTo>
                  <a:pt x="2379689" y="8993"/>
                  <a:pt x="2393680" y="14136"/>
                  <a:pt x="2393680" y="14136"/>
                </a:cubicBezTo>
                <a:cubicBezTo>
                  <a:pt x="2397211" y="35319"/>
                  <a:pt x="2399710" y="56700"/>
                  <a:pt x="2404272" y="77685"/>
                </a:cubicBezTo>
                <a:cubicBezTo>
                  <a:pt x="2421688" y="157801"/>
                  <a:pt x="2440782" y="216647"/>
                  <a:pt x="2464290" y="296576"/>
                </a:cubicBezTo>
                <a:cubicBezTo>
                  <a:pt x="2467293" y="331606"/>
                  <a:pt x="2479697" y="495116"/>
                  <a:pt x="2489004" y="533119"/>
                </a:cubicBezTo>
                <a:cubicBezTo>
                  <a:pt x="2494263" y="554595"/>
                  <a:pt x="2509311" y="572501"/>
                  <a:pt x="2517248" y="593138"/>
                </a:cubicBezTo>
                <a:cubicBezTo>
                  <a:pt x="2532879" y="633779"/>
                  <a:pt x="2542965" y="676472"/>
                  <a:pt x="2559614" y="716706"/>
                </a:cubicBezTo>
                <a:cubicBezTo>
                  <a:pt x="2602135" y="819466"/>
                  <a:pt x="2589079" y="768152"/>
                  <a:pt x="2626693" y="836743"/>
                </a:cubicBezTo>
                <a:cubicBezTo>
                  <a:pt x="2729286" y="1023826"/>
                  <a:pt x="2604610" y="803168"/>
                  <a:pt x="2686712" y="967371"/>
                </a:cubicBezTo>
                <a:cubicBezTo>
                  <a:pt x="2688945" y="971837"/>
                  <a:pt x="2694107" y="974127"/>
                  <a:pt x="2697303" y="977963"/>
                </a:cubicBezTo>
                <a:cubicBezTo>
                  <a:pt x="2700019" y="981223"/>
                  <a:pt x="2701364" y="985554"/>
                  <a:pt x="2704364" y="988554"/>
                </a:cubicBezTo>
                <a:cubicBezTo>
                  <a:pt x="2713820" y="998009"/>
                  <a:pt x="2718001" y="994369"/>
                  <a:pt x="2729078" y="1002676"/>
                </a:cubicBezTo>
                <a:cubicBezTo>
                  <a:pt x="2734404" y="1006670"/>
                  <a:pt x="2737661" y="1013105"/>
                  <a:pt x="2743200" y="1016798"/>
                </a:cubicBezTo>
                <a:cubicBezTo>
                  <a:pt x="2756634" y="1025754"/>
                  <a:pt x="2774068" y="1025511"/>
                  <a:pt x="2789096" y="1027390"/>
                </a:cubicBezTo>
                <a:cubicBezTo>
                  <a:pt x="2799358" y="1140269"/>
                  <a:pt x="2797334" y="1255695"/>
                  <a:pt x="2792627" y="1327482"/>
                </a:cubicBezTo>
                <a:cubicBezTo>
                  <a:pt x="2787920" y="1399269"/>
                  <a:pt x="2785566" y="1387501"/>
                  <a:pt x="2760852" y="1458111"/>
                </a:cubicBezTo>
                <a:cubicBezTo>
                  <a:pt x="2526662" y="1453404"/>
                  <a:pt x="2433693" y="1458699"/>
                  <a:pt x="2068874" y="1458111"/>
                </a:cubicBezTo>
                <a:lnTo>
                  <a:pt x="571941" y="1454581"/>
                </a:lnTo>
                <a:cubicBezTo>
                  <a:pt x="275379" y="1454581"/>
                  <a:pt x="359523" y="1458111"/>
                  <a:pt x="289501" y="1458111"/>
                </a:cubicBezTo>
                <a:cubicBezTo>
                  <a:pt x="219479" y="1458111"/>
                  <a:pt x="178290" y="1455168"/>
                  <a:pt x="151811" y="1454580"/>
                </a:cubicBezTo>
                <a:cubicBezTo>
                  <a:pt x="125332" y="1453992"/>
                  <a:pt x="140043" y="1454580"/>
                  <a:pt x="130628" y="1454580"/>
                </a:cubicBezTo>
                <a:cubicBezTo>
                  <a:pt x="121213" y="1454580"/>
                  <a:pt x="110622" y="1448696"/>
                  <a:pt x="95323" y="1454580"/>
                </a:cubicBezTo>
                <a:cubicBezTo>
                  <a:pt x="81903" y="1468000"/>
                  <a:pt x="80612" y="1454580"/>
                  <a:pt x="70609" y="1454580"/>
                </a:cubicBezTo>
                <a:cubicBezTo>
                  <a:pt x="60606" y="1454580"/>
                  <a:pt x="45308" y="1461052"/>
                  <a:pt x="35305" y="1454580"/>
                </a:cubicBezTo>
                <a:cubicBezTo>
                  <a:pt x="25302" y="1448108"/>
                  <a:pt x="12356" y="1416333"/>
                  <a:pt x="10591" y="1415745"/>
                </a:cubicBezTo>
                <a:cubicBezTo>
                  <a:pt x="8826" y="1415157"/>
                  <a:pt x="26380" y="1444936"/>
                  <a:pt x="24713" y="1451050"/>
                </a:cubicBezTo>
                <a:cubicBezTo>
                  <a:pt x="22830" y="1457956"/>
                  <a:pt x="0" y="1461738"/>
                  <a:pt x="0" y="1454580"/>
                </a:cubicBezTo>
                <a:cubicBezTo>
                  <a:pt x="0" y="1440185"/>
                  <a:pt x="3257" y="1382083"/>
                  <a:pt x="7061" y="1359257"/>
                </a:cubicBezTo>
                <a:cubicBezTo>
                  <a:pt x="10963" y="1335845"/>
                  <a:pt x="7061" y="1335720"/>
                  <a:pt x="7061" y="1331013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grpSp>
        <p:nvGrpSpPr>
          <p:cNvPr id="77" name="Group 76"/>
          <p:cNvGrpSpPr/>
          <p:nvPr/>
        </p:nvGrpSpPr>
        <p:grpSpPr>
          <a:xfrm>
            <a:off x="5230539" y="3473496"/>
            <a:ext cx="2742234" cy="1553004"/>
            <a:chOff x="6974051" y="4631329"/>
            <a:chExt cx="3656313" cy="2070672"/>
          </a:xfrm>
        </p:grpSpPr>
        <p:sp>
          <p:nvSpPr>
            <p:cNvPr id="237" name="TextBox 236"/>
            <p:cNvSpPr txBox="1"/>
            <p:nvPr/>
          </p:nvSpPr>
          <p:spPr>
            <a:xfrm>
              <a:off x="9907089" y="6317280"/>
              <a:ext cx="72327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75"/>
                <a:t>Time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6974051" y="5276900"/>
              <a:ext cx="902384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75"/>
                <a:t>Queue</a:t>
              </a:r>
            </a:p>
          </p:txBody>
        </p:sp>
        <p:cxnSp>
          <p:nvCxnSpPr>
            <p:cNvPr id="241" name="Straight Connector 240"/>
            <p:cNvCxnSpPr/>
            <p:nvPr/>
          </p:nvCxnSpPr>
          <p:spPr>
            <a:xfrm>
              <a:off x="7788698" y="4898862"/>
              <a:ext cx="2752302" cy="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Rectangle 276"/>
            <p:cNvSpPr/>
            <p:nvPr/>
          </p:nvSpPr>
          <p:spPr>
            <a:xfrm>
              <a:off x="7788698" y="6273800"/>
              <a:ext cx="2799607" cy="1216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5"/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 flipV="1">
              <a:off x="7788698" y="4631329"/>
              <a:ext cx="0" cy="176409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788698" y="6395426"/>
              <a:ext cx="275230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840330" y="2895601"/>
            <a:ext cx="2065421" cy="522278"/>
            <a:chOff x="7787105" y="3860800"/>
            <a:chExt cx="2753895" cy="696370"/>
          </a:xfrm>
        </p:grpSpPr>
        <p:cxnSp>
          <p:nvCxnSpPr>
            <p:cNvPr id="282" name="Straight Connector 281"/>
            <p:cNvCxnSpPr/>
            <p:nvPr/>
          </p:nvCxnSpPr>
          <p:spPr>
            <a:xfrm flipH="1">
              <a:off x="7787105" y="3860800"/>
              <a:ext cx="990878" cy="696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8777983" y="3866302"/>
              <a:ext cx="1763017" cy="690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/>
        </p:nvGrpSpPr>
        <p:grpSpPr>
          <a:xfrm>
            <a:off x="2343004" y="4266383"/>
            <a:ext cx="3635047" cy="288541"/>
            <a:chOff x="4435075" y="2006815"/>
            <a:chExt cx="4846731" cy="384721"/>
          </a:xfrm>
        </p:grpSpPr>
        <p:sp>
          <p:nvSpPr>
            <p:cNvPr id="289" name="TextBox 288"/>
            <p:cNvSpPr txBox="1"/>
            <p:nvPr/>
          </p:nvSpPr>
          <p:spPr>
            <a:xfrm>
              <a:off x="4825028" y="2006815"/>
              <a:ext cx="445677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75" dirty="0"/>
                <a:t>“</a:t>
              </a:r>
              <a:r>
                <a:rPr lang="en-US" sz="1275" i="1" dirty="0"/>
                <a:t>Who did my packet share the queue with</a:t>
              </a:r>
              <a:r>
                <a:rPr lang="en-US" sz="1275" dirty="0"/>
                <a:t>?”</a:t>
              </a:r>
            </a:p>
          </p:txBody>
        </p:sp>
        <p:sp>
          <p:nvSpPr>
            <p:cNvPr id="290" name="Oval 289"/>
            <p:cNvSpPr/>
            <p:nvPr/>
          </p:nvSpPr>
          <p:spPr>
            <a:xfrm>
              <a:off x="4435075" y="2006883"/>
              <a:ext cx="389953" cy="3670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39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  <p:bldP spid="27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2490708"/>
            <a:ext cx="489681" cy="325638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3626517"/>
            <a:ext cx="489681" cy="325638"/>
          </a:xfrm>
          <a:prstGeom prst="rect">
            <a:avLst/>
          </a:prstGeom>
        </p:spPr>
      </p:pic>
      <p:cxnSp>
        <p:nvCxnSpPr>
          <p:cNvPr id="231" name="Straight Connector 230"/>
          <p:cNvCxnSpPr>
            <a:stCxn id="151" idx="3"/>
            <a:endCxn id="152" idx="1"/>
          </p:cNvCxnSpPr>
          <p:nvPr/>
        </p:nvCxnSpPr>
        <p:spPr>
          <a:xfrm flipV="1">
            <a:off x="3088066" y="2085624"/>
            <a:ext cx="1376132" cy="7913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151" idx="3"/>
            <a:endCxn id="153" idx="1"/>
          </p:cNvCxnSpPr>
          <p:nvPr/>
        </p:nvCxnSpPr>
        <p:spPr>
          <a:xfrm flipV="1">
            <a:off x="3088066" y="2653529"/>
            <a:ext cx="1376132" cy="2234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151" idx="3"/>
            <a:endCxn id="154" idx="1"/>
          </p:cNvCxnSpPr>
          <p:nvPr/>
        </p:nvCxnSpPr>
        <p:spPr>
          <a:xfrm>
            <a:off x="3088066" y="2876950"/>
            <a:ext cx="1376132" cy="3444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151" idx="3"/>
            <a:endCxn id="155" idx="1"/>
          </p:cNvCxnSpPr>
          <p:nvPr/>
        </p:nvCxnSpPr>
        <p:spPr>
          <a:xfrm>
            <a:off x="3088066" y="2876949"/>
            <a:ext cx="1376132" cy="9123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4937686" y="2085624"/>
            <a:ext cx="1376132" cy="7913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4937686" y="2653529"/>
            <a:ext cx="1376132" cy="2234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V="1">
            <a:off x="4937686" y="2876950"/>
            <a:ext cx="1376132" cy="3444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4937686" y="2876949"/>
            <a:ext cx="1376132" cy="9123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46" idx="3"/>
            <a:endCxn id="151" idx="1"/>
          </p:cNvCxnSpPr>
          <p:nvPr/>
        </p:nvCxnSpPr>
        <p:spPr>
          <a:xfrm>
            <a:off x="2055680" y="2874152"/>
            <a:ext cx="542705" cy="27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164" idx="2"/>
            <a:endCxn id="229" idx="3"/>
          </p:cNvCxnSpPr>
          <p:nvPr/>
        </p:nvCxnSpPr>
        <p:spPr>
          <a:xfrm flipH="1">
            <a:off x="6828329" y="2876854"/>
            <a:ext cx="514127" cy="12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>
            <a:grpSpLocks noChangeAspect="1"/>
          </p:cNvGrpSpPr>
          <p:nvPr/>
        </p:nvGrpSpPr>
        <p:grpSpPr>
          <a:xfrm>
            <a:off x="7276990" y="2743093"/>
            <a:ext cx="532717" cy="191841"/>
            <a:chOff x="12523788" y="-511175"/>
            <a:chExt cx="13454062" cy="4845051"/>
          </a:xfrm>
        </p:grpSpPr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12523788" y="-511175"/>
              <a:ext cx="13454062" cy="4845050"/>
            </a:xfrm>
            <a:custGeom>
              <a:avLst/>
              <a:gdLst>
                <a:gd name="T0" fmla="*/ 778 w 8475"/>
                <a:gd name="T1" fmla="*/ 0 h 3052"/>
                <a:gd name="T2" fmla="*/ 0 w 8475"/>
                <a:gd name="T3" fmla="*/ 777 h 3052"/>
                <a:gd name="T4" fmla="*/ 0 w 8475"/>
                <a:gd name="T5" fmla="*/ 777 h 3052"/>
                <a:gd name="T6" fmla="*/ 0 w 8475"/>
                <a:gd name="T7" fmla="*/ 3052 h 3052"/>
                <a:gd name="T8" fmla="*/ 3851 w 8475"/>
                <a:gd name="T9" fmla="*/ 3052 h 3052"/>
                <a:gd name="T10" fmla="*/ 7705 w 8475"/>
                <a:gd name="T11" fmla="*/ 3052 h 3052"/>
                <a:gd name="T12" fmla="*/ 7705 w 8475"/>
                <a:gd name="T13" fmla="*/ 3052 h 3052"/>
                <a:gd name="T14" fmla="*/ 8475 w 8475"/>
                <a:gd name="T15" fmla="*/ 2273 h 3052"/>
                <a:gd name="T16" fmla="*/ 8475 w 8475"/>
                <a:gd name="T17" fmla="*/ 0 h 3052"/>
                <a:gd name="T18" fmla="*/ 778 w 8475"/>
                <a:gd name="T19" fmla="*/ 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75" h="3052">
                  <a:moveTo>
                    <a:pt x="778" y="0"/>
                  </a:moveTo>
                  <a:lnTo>
                    <a:pt x="0" y="777"/>
                  </a:lnTo>
                  <a:lnTo>
                    <a:pt x="0" y="777"/>
                  </a:lnTo>
                  <a:lnTo>
                    <a:pt x="0" y="3052"/>
                  </a:lnTo>
                  <a:lnTo>
                    <a:pt x="3851" y="3052"/>
                  </a:lnTo>
                  <a:lnTo>
                    <a:pt x="7705" y="3052"/>
                  </a:lnTo>
                  <a:lnTo>
                    <a:pt x="7705" y="3052"/>
                  </a:lnTo>
                  <a:lnTo>
                    <a:pt x="8475" y="2273"/>
                  </a:lnTo>
                  <a:lnTo>
                    <a:pt x="8475" y="0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12523788" y="722313"/>
              <a:ext cx="12231687" cy="3611563"/>
            </a:xfrm>
            <a:custGeom>
              <a:avLst/>
              <a:gdLst>
                <a:gd name="T0" fmla="*/ 7705 w 7705"/>
                <a:gd name="T1" fmla="*/ 2275 h 2275"/>
                <a:gd name="T2" fmla="*/ 0 w 7705"/>
                <a:gd name="T3" fmla="*/ 2275 h 2275"/>
                <a:gd name="T4" fmla="*/ 0 w 7705"/>
                <a:gd name="T5" fmla="*/ 1127 h 2275"/>
                <a:gd name="T6" fmla="*/ 0 w 7705"/>
                <a:gd name="T7" fmla="*/ 0 h 2275"/>
                <a:gd name="T8" fmla="*/ 7705 w 7705"/>
                <a:gd name="T9" fmla="*/ 0 h 2275"/>
                <a:gd name="T10" fmla="*/ 7705 w 7705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5" h="2275">
                  <a:moveTo>
                    <a:pt x="7705" y="2275"/>
                  </a:moveTo>
                  <a:lnTo>
                    <a:pt x="0" y="2275"/>
                  </a:lnTo>
                  <a:lnTo>
                    <a:pt x="0" y="1127"/>
                  </a:lnTo>
                  <a:lnTo>
                    <a:pt x="0" y="0"/>
                  </a:lnTo>
                  <a:lnTo>
                    <a:pt x="7705" y="0"/>
                  </a:lnTo>
                  <a:lnTo>
                    <a:pt x="7705" y="2275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18637250" y="722313"/>
              <a:ext cx="6118225" cy="3611563"/>
            </a:xfrm>
            <a:custGeom>
              <a:avLst/>
              <a:gdLst>
                <a:gd name="T0" fmla="*/ 3854 w 3854"/>
                <a:gd name="T1" fmla="*/ 2275 h 2275"/>
                <a:gd name="T2" fmla="*/ 383 w 3854"/>
                <a:gd name="T3" fmla="*/ 2275 h 2275"/>
                <a:gd name="T4" fmla="*/ 0 w 3854"/>
                <a:gd name="T5" fmla="*/ 2275 h 2275"/>
                <a:gd name="T6" fmla="*/ 0 w 3854"/>
                <a:gd name="T7" fmla="*/ 0 h 2275"/>
                <a:gd name="T8" fmla="*/ 3854 w 3854"/>
                <a:gd name="T9" fmla="*/ 0 h 2275"/>
                <a:gd name="T10" fmla="*/ 3854 w 3854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4" h="2275">
                  <a:moveTo>
                    <a:pt x="3854" y="2275"/>
                  </a:moveTo>
                  <a:lnTo>
                    <a:pt x="383" y="2275"/>
                  </a:lnTo>
                  <a:lnTo>
                    <a:pt x="0" y="2275"/>
                  </a:lnTo>
                  <a:lnTo>
                    <a:pt x="0" y="0"/>
                  </a:lnTo>
                  <a:lnTo>
                    <a:pt x="3854" y="0"/>
                  </a:lnTo>
                  <a:lnTo>
                    <a:pt x="3854" y="2275"/>
                  </a:lnTo>
                  <a:close/>
                </a:path>
              </a:pathLst>
            </a:custGeom>
            <a:solidFill>
              <a:srgbClr val="5C5D5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4755475" y="-511175"/>
              <a:ext cx="1222375" cy="4845050"/>
            </a:xfrm>
            <a:custGeom>
              <a:avLst/>
              <a:gdLst>
                <a:gd name="T0" fmla="*/ 0 w 770"/>
                <a:gd name="T1" fmla="*/ 3052 h 3052"/>
                <a:gd name="T2" fmla="*/ 770 w 770"/>
                <a:gd name="T3" fmla="*/ 2273 h 3052"/>
                <a:gd name="T4" fmla="*/ 770 w 770"/>
                <a:gd name="T5" fmla="*/ 1901 h 3052"/>
                <a:gd name="T6" fmla="*/ 770 w 770"/>
                <a:gd name="T7" fmla="*/ 0 h 3052"/>
                <a:gd name="T8" fmla="*/ 0 w 770"/>
                <a:gd name="T9" fmla="*/ 777 h 3052"/>
                <a:gd name="T10" fmla="*/ 0 w 770"/>
                <a:gd name="T11" fmla="*/ 3052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" h="3052">
                  <a:moveTo>
                    <a:pt x="0" y="3052"/>
                  </a:moveTo>
                  <a:lnTo>
                    <a:pt x="770" y="2273"/>
                  </a:lnTo>
                  <a:lnTo>
                    <a:pt x="770" y="1901"/>
                  </a:lnTo>
                  <a:lnTo>
                    <a:pt x="770" y="0"/>
                  </a:lnTo>
                  <a:lnTo>
                    <a:pt x="0" y="777"/>
                  </a:lnTo>
                  <a:lnTo>
                    <a:pt x="0" y="305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12523788" y="-511175"/>
              <a:ext cx="13454062" cy="1233488"/>
            </a:xfrm>
            <a:custGeom>
              <a:avLst/>
              <a:gdLst>
                <a:gd name="T0" fmla="*/ 8475 w 8475"/>
                <a:gd name="T1" fmla="*/ 0 h 777"/>
                <a:gd name="T2" fmla="*/ 7705 w 8475"/>
                <a:gd name="T3" fmla="*/ 777 h 777"/>
                <a:gd name="T4" fmla="*/ 0 w 8475"/>
                <a:gd name="T5" fmla="*/ 777 h 777"/>
                <a:gd name="T6" fmla="*/ 778 w 8475"/>
                <a:gd name="T7" fmla="*/ 0 h 777"/>
                <a:gd name="T8" fmla="*/ 4237 w 8475"/>
                <a:gd name="T9" fmla="*/ 0 h 777"/>
                <a:gd name="T10" fmla="*/ 8475 w 8475"/>
                <a:gd name="T11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5" h="777">
                  <a:moveTo>
                    <a:pt x="8475" y="0"/>
                  </a:moveTo>
                  <a:lnTo>
                    <a:pt x="7705" y="777"/>
                  </a:lnTo>
                  <a:lnTo>
                    <a:pt x="0" y="777"/>
                  </a:lnTo>
                  <a:lnTo>
                    <a:pt x="778" y="0"/>
                  </a:lnTo>
                  <a:lnTo>
                    <a:pt x="4237" y="0"/>
                  </a:lnTo>
                  <a:lnTo>
                    <a:pt x="8475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2" name="Rectangle 161"/>
            <p:cNvSpPr>
              <a:spLocks noChangeArrowheads="1"/>
            </p:cNvSpPr>
            <p:nvPr/>
          </p:nvSpPr>
          <p:spPr bwMode="auto">
            <a:xfrm>
              <a:off x="13247688" y="1601788"/>
              <a:ext cx="10782300" cy="1912938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3" name="Rectangle 162"/>
            <p:cNvSpPr>
              <a:spLocks noChangeArrowheads="1"/>
            </p:cNvSpPr>
            <p:nvPr/>
          </p:nvSpPr>
          <p:spPr bwMode="auto">
            <a:xfrm>
              <a:off x="13247688" y="1601788"/>
              <a:ext cx="5389562" cy="1912938"/>
            </a:xfrm>
            <a:prstGeom prst="rect">
              <a:avLst/>
            </a:prstGeom>
            <a:solidFill>
              <a:srgbClr val="4B4A4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13874750" y="2247900"/>
              <a:ext cx="604837" cy="619125"/>
            </a:xfrm>
            <a:prstGeom prst="rect">
              <a:avLst/>
            </a:prstGeom>
            <a:solidFill>
              <a:srgbClr val="60BA5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1600090" y="2752618"/>
            <a:ext cx="532717" cy="191841"/>
            <a:chOff x="12523788" y="-511175"/>
            <a:chExt cx="13454062" cy="4845051"/>
          </a:xfrm>
        </p:grpSpPr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2523788" y="-511175"/>
              <a:ext cx="13454062" cy="4845050"/>
            </a:xfrm>
            <a:custGeom>
              <a:avLst/>
              <a:gdLst>
                <a:gd name="T0" fmla="*/ 778 w 8475"/>
                <a:gd name="T1" fmla="*/ 0 h 3052"/>
                <a:gd name="T2" fmla="*/ 0 w 8475"/>
                <a:gd name="T3" fmla="*/ 777 h 3052"/>
                <a:gd name="T4" fmla="*/ 0 w 8475"/>
                <a:gd name="T5" fmla="*/ 777 h 3052"/>
                <a:gd name="T6" fmla="*/ 0 w 8475"/>
                <a:gd name="T7" fmla="*/ 3052 h 3052"/>
                <a:gd name="T8" fmla="*/ 3851 w 8475"/>
                <a:gd name="T9" fmla="*/ 3052 h 3052"/>
                <a:gd name="T10" fmla="*/ 7705 w 8475"/>
                <a:gd name="T11" fmla="*/ 3052 h 3052"/>
                <a:gd name="T12" fmla="*/ 7705 w 8475"/>
                <a:gd name="T13" fmla="*/ 3052 h 3052"/>
                <a:gd name="T14" fmla="*/ 8475 w 8475"/>
                <a:gd name="T15" fmla="*/ 2273 h 3052"/>
                <a:gd name="T16" fmla="*/ 8475 w 8475"/>
                <a:gd name="T17" fmla="*/ 0 h 3052"/>
                <a:gd name="T18" fmla="*/ 778 w 8475"/>
                <a:gd name="T19" fmla="*/ 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75" h="3052">
                  <a:moveTo>
                    <a:pt x="778" y="0"/>
                  </a:moveTo>
                  <a:lnTo>
                    <a:pt x="0" y="777"/>
                  </a:lnTo>
                  <a:lnTo>
                    <a:pt x="0" y="777"/>
                  </a:lnTo>
                  <a:lnTo>
                    <a:pt x="0" y="3052"/>
                  </a:lnTo>
                  <a:lnTo>
                    <a:pt x="3851" y="3052"/>
                  </a:lnTo>
                  <a:lnTo>
                    <a:pt x="7705" y="3052"/>
                  </a:lnTo>
                  <a:lnTo>
                    <a:pt x="7705" y="3052"/>
                  </a:lnTo>
                  <a:lnTo>
                    <a:pt x="8475" y="2273"/>
                  </a:lnTo>
                  <a:lnTo>
                    <a:pt x="8475" y="0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2523788" y="722313"/>
              <a:ext cx="12231687" cy="3611563"/>
            </a:xfrm>
            <a:custGeom>
              <a:avLst/>
              <a:gdLst>
                <a:gd name="T0" fmla="*/ 7705 w 7705"/>
                <a:gd name="T1" fmla="*/ 2275 h 2275"/>
                <a:gd name="T2" fmla="*/ 0 w 7705"/>
                <a:gd name="T3" fmla="*/ 2275 h 2275"/>
                <a:gd name="T4" fmla="*/ 0 w 7705"/>
                <a:gd name="T5" fmla="*/ 1127 h 2275"/>
                <a:gd name="T6" fmla="*/ 0 w 7705"/>
                <a:gd name="T7" fmla="*/ 0 h 2275"/>
                <a:gd name="T8" fmla="*/ 7705 w 7705"/>
                <a:gd name="T9" fmla="*/ 0 h 2275"/>
                <a:gd name="T10" fmla="*/ 7705 w 7705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5" h="2275">
                  <a:moveTo>
                    <a:pt x="7705" y="2275"/>
                  </a:moveTo>
                  <a:lnTo>
                    <a:pt x="0" y="2275"/>
                  </a:lnTo>
                  <a:lnTo>
                    <a:pt x="0" y="1127"/>
                  </a:lnTo>
                  <a:lnTo>
                    <a:pt x="0" y="0"/>
                  </a:lnTo>
                  <a:lnTo>
                    <a:pt x="7705" y="0"/>
                  </a:lnTo>
                  <a:lnTo>
                    <a:pt x="7705" y="2275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8637250" y="722313"/>
              <a:ext cx="6118225" cy="3611563"/>
            </a:xfrm>
            <a:custGeom>
              <a:avLst/>
              <a:gdLst>
                <a:gd name="T0" fmla="*/ 3854 w 3854"/>
                <a:gd name="T1" fmla="*/ 2275 h 2275"/>
                <a:gd name="T2" fmla="*/ 383 w 3854"/>
                <a:gd name="T3" fmla="*/ 2275 h 2275"/>
                <a:gd name="T4" fmla="*/ 0 w 3854"/>
                <a:gd name="T5" fmla="*/ 2275 h 2275"/>
                <a:gd name="T6" fmla="*/ 0 w 3854"/>
                <a:gd name="T7" fmla="*/ 0 h 2275"/>
                <a:gd name="T8" fmla="*/ 3854 w 3854"/>
                <a:gd name="T9" fmla="*/ 0 h 2275"/>
                <a:gd name="T10" fmla="*/ 3854 w 3854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4" h="2275">
                  <a:moveTo>
                    <a:pt x="3854" y="2275"/>
                  </a:moveTo>
                  <a:lnTo>
                    <a:pt x="383" y="2275"/>
                  </a:lnTo>
                  <a:lnTo>
                    <a:pt x="0" y="2275"/>
                  </a:lnTo>
                  <a:lnTo>
                    <a:pt x="0" y="0"/>
                  </a:lnTo>
                  <a:lnTo>
                    <a:pt x="3854" y="0"/>
                  </a:lnTo>
                  <a:lnTo>
                    <a:pt x="3854" y="2275"/>
                  </a:lnTo>
                  <a:close/>
                </a:path>
              </a:pathLst>
            </a:custGeom>
            <a:solidFill>
              <a:srgbClr val="5C5D5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4755475" y="-511175"/>
              <a:ext cx="1222375" cy="4845050"/>
            </a:xfrm>
            <a:custGeom>
              <a:avLst/>
              <a:gdLst>
                <a:gd name="T0" fmla="*/ 0 w 770"/>
                <a:gd name="T1" fmla="*/ 3052 h 3052"/>
                <a:gd name="T2" fmla="*/ 770 w 770"/>
                <a:gd name="T3" fmla="*/ 2273 h 3052"/>
                <a:gd name="T4" fmla="*/ 770 w 770"/>
                <a:gd name="T5" fmla="*/ 1901 h 3052"/>
                <a:gd name="T6" fmla="*/ 770 w 770"/>
                <a:gd name="T7" fmla="*/ 0 h 3052"/>
                <a:gd name="T8" fmla="*/ 0 w 770"/>
                <a:gd name="T9" fmla="*/ 777 h 3052"/>
                <a:gd name="T10" fmla="*/ 0 w 770"/>
                <a:gd name="T11" fmla="*/ 3052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" h="3052">
                  <a:moveTo>
                    <a:pt x="0" y="3052"/>
                  </a:moveTo>
                  <a:lnTo>
                    <a:pt x="770" y="2273"/>
                  </a:lnTo>
                  <a:lnTo>
                    <a:pt x="770" y="1901"/>
                  </a:lnTo>
                  <a:lnTo>
                    <a:pt x="770" y="0"/>
                  </a:lnTo>
                  <a:lnTo>
                    <a:pt x="0" y="777"/>
                  </a:lnTo>
                  <a:lnTo>
                    <a:pt x="0" y="305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12523788" y="-511175"/>
              <a:ext cx="13454062" cy="1233488"/>
            </a:xfrm>
            <a:custGeom>
              <a:avLst/>
              <a:gdLst>
                <a:gd name="T0" fmla="*/ 8475 w 8475"/>
                <a:gd name="T1" fmla="*/ 0 h 777"/>
                <a:gd name="T2" fmla="*/ 7705 w 8475"/>
                <a:gd name="T3" fmla="*/ 777 h 777"/>
                <a:gd name="T4" fmla="*/ 0 w 8475"/>
                <a:gd name="T5" fmla="*/ 777 h 777"/>
                <a:gd name="T6" fmla="*/ 778 w 8475"/>
                <a:gd name="T7" fmla="*/ 0 h 777"/>
                <a:gd name="T8" fmla="*/ 4237 w 8475"/>
                <a:gd name="T9" fmla="*/ 0 h 777"/>
                <a:gd name="T10" fmla="*/ 8475 w 8475"/>
                <a:gd name="T11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5" h="777">
                  <a:moveTo>
                    <a:pt x="8475" y="0"/>
                  </a:moveTo>
                  <a:lnTo>
                    <a:pt x="7705" y="777"/>
                  </a:lnTo>
                  <a:lnTo>
                    <a:pt x="0" y="777"/>
                  </a:lnTo>
                  <a:lnTo>
                    <a:pt x="778" y="0"/>
                  </a:lnTo>
                  <a:lnTo>
                    <a:pt x="4237" y="0"/>
                  </a:lnTo>
                  <a:lnTo>
                    <a:pt x="8475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3247688" y="1601788"/>
              <a:ext cx="10782300" cy="1912938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3247688" y="1601788"/>
              <a:ext cx="5389562" cy="1912938"/>
            </a:xfrm>
            <a:prstGeom prst="rect">
              <a:avLst/>
            </a:prstGeom>
            <a:solidFill>
              <a:srgbClr val="4B4A4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3874750" y="2247900"/>
              <a:ext cx="604837" cy="619125"/>
            </a:xfrm>
            <a:prstGeom prst="rect">
              <a:avLst/>
            </a:prstGeom>
            <a:solidFill>
              <a:srgbClr val="60BA5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</p:grpSp>
      <p:sp>
        <p:nvSpPr>
          <p:cNvPr id="252" name="Freeform 251"/>
          <p:cNvSpPr/>
          <p:nvPr/>
        </p:nvSpPr>
        <p:spPr>
          <a:xfrm>
            <a:off x="2114551" y="2047876"/>
            <a:ext cx="5153025" cy="847725"/>
          </a:xfrm>
          <a:custGeom>
            <a:avLst/>
            <a:gdLst>
              <a:gd name="connsiteX0" fmla="*/ 0 w 6870700"/>
              <a:gd name="connsiteY0" fmla="*/ 1130300 h 1130300"/>
              <a:gd name="connsiteX1" fmla="*/ 939800 w 6870700"/>
              <a:gd name="connsiteY1" fmla="*/ 1130300 h 1130300"/>
              <a:gd name="connsiteX2" fmla="*/ 1282700 w 6870700"/>
              <a:gd name="connsiteY2" fmla="*/ 1117600 h 1130300"/>
              <a:gd name="connsiteX3" fmla="*/ 3213100 w 6870700"/>
              <a:gd name="connsiteY3" fmla="*/ 0 h 1130300"/>
              <a:gd name="connsiteX4" fmla="*/ 3771900 w 6870700"/>
              <a:gd name="connsiteY4" fmla="*/ 25400 h 1130300"/>
              <a:gd name="connsiteX5" fmla="*/ 5588000 w 6870700"/>
              <a:gd name="connsiteY5" fmla="*/ 1117600 h 1130300"/>
              <a:gd name="connsiteX6" fmla="*/ 6870700 w 6870700"/>
              <a:gd name="connsiteY6" fmla="*/ 11049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0700" h="1130300">
                <a:moveTo>
                  <a:pt x="0" y="1130300"/>
                </a:moveTo>
                <a:lnTo>
                  <a:pt x="939800" y="1130300"/>
                </a:lnTo>
                <a:lnTo>
                  <a:pt x="1282700" y="1117600"/>
                </a:lnTo>
                <a:lnTo>
                  <a:pt x="3213100" y="0"/>
                </a:lnTo>
                <a:lnTo>
                  <a:pt x="3771900" y="25400"/>
                </a:lnTo>
                <a:lnTo>
                  <a:pt x="5588000" y="1117600"/>
                </a:lnTo>
                <a:lnTo>
                  <a:pt x="6870700" y="1104900"/>
                </a:lnTo>
              </a:path>
            </a:pathLst>
          </a:custGeom>
          <a:noFill/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1922804"/>
            <a:ext cx="489681" cy="325638"/>
          </a:xfrm>
          <a:prstGeom prst="rect">
            <a:avLst/>
          </a:prstGeom>
        </p:spPr>
      </p:pic>
      <p:grpSp>
        <p:nvGrpSpPr>
          <p:cNvPr id="271" name="Group 270"/>
          <p:cNvGrpSpPr/>
          <p:nvPr/>
        </p:nvGrpSpPr>
        <p:grpSpPr>
          <a:xfrm>
            <a:off x="2327748" y="1498434"/>
            <a:ext cx="4000531" cy="288541"/>
            <a:chOff x="4435075" y="2006815"/>
            <a:chExt cx="5334045" cy="384721"/>
          </a:xfrm>
        </p:grpSpPr>
        <p:sp>
          <p:nvSpPr>
            <p:cNvPr id="253" name="TextBox 252"/>
            <p:cNvSpPr txBox="1"/>
            <p:nvPr/>
          </p:nvSpPr>
          <p:spPr>
            <a:xfrm>
              <a:off x="4825029" y="2006815"/>
              <a:ext cx="494409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75" dirty="0"/>
                <a:t>“</a:t>
              </a:r>
              <a:r>
                <a:rPr lang="en-US" sz="1275" i="1" dirty="0"/>
                <a:t>How long did my packet queue at each switch</a:t>
              </a:r>
              <a:r>
                <a:rPr lang="en-US" sz="1275" dirty="0"/>
                <a:t>?”</a:t>
              </a:r>
            </a:p>
          </p:txBody>
        </p:sp>
        <p:sp>
          <p:nvSpPr>
            <p:cNvPr id="254" name="Oval 253"/>
            <p:cNvSpPr/>
            <p:nvPr/>
          </p:nvSpPr>
          <p:spPr>
            <a:xfrm>
              <a:off x="4435075" y="2006883"/>
              <a:ext cx="389953" cy="367005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60" name="Rounded Rectangle 259"/>
          <p:cNvSpPr/>
          <p:nvPr/>
        </p:nvSpPr>
        <p:spPr>
          <a:xfrm>
            <a:off x="6803731" y="2733568"/>
            <a:ext cx="180975" cy="142875"/>
          </a:xfrm>
          <a:prstGeom prst="round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grpSp>
        <p:nvGrpSpPr>
          <p:cNvPr id="268" name="Group 267"/>
          <p:cNvGrpSpPr/>
          <p:nvPr/>
        </p:nvGrpSpPr>
        <p:grpSpPr>
          <a:xfrm>
            <a:off x="6099928" y="1448627"/>
            <a:ext cx="2682122" cy="1284941"/>
            <a:chOff x="8133238" y="1931501"/>
            <a:chExt cx="3576162" cy="1713255"/>
          </a:xfrm>
        </p:grpSpPr>
        <p:sp>
          <p:nvSpPr>
            <p:cNvPr id="261" name="Rounded Rectangle 260"/>
            <p:cNvSpPr/>
            <p:nvPr/>
          </p:nvSpPr>
          <p:spPr>
            <a:xfrm>
              <a:off x="8133238" y="1931501"/>
              <a:ext cx="3576162" cy="46861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75" i="1" dirty="0">
                  <a:solidFill>
                    <a:schemeClr val="tx2"/>
                  </a:solidFill>
                </a:rPr>
                <a:t>“Delay: 100ns, 200ns, </a:t>
              </a:r>
              <a:r>
                <a:rPr lang="en-US" sz="1275" i="1" dirty="0">
                  <a:solidFill>
                    <a:srgbClr val="FF0000"/>
                  </a:solidFill>
                </a:rPr>
                <a:t>19740ns</a:t>
              </a:r>
              <a:r>
                <a:rPr lang="en-US" sz="1275" i="1" dirty="0">
                  <a:solidFill>
                    <a:schemeClr val="tx2"/>
                  </a:solidFill>
                </a:rPr>
                <a:t>”</a:t>
              </a:r>
            </a:p>
          </p:txBody>
        </p:sp>
        <p:cxnSp>
          <p:nvCxnSpPr>
            <p:cNvPr id="263" name="Straight Connector 262"/>
            <p:cNvCxnSpPr>
              <a:stCxn id="260" idx="0"/>
            </p:cNvCxnSpPr>
            <p:nvPr/>
          </p:nvCxnSpPr>
          <p:spPr>
            <a:xfrm flipH="1" flipV="1">
              <a:off x="8219681" y="2400113"/>
              <a:ext cx="972609" cy="124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60" idx="0"/>
            </p:cNvCxnSpPr>
            <p:nvPr/>
          </p:nvCxnSpPr>
          <p:spPr>
            <a:xfrm flipV="1">
              <a:off x="9192290" y="2400113"/>
              <a:ext cx="2332652" cy="124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extBox 236"/>
          <p:cNvSpPr txBox="1"/>
          <p:nvPr/>
        </p:nvSpPr>
        <p:spPr>
          <a:xfrm>
            <a:off x="7430317" y="4737961"/>
            <a:ext cx="542456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/>
              <a:t>Time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5230538" y="3957676"/>
            <a:ext cx="676788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/>
              <a:t>Queue</a:t>
            </a:r>
          </a:p>
        </p:txBody>
      </p:sp>
      <p:cxnSp>
        <p:nvCxnSpPr>
          <p:cNvPr id="241" name="Straight Connector 240"/>
          <p:cNvCxnSpPr/>
          <p:nvPr/>
        </p:nvCxnSpPr>
        <p:spPr>
          <a:xfrm>
            <a:off x="5841524" y="3674147"/>
            <a:ext cx="2064227" cy="49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Freeform 273"/>
          <p:cNvSpPr/>
          <p:nvPr/>
        </p:nvSpPr>
        <p:spPr>
          <a:xfrm>
            <a:off x="5843865" y="3669943"/>
            <a:ext cx="2097367" cy="1095408"/>
          </a:xfrm>
          <a:custGeom>
            <a:avLst/>
            <a:gdLst>
              <a:gd name="connsiteX0" fmla="*/ 7061 w 2800371"/>
              <a:gd name="connsiteY0" fmla="*/ 1331013 h 1456023"/>
              <a:gd name="connsiteX1" fmla="*/ 7061 w 2800371"/>
              <a:gd name="connsiteY1" fmla="*/ 1331013 h 1456023"/>
              <a:gd name="connsiteX2" fmla="*/ 52957 w 2800371"/>
              <a:gd name="connsiteY2" fmla="*/ 1309830 h 1456023"/>
              <a:gd name="connsiteX3" fmla="*/ 67079 w 2800371"/>
              <a:gd name="connsiteY3" fmla="*/ 1306299 h 1456023"/>
              <a:gd name="connsiteX4" fmla="*/ 102384 w 2800371"/>
              <a:gd name="connsiteY4" fmla="*/ 1320421 h 1456023"/>
              <a:gd name="connsiteX5" fmla="*/ 123567 w 2800371"/>
              <a:gd name="connsiteY5" fmla="*/ 1334543 h 1456023"/>
              <a:gd name="connsiteX6" fmla="*/ 165933 w 2800371"/>
              <a:gd name="connsiteY6" fmla="*/ 1331013 h 1456023"/>
              <a:gd name="connsiteX7" fmla="*/ 194177 w 2800371"/>
              <a:gd name="connsiteY7" fmla="*/ 1316891 h 1456023"/>
              <a:gd name="connsiteX8" fmla="*/ 208299 w 2800371"/>
              <a:gd name="connsiteY8" fmla="*/ 1313360 h 1456023"/>
              <a:gd name="connsiteX9" fmla="*/ 240074 w 2800371"/>
              <a:gd name="connsiteY9" fmla="*/ 1306299 h 1456023"/>
              <a:gd name="connsiteX10" fmla="*/ 275379 w 2800371"/>
              <a:gd name="connsiteY10" fmla="*/ 1309830 h 1456023"/>
              <a:gd name="connsiteX11" fmla="*/ 293031 w 2800371"/>
              <a:gd name="connsiteY11" fmla="*/ 1316891 h 1456023"/>
              <a:gd name="connsiteX12" fmla="*/ 310684 w 2800371"/>
              <a:gd name="connsiteY12" fmla="*/ 1309830 h 1456023"/>
              <a:gd name="connsiteX13" fmla="*/ 353050 w 2800371"/>
              <a:gd name="connsiteY13" fmla="*/ 1302769 h 1456023"/>
              <a:gd name="connsiteX14" fmla="*/ 427190 w 2800371"/>
              <a:gd name="connsiteY14" fmla="*/ 1313360 h 1456023"/>
              <a:gd name="connsiteX15" fmla="*/ 451904 w 2800371"/>
              <a:gd name="connsiteY15" fmla="*/ 1320421 h 1456023"/>
              <a:gd name="connsiteX16" fmla="*/ 554289 w 2800371"/>
              <a:gd name="connsiteY16" fmla="*/ 1309830 h 1456023"/>
              <a:gd name="connsiteX17" fmla="*/ 586063 w 2800371"/>
              <a:gd name="connsiteY17" fmla="*/ 1285116 h 1456023"/>
              <a:gd name="connsiteX18" fmla="*/ 617838 w 2800371"/>
              <a:gd name="connsiteY18" fmla="*/ 1260403 h 1456023"/>
              <a:gd name="connsiteX19" fmla="*/ 631960 w 2800371"/>
              <a:gd name="connsiteY19" fmla="*/ 1235689 h 1456023"/>
              <a:gd name="connsiteX20" fmla="*/ 649612 w 2800371"/>
              <a:gd name="connsiteY20" fmla="*/ 1214506 h 1456023"/>
              <a:gd name="connsiteX21" fmla="*/ 670795 w 2800371"/>
              <a:gd name="connsiteY21" fmla="*/ 1207445 h 1456023"/>
              <a:gd name="connsiteX22" fmla="*/ 720222 w 2800371"/>
              <a:gd name="connsiteY22" fmla="*/ 1218037 h 1456023"/>
              <a:gd name="connsiteX23" fmla="*/ 741405 w 2800371"/>
              <a:gd name="connsiteY23" fmla="*/ 1242750 h 1456023"/>
              <a:gd name="connsiteX24" fmla="*/ 751997 w 2800371"/>
              <a:gd name="connsiteY24" fmla="*/ 1249811 h 1456023"/>
              <a:gd name="connsiteX25" fmla="*/ 882625 w 2800371"/>
              <a:gd name="connsiteY25" fmla="*/ 1260403 h 1456023"/>
              <a:gd name="connsiteX26" fmla="*/ 914400 w 2800371"/>
              <a:gd name="connsiteY26" fmla="*/ 1295708 h 1456023"/>
              <a:gd name="connsiteX27" fmla="*/ 935583 w 2800371"/>
              <a:gd name="connsiteY27" fmla="*/ 1306299 h 1456023"/>
              <a:gd name="connsiteX28" fmla="*/ 963827 w 2800371"/>
              <a:gd name="connsiteY28" fmla="*/ 1313360 h 1456023"/>
              <a:gd name="connsiteX29" fmla="*/ 1016784 w 2800371"/>
              <a:gd name="connsiteY29" fmla="*/ 1239220 h 1456023"/>
              <a:gd name="connsiteX30" fmla="*/ 1073272 w 2800371"/>
              <a:gd name="connsiteY30" fmla="*/ 1182732 h 1456023"/>
              <a:gd name="connsiteX31" fmla="*/ 1105047 w 2800371"/>
              <a:gd name="connsiteY31" fmla="*/ 1172140 h 1456023"/>
              <a:gd name="connsiteX32" fmla="*/ 1154474 w 2800371"/>
              <a:gd name="connsiteY32" fmla="*/ 1175671 h 1456023"/>
              <a:gd name="connsiteX33" fmla="*/ 1179187 w 2800371"/>
              <a:gd name="connsiteY33" fmla="*/ 1196854 h 1456023"/>
              <a:gd name="connsiteX34" fmla="*/ 1193309 w 2800371"/>
              <a:gd name="connsiteY34" fmla="*/ 1207445 h 1456023"/>
              <a:gd name="connsiteX35" fmla="*/ 1218023 w 2800371"/>
              <a:gd name="connsiteY35" fmla="*/ 1225098 h 1456023"/>
              <a:gd name="connsiteX36" fmla="*/ 1228614 w 2800371"/>
              <a:gd name="connsiteY36" fmla="*/ 1242750 h 1456023"/>
              <a:gd name="connsiteX37" fmla="*/ 1232145 w 2800371"/>
              <a:gd name="connsiteY37" fmla="*/ 1253342 h 1456023"/>
              <a:gd name="connsiteX38" fmla="*/ 1253328 w 2800371"/>
              <a:gd name="connsiteY38" fmla="*/ 1274525 h 1456023"/>
              <a:gd name="connsiteX39" fmla="*/ 1299224 w 2800371"/>
              <a:gd name="connsiteY39" fmla="*/ 1263933 h 1456023"/>
              <a:gd name="connsiteX40" fmla="*/ 1313346 w 2800371"/>
              <a:gd name="connsiteY40" fmla="*/ 1239220 h 1456023"/>
              <a:gd name="connsiteX41" fmla="*/ 1327468 w 2800371"/>
              <a:gd name="connsiteY41" fmla="*/ 1218037 h 1456023"/>
              <a:gd name="connsiteX42" fmla="*/ 1338060 w 2800371"/>
              <a:gd name="connsiteY42" fmla="*/ 1200384 h 1456023"/>
              <a:gd name="connsiteX43" fmla="*/ 1348651 w 2800371"/>
              <a:gd name="connsiteY43" fmla="*/ 1165079 h 1456023"/>
              <a:gd name="connsiteX44" fmla="*/ 1355713 w 2800371"/>
              <a:gd name="connsiteY44" fmla="*/ 1150957 h 1456023"/>
              <a:gd name="connsiteX45" fmla="*/ 1398079 w 2800371"/>
              <a:gd name="connsiteY45" fmla="*/ 1052103 h 1456023"/>
              <a:gd name="connsiteX46" fmla="*/ 1419262 w 2800371"/>
              <a:gd name="connsiteY46" fmla="*/ 1030920 h 1456023"/>
              <a:gd name="connsiteX47" fmla="*/ 1443975 w 2800371"/>
              <a:gd name="connsiteY47" fmla="*/ 935597 h 1456023"/>
              <a:gd name="connsiteX48" fmla="*/ 1454567 w 2800371"/>
              <a:gd name="connsiteY48" fmla="*/ 907353 h 1456023"/>
              <a:gd name="connsiteX49" fmla="*/ 1461628 w 2800371"/>
              <a:gd name="connsiteY49" fmla="*/ 886170 h 1456023"/>
              <a:gd name="connsiteX50" fmla="*/ 1475750 w 2800371"/>
              <a:gd name="connsiteY50" fmla="*/ 850865 h 1456023"/>
              <a:gd name="connsiteX51" fmla="*/ 1500463 w 2800371"/>
              <a:gd name="connsiteY51" fmla="*/ 801438 h 1456023"/>
              <a:gd name="connsiteX52" fmla="*/ 1571073 w 2800371"/>
              <a:gd name="connsiteY52" fmla="*/ 610791 h 1456023"/>
              <a:gd name="connsiteX53" fmla="*/ 1613439 w 2800371"/>
              <a:gd name="connsiteY53" fmla="*/ 300106 h 1456023"/>
              <a:gd name="connsiteX54" fmla="*/ 1627561 w 2800371"/>
              <a:gd name="connsiteY54" fmla="*/ 225966 h 1456023"/>
              <a:gd name="connsiteX55" fmla="*/ 1631092 w 2800371"/>
              <a:gd name="connsiteY55" fmla="*/ 151825 h 1456023"/>
              <a:gd name="connsiteX56" fmla="*/ 1666397 w 2800371"/>
              <a:gd name="connsiteY56" fmla="*/ 84746 h 1456023"/>
              <a:gd name="connsiteX57" fmla="*/ 1673458 w 2800371"/>
              <a:gd name="connsiteY57" fmla="*/ 63563 h 1456023"/>
              <a:gd name="connsiteX58" fmla="*/ 1676988 w 2800371"/>
              <a:gd name="connsiteY58" fmla="*/ 52971 h 1456023"/>
              <a:gd name="connsiteX59" fmla="*/ 1691110 w 2800371"/>
              <a:gd name="connsiteY59" fmla="*/ 24727 h 1456023"/>
              <a:gd name="connsiteX60" fmla="*/ 1698171 w 2800371"/>
              <a:gd name="connsiteY60" fmla="*/ 14136 h 1456023"/>
              <a:gd name="connsiteX61" fmla="*/ 1729946 w 2800371"/>
              <a:gd name="connsiteY61" fmla="*/ 17666 h 1456023"/>
              <a:gd name="connsiteX62" fmla="*/ 1765251 w 2800371"/>
              <a:gd name="connsiteY62" fmla="*/ 24727 h 1456023"/>
              <a:gd name="connsiteX63" fmla="*/ 1821739 w 2800371"/>
              <a:gd name="connsiteY63" fmla="*/ 28258 h 1456023"/>
              <a:gd name="connsiteX64" fmla="*/ 1864105 w 2800371"/>
              <a:gd name="connsiteY64" fmla="*/ 24727 h 1456023"/>
              <a:gd name="connsiteX65" fmla="*/ 1874696 w 2800371"/>
              <a:gd name="connsiteY65" fmla="*/ 21197 h 1456023"/>
              <a:gd name="connsiteX66" fmla="*/ 1966489 w 2800371"/>
              <a:gd name="connsiteY66" fmla="*/ 17666 h 1456023"/>
              <a:gd name="connsiteX67" fmla="*/ 2308948 w 2800371"/>
              <a:gd name="connsiteY67" fmla="*/ 7075 h 1456023"/>
              <a:gd name="connsiteX68" fmla="*/ 2372497 w 2800371"/>
              <a:gd name="connsiteY68" fmla="*/ 7075 h 1456023"/>
              <a:gd name="connsiteX69" fmla="*/ 2393680 w 2800371"/>
              <a:gd name="connsiteY69" fmla="*/ 14136 h 1456023"/>
              <a:gd name="connsiteX70" fmla="*/ 2404272 w 2800371"/>
              <a:gd name="connsiteY70" fmla="*/ 77685 h 1456023"/>
              <a:gd name="connsiteX71" fmla="*/ 2464290 w 2800371"/>
              <a:gd name="connsiteY71" fmla="*/ 296576 h 1456023"/>
              <a:gd name="connsiteX72" fmla="*/ 2489004 w 2800371"/>
              <a:gd name="connsiteY72" fmla="*/ 533119 h 1456023"/>
              <a:gd name="connsiteX73" fmla="*/ 2517248 w 2800371"/>
              <a:gd name="connsiteY73" fmla="*/ 593138 h 1456023"/>
              <a:gd name="connsiteX74" fmla="*/ 2559614 w 2800371"/>
              <a:gd name="connsiteY74" fmla="*/ 716706 h 1456023"/>
              <a:gd name="connsiteX75" fmla="*/ 2626693 w 2800371"/>
              <a:gd name="connsiteY75" fmla="*/ 836743 h 1456023"/>
              <a:gd name="connsiteX76" fmla="*/ 2686712 w 2800371"/>
              <a:gd name="connsiteY76" fmla="*/ 967371 h 1456023"/>
              <a:gd name="connsiteX77" fmla="*/ 2697303 w 2800371"/>
              <a:gd name="connsiteY77" fmla="*/ 977963 h 1456023"/>
              <a:gd name="connsiteX78" fmla="*/ 2704364 w 2800371"/>
              <a:gd name="connsiteY78" fmla="*/ 988554 h 1456023"/>
              <a:gd name="connsiteX79" fmla="*/ 2729078 w 2800371"/>
              <a:gd name="connsiteY79" fmla="*/ 1002676 h 1456023"/>
              <a:gd name="connsiteX80" fmla="*/ 2743200 w 2800371"/>
              <a:gd name="connsiteY80" fmla="*/ 1016798 h 1456023"/>
              <a:gd name="connsiteX81" fmla="*/ 2789096 w 2800371"/>
              <a:gd name="connsiteY81" fmla="*/ 1027390 h 1456023"/>
              <a:gd name="connsiteX82" fmla="*/ 2792627 w 2800371"/>
              <a:gd name="connsiteY82" fmla="*/ 1327482 h 1456023"/>
              <a:gd name="connsiteX83" fmla="*/ 2760852 w 2800371"/>
              <a:gd name="connsiteY83" fmla="*/ 1454580 h 1456023"/>
              <a:gd name="connsiteX84" fmla="*/ 2058282 w 2800371"/>
              <a:gd name="connsiteY84" fmla="*/ 1387501 h 1456023"/>
              <a:gd name="connsiteX85" fmla="*/ 529575 w 2800371"/>
              <a:gd name="connsiteY85" fmla="*/ 1147427 h 1456023"/>
              <a:gd name="connsiteX86" fmla="*/ 335397 w 2800371"/>
              <a:gd name="connsiteY86" fmla="*/ 1203915 h 1456023"/>
              <a:gd name="connsiteX87" fmla="*/ 172994 w 2800371"/>
              <a:gd name="connsiteY87" fmla="*/ 1313360 h 1456023"/>
              <a:gd name="connsiteX88" fmla="*/ 141220 w 2800371"/>
              <a:gd name="connsiteY88" fmla="*/ 1341604 h 1456023"/>
              <a:gd name="connsiteX89" fmla="*/ 95323 w 2800371"/>
              <a:gd name="connsiteY89" fmla="*/ 1359257 h 1456023"/>
              <a:gd name="connsiteX90" fmla="*/ 45896 w 2800371"/>
              <a:gd name="connsiteY90" fmla="*/ 1405153 h 1456023"/>
              <a:gd name="connsiteX91" fmla="*/ 31774 w 2800371"/>
              <a:gd name="connsiteY91" fmla="*/ 1408684 h 1456023"/>
              <a:gd name="connsiteX92" fmla="*/ 10591 w 2800371"/>
              <a:gd name="connsiteY92" fmla="*/ 1415745 h 1456023"/>
              <a:gd name="connsiteX93" fmla="*/ 3530 w 2800371"/>
              <a:gd name="connsiteY93" fmla="*/ 1433397 h 1456023"/>
              <a:gd name="connsiteX94" fmla="*/ 0 w 2800371"/>
              <a:gd name="connsiteY94" fmla="*/ 1454580 h 1456023"/>
              <a:gd name="connsiteX95" fmla="*/ 7061 w 2800371"/>
              <a:gd name="connsiteY95" fmla="*/ 1359257 h 1456023"/>
              <a:gd name="connsiteX96" fmla="*/ 7061 w 2800371"/>
              <a:gd name="connsiteY96" fmla="*/ 1331013 h 1456023"/>
              <a:gd name="connsiteX0" fmla="*/ 7061 w 2800371"/>
              <a:gd name="connsiteY0" fmla="*/ 1331013 h 1456023"/>
              <a:gd name="connsiteX1" fmla="*/ 7061 w 2800371"/>
              <a:gd name="connsiteY1" fmla="*/ 1331013 h 1456023"/>
              <a:gd name="connsiteX2" fmla="*/ 52957 w 2800371"/>
              <a:gd name="connsiteY2" fmla="*/ 1309830 h 1456023"/>
              <a:gd name="connsiteX3" fmla="*/ 67079 w 2800371"/>
              <a:gd name="connsiteY3" fmla="*/ 1306299 h 1456023"/>
              <a:gd name="connsiteX4" fmla="*/ 102384 w 2800371"/>
              <a:gd name="connsiteY4" fmla="*/ 1320421 h 1456023"/>
              <a:gd name="connsiteX5" fmla="*/ 123567 w 2800371"/>
              <a:gd name="connsiteY5" fmla="*/ 1334543 h 1456023"/>
              <a:gd name="connsiteX6" fmla="*/ 165933 w 2800371"/>
              <a:gd name="connsiteY6" fmla="*/ 1331013 h 1456023"/>
              <a:gd name="connsiteX7" fmla="*/ 194177 w 2800371"/>
              <a:gd name="connsiteY7" fmla="*/ 1316891 h 1456023"/>
              <a:gd name="connsiteX8" fmla="*/ 208299 w 2800371"/>
              <a:gd name="connsiteY8" fmla="*/ 1313360 h 1456023"/>
              <a:gd name="connsiteX9" fmla="*/ 240074 w 2800371"/>
              <a:gd name="connsiteY9" fmla="*/ 1306299 h 1456023"/>
              <a:gd name="connsiteX10" fmla="*/ 275379 w 2800371"/>
              <a:gd name="connsiteY10" fmla="*/ 1309830 h 1456023"/>
              <a:gd name="connsiteX11" fmla="*/ 293031 w 2800371"/>
              <a:gd name="connsiteY11" fmla="*/ 1316891 h 1456023"/>
              <a:gd name="connsiteX12" fmla="*/ 310684 w 2800371"/>
              <a:gd name="connsiteY12" fmla="*/ 1309830 h 1456023"/>
              <a:gd name="connsiteX13" fmla="*/ 353050 w 2800371"/>
              <a:gd name="connsiteY13" fmla="*/ 1302769 h 1456023"/>
              <a:gd name="connsiteX14" fmla="*/ 427190 w 2800371"/>
              <a:gd name="connsiteY14" fmla="*/ 1313360 h 1456023"/>
              <a:gd name="connsiteX15" fmla="*/ 451904 w 2800371"/>
              <a:gd name="connsiteY15" fmla="*/ 1320421 h 1456023"/>
              <a:gd name="connsiteX16" fmla="*/ 554289 w 2800371"/>
              <a:gd name="connsiteY16" fmla="*/ 1309830 h 1456023"/>
              <a:gd name="connsiteX17" fmla="*/ 586063 w 2800371"/>
              <a:gd name="connsiteY17" fmla="*/ 1285116 h 1456023"/>
              <a:gd name="connsiteX18" fmla="*/ 617838 w 2800371"/>
              <a:gd name="connsiteY18" fmla="*/ 1260403 h 1456023"/>
              <a:gd name="connsiteX19" fmla="*/ 631960 w 2800371"/>
              <a:gd name="connsiteY19" fmla="*/ 1235689 h 1456023"/>
              <a:gd name="connsiteX20" fmla="*/ 649612 w 2800371"/>
              <a:gd name="connsiteY20" fmla="*/ 1214506 h 1456023"/>
              <a:gd name="connsiteX21" fmla="*/ 670795 w 2800371"/>
              <a:gd name="connsiteY21" fmla="*/ 1207445 h 1456023"/>
              <a:gd name="connsiteX22" fmla="*/ 720222 w 2800371"/>
              <a:gd name="connsiteY22" fmla="*/ 1218037 h 1456023"/>
              <a:gd name="connsiteX23" fmla="*/ 741405 w 2800371"/>
              <a:gd name="connsiteY23" fmla="*/ 1242750 h 1456023"/>
              <a:gd name="connsiteX24" fmla="*/ 751997 w 2800371"/>
              <a:gd name="connsiteY24" fmla="*/ 1249811 h 1456023"/>
              <a:gd name="connsiteX25" fmla="*/ 882625 w 2800371"/>
              <a:gd name="connsiteY25" fmla="*/ 1260403 h 1456023"/>
              <a:gd name="connsiteX26" fmla="*/ 914400 w 2800371"/>
              <a:gd name="connsiteY26" fmla="*/ 1295708 h 1456023"/>
              <a:gd name="connsiteX27" fmla="*/ 935583 w 2800371"/>
              <a:gd name="connsiteY27" fmla="*/ 1306299 h 1456023"/>
              <a:gd name="connsiteX28" fmla="*/ 963827 w 2800371"/>
              <a:gd name="connsiteY28" fmla="*/ 1313360 h 1456023"/>
              <a:gd name="connsiteX29" fmla="*/ 1016784 w 2800371"/>
              <a:gd name="connsiteY29" fmla="*/ 1239220 h 1456023"/>
              <a:gd name="connsiteX30" fmla="*/ 1073272 w 2800371"/>
              <a:gd name="connsiteY30" fmla="*/ 1182732 h 1456023"/>
              <a:gd name="connsiteX31" fmla="*/ 1105047 w 2800371"/>
              <a:gd name="connsiteY31" fmla="*/ 1172140 h 1456023"/>
              <a:gd name="connsiteX32" fmla="*/ 1154474 w 2800371"/>
              <a:gd name="connsiteY32" fmla="*/ 1175671 h 1456023"/>
              <a:gd name="connsiteX33" fmla="*/ 1179187 w 2800371"/>
              <a:gd name="connsiteY33" fmla="*/ 1196854 h 1456023"/>
              <a:gd name="connsiteX34" fmla="*/ 1193309 w 2800371"/>
              <a:gd name="connsiteY34" fmla="*/ 1207445 h 1456023"/>
              <a:gd name="connsiteX35" fmla="*/ 1218023 w 2800371"/>
              <a:gd name="connsiteY35" fmla="*/ 1225098 h 1456023"/>
              <a:gd name="connsiteX36" fmla="*/ 1228614 w 2800371"/>
              <a:gd name="connsiteY36" fmla="*/ 1242750 h 1456023"/>
              <a:gd name="connsiteX37" fmla="*/ 1232145 w 2800371"/>
              <a:gd name="connsiteY37" fmla="*/ 1253342 h 1456023"/>
              <a:gd name="connsiteX38" fmla="*/ 1253328 w 2800371"/>
              <a:gd name="connsiteY38" fmla="*/ 1274525 h 1456023"/>
              <a:gd name="connsiteX39" fmla="*/ 1299224 w 2800371"/>
              <a:gd name="connsiteY39" fmla="*/ 1263933 h 1456023"/>
              <a:gd name="connsiteX40" fmla="*/ 1313346 w 2800371"/>
              <a:gd name="connsiteY40" fmla="*/ 1239220 h 1456023"/>
              <a:gd name="connsiteX41" fmla="*/ 1327468 w 2800371"/>
              <a:gd name="connsiteY41" fmla="*/ 1218037 h 1456023"/>
              <a:gd name="connsiteX42" fmla="*/ 1338060 w 2800371"/>
              <a:gd name="connsiteY42" fmla="*/ 1200384 h 1456023"/>
              <a:gd name="connsiteX43" fmla="*/ 1348651 w 2800371"/>
              <a:gd name="connsiteY43" fmla="*/ 1165079 h 1456023"/>
              <a:gd name="connsiteX44" fmla="*/ 1355713 w 2800371"/>
              <a:gd name="connsiteY44" fmla="*/ 1150957 h 1456023"/>
              <a:gd name="connsiteX45" fmla="*/ 1398079 w 2800371"/>
              <a:gd name="connsiteY45" fmla="*/ 1052103 h 1456023"/>
              <a:gd name="connsiteX46" fmla="*/ 1419262 w 2800371"/>
              <a:gd name="connsiteY46" fmla="*/ 1030920 h 1456023"/>
              <a:gd name="connsiteX47" fmla="*/ 1443975 w 2800371"/>
              <a:gd name="connsiteY47" fmla="*/ 935597 h 1456023"/>
              <a:gd name="connsiteX48" fmla="*/ 1454567 w 2800371"/>
              <a:gd name="connsiteY48" fmla="*/ 907353 h 1456023"/>
              <a:gd name="connsiteX49" fmla="*/ 1461628 w 2800371"/>
              <a:gd name="connsiteY49" fmla="*/ 886170 h 1456023"/>
              <a:gd name="connsiteX50" fmla="*/ 1475750 w 2800371"/>
              <a:gd name="connsiteY50" fmla="*/ 850865 h 1456023"/>
              <a:gd name="connsiteX51" fmla="*/ 1500463 w 2800371"/>
              <a:gd name="connsiteY51" fmla="*/ 801438 h 1456023"/>
              <a:gd name="connsiteX52" fmla="*/ 1571073 w 2800371"/>
              <a:gd name="connsiteY52" fmla="*/ 610791 h 1456023"/>
              <a:gd name="connsiteX53" fmla="*/ 1613439 w 2800371"/>
              <a:gd name="connsiteY53" fmla="*/ 300106 h 1456023"/>
              <a:gd name="connsiteX54" fmla="*/ 1627561 w 2800371"/>
              <a:gd name="connsiteY54" fmla="*/ 225966 h 1456023"/>
              <a:gd name="connsiteX55" fmla="*/ 1631092 w 2800371"/>
              <a:gd name="connsiteY55" fmla="*/ 151825 h 1456023"/>
              <a:gd name="connsiteX56" fmla="*/ 1666397 w 2800371"/>
              <a:gd name="connsiteY56" fmla="*/ 84746 h 1456023"/>
              <a:gd name="connsiteX57" fmla="*/ 1673458 w 2800371"/>
              <a:gd name="connsiteY57" fmla="*/ 63563 h 1456023"/>
              <a:gd name="connsiteX58" fmla="*/ 1676988 w 2800371"/>
              <a:gd name="connsiteY58" fmla="*/ 52971 h 1456023"/>
              <a:gd name="connsiteX59" fmla="*/ 1691110 w 2800371"/>
              <a:gd name="connsiteY59" fmla="*/ 24727 h 1456023"/>
              <a:gd name="connsiteX60" fmla="*/ 1698171 w 2800371"/>
              <a:gd name="connsiteY60" fmla="*/ 14136 h 1456023"/>
              <a:gd name="connsiteX61" fmla="*/ 1729946 w 2800371"/>
              <a:gd name="connsiteY61" fmla="*/ 17666 h 1456023"/>
              <a:gd name="connsiteX62" fmla="*/ 1765251 w 2800371"/>
              <a:gd name="connsiteY62" fmla="*/ 24727 h 1456023"/>
              <a:gd name="connsiteX63" fmla="*/ 1821739 w 2800371"/>
              <a:gd name="connsiteY63" fmla="*/ 28258 h 1456023"/>
              <a:gd name="connsiteX64" fmla="*/ 1864105 w 2800371"/>
              <a:gd name="connsiteY64" fmla="*/ 24727 h 1456023"/>
              <a:gd name="connsiteX65" fmla="*/ 1874696 w 2800371"/>
              <a:gd name="connsiteY65" fmla="*/ 21197 h 1456023"/>
              <a:gd name="connsiteX66" fmla="*/ 1966489 w 2800371"/>
              <a:gd name="connsiteY66" fmla="*/ 17666 h 1456023"/>
              <a:gd name="connsiteX67" fmla="*/ 2308948 w 2800371"/>
              <a:gd name="connsiteY67" fmla="*/ 7075 h 1456023"/>
              <a:gd name="connsiteX68" fmla="*/ 2372497 w 2800371"/>
              <a:gd name="connsiteY68" fmla="*/ 7075 h 1456023"/>
              <a:gd name="connsiteX69" fmla="*/ 2393680 w 2800371"/>
              <a:gd name="connsiteY69" fmla="*/ 14136 h 1456023"/>
              <a:gd name="connsiteX70" fmla="*/ 2404272 w 2800371"/>
              <a:gd name="connsiteY70" fmla="*/ 77685 h 1456023"/>
              <a:gd name="connsiteX71" fmla="*/ 2464290 w 2800371"/>
              <a:gd name="connsiteY71" fmla="*/ 296576 h 1456023"/>
              <a:gd name="connsiteX72" fmla="*/ 2489004 w 2800371"/>
              <a:gd name="connsiteY72" fmla="*/ 533119 h 1456023"/>
              <a:gd name="connsiteX73" fmla="*/ 2517248 w 2800371"/>
              <a:gd name="connsiteY73" fmla="*/ 593138 h 1456023"/>
              <a:gd name="connsiteX74" fmla="*/ 2559614 w 2800371"/>
              <a:gd name="connsiteY74" fmla="*/ 716706 h 1456023"/>
              <a:gd name="connsiteX75" fmla="*/ 2626693 w 2800371"/>
              <a:gd name="connsiteY75" fmla="*/ 836743 h 1456023"/>
              <a:gd name="connsiteX76" fmla="*/ 2686712 w 2800371"/>
              <a:gd name="connsiteY76" fmla="*/ 967371 h 1456023"/>
              <a:gd name="connsiteX77" fmla="*/ 2697303 w 2800371"/>
              <a:gd name="connsiteY77" fmla="*/ 977963 h 1456023"/>
              <a:gd name="connsiteX78" fmla="*/ 2704364 w 2800371"/>
              <a:gd name="connsiteY78" fmla="*/ 988554 h 1456023"/>
              <a:gd name="connsiteX79" fmla="*/ 2729078 w 2800371"/>
              <a:gd name="connsiteY79" fmla="*/ 1002676 h 1456023"/>
              <a:gd name="connsiteX80" fmla="*/ 2743200 w 2800371"/>
              <a:gd name="connsiteY80" fmla="*/ 1016798 h 1456023"/>
              <a:gd name="connsiteX81" fmla="*/ 2789096 w 2800371"/>
              <a:gd name="connsiteY81" fmla="*/ 1027390 h 1456023"/>
              <a:gd name="connsiteX82" fmla="*/ 2792627 w 2800371"/>
              <a:gd name="connsiteY82" fmla="*/ 1327482 h 1456023"/>
              <a:gd name="connsiteX83" fmla="*/ 2760852 w 2800371"/>
              <a:gd name="connsiteY83" fmla="*/ 1454580 h 1456023"/>
              <a:gd name="connsiteX84" fmla="*/ 2058282 w 2800371"/>
              <a:gd name="connsiteY84" fmla="*/ 1387501 h 1456023"/>
              <a:gd name="connsiteX85" fmla="*/ 529575 w 2800371"/>
              <a:gd name="connsiteY85" fmla="*/ 1147427 h 1456023"/>
              <a:gd name="connsiteX86" fmla="*/ 342458 w 2800371"/>
              <a:gd name="connsiteY86" fmla="*/ 1415745 h 1456023"/>
              <a:gd name="connsiteX87" fmla="*/ 172994 w 2800371"/>
              <a:gd name="connsiteY87" fmla="*/ 1313360 h 1456023"/>
              <a:gd name="connsiteX88" fmla="*/ 141220 w 2800371"/>
              <a:gd name="connsiteY88" fmla="*/ 1341604 h 1456023"/>
              <a:gd name="connsiteX89" fmla="*/ 95323 w 2800371"/>
              <a:gd name="connsiteY89" fmla="*/ 1359257 h 1456023"/>
              <a:gd name="connsiteX90" fmla="*/ 45896 w 2800371"/>
              <a:gd name="connsiteY90" fmla="*/ 1405153 h 1456023"/>
              <a:gd name="connsiteX91" fmla="*/ 31774 w 2800371"/>
              <a:gd name="connsiteY91" fmla="*/ 1408684 h 1456023"/>
              <a:gd name="connsiteX92" fmla="*/ 10591 w 2800371"/>
              <a:gd name="connsiteY92" fmla="*/ 1415745 h 1456023"/>
              <a:gd name="connsiteX93" fmla="*/ 3530 w 2800371"/>
              <a:gd name="connsiteY93" fmla="*/ 1433397 h 1456023"/>
              <a:gd name="connsiteX94" fmla="*/ 0 w 2800371"/>
              <a:gd name="connsiteY94" fmla="*/ 1454580 h 1456023"/>
              <a:gd name="connsiteX95" fmla="*/ 7061 w 2800371"/>
              <a:gd name="connsiteY95" fmla="*/ 1359257 h 1456023"/>
              <a:gd name="connsiteX96" fmla="*/ 7061 w 2800371"/>
              <a:gd name="connsiteY96" fmla="*/ 1331013 h 1456023"/>
              <a:gd name="connsiteX0" fmla="*/ 7061 w 2800371"/>
              <a:gd name="connsiteY0" fmla="*/ 1331013 h 1456023"/>
              <a:gd name="connsiteX1" fmla="*/ 7061 w 2800371"/>
              <a:gd name="connsiteY1" fmla="*/ 1331013 h 1456023"/>
              <a:gd name="connsiteX2" fmla="*/ 52957 w 2800371"/>
              <a:gd name="connsiteY2" fmla="*/ 1309830 h 1456023"/>
              <a:gd name="connsiteX3" fmla="*/ 67079 w 2800371"/>
              <a:gd name="connsiteY3" fmla="*/ 1306299 h 1456023"/>
              <a:gd name="connsiteX4" fmla="*/ 102384 w 2800371"/>
              <a:gd name="connsiteY4" fmla="*/ 1320421 h 1456023"/>
              <a:gd name="connsiteX5" fmla="*/ 123567 w 2800371"/>
              <a:gd name="connsiteY5" fmla="*/ 1334543 h 1456023"/>
              <a:gd name="connsiteX6" fmla="*/ 165933 w 2800371"/>
              <a:gd name="connsiteY6" fmla="*/ 1331013 h 1456023"/>
              <a:gd name="connsiteX7" fmla="*/ 194177 w 2800371"/>
              <a:gd name="connsiteY7" fmla="*/ 1316891 h 1456023"/>
              <a:gd name="connsiteX8" fmla="*/ 208299 w 2800371"/>
              <a:gd name="connsiteY8" fmla="*/ 1313360 h 1456023"/>
              <a:gd name="connsiteX9" fmla="*/ 240074 w 2800371"/>
              <a:gd name="connsiteY9" fmla="*/ 1306299 h 1456023"/>
              <a:gd name="connsiteX10" fmla="*/ 275379 w 2800371"/>
              <a:gd name="connsiteY10" fmla="*/ 1309830 h 1456023"/>
              <a:gd name="connsiteX11" fmla="*/ 293031 w 2800371"/>
              <a:gd name="connsiteY11" fmla="*/ 1316891 h 1456023"/>
              <a:gd name="connsiteX12" fmla="*/ 310684 w 2800371"/>
              <a:gd name="connsiteY12" fmla="*/ 1309830 h 1456023"/>
              <a:gd name="connsiteX13" fmla="*/ 353050 w 2800371"/>
              <a:gd name="connsiteY13" fmla="*/ 1302769 h 1456023"/>
              <a:gd name="connsiteX14" fmla="*/ 427190 w 2800371"/>
              <a:gd name="connsiteY14" fmla="*/ 1313360 h 1456023"/>
              <a:gd name="connsiteX15" fmla="*/ 451904 w 2800371"/>
              <a:gd name="connsiteY15" fmla="*/ 1320421 h 1456023"/>
              <a:gd name="connsiteX16" fmla="*/ 554289 w 2800371"/>
              <a:gd name="connsiteY16" fmla="*/ 1309830 h 1456023"/>
              <a:gd name="connsiteX17" fmla="*/ 586063 w 2800371"/>
              <a:gd name="connsiteY17" fmla="*/ 1285116 h 1456023"/>
              <a:gd name="connsiteX18" fmla="*/ 617838 w 2800371"/>
              <a:gd name="connsiteY18" fmla="*/ 1260403 h 1456023"/>
              <a:gd name="connsiteX19" fmla="*/ 631960 w 2800371"/>
              <a:gd name="connsiteY19" fmla="*/ 1235689 h 1456023"/>
              <a:gd name="connsiteX20" fmla="*/ 649612 w 2800371"/>
              <a:gd name="connsiteY20" fmla="*/ 1214506 h 1456023"/>
              <a:gd name="connsiteX21" fmla="*/ 670795 w 2800371"/>
              <a:gd name="connsiteY21" fmla="*/ 1207445 h 1456023"/>
              <a:gd name="connsiteX22" fmla="*/ 720222 w 2800371"/>
              <a:gd name="connsiteY22" fmla="*/ 1218037 h 1456023"/>
              <a:gd name="connsiteX23" fmla="*/ 741405 w 2800371"/>
              <a:gd name="connsiteY23" fmla="*/ 1242750 h 1456023"/>
              <a:gd name="connsiteX24" fmla="*/ 751997 w 2800371"/>
              <a:gd name="connsiteY24" fmla="*/ 1249811 h 1456023"/>
              <a:gd name="connsiteX25" fmla="*/ 882625 w 2800371"/>
              <a:gd name="connsiteY25" fmla="*/ 1260403 h 1456023"/>
              <a:gd name="connsiteX26" fmla="*/ 914400 w 2800371"/>
              <a:gd name="connsiteY26" fmla="*/ 1295708 h 1456023"/>
              <a:gd name="connsiteX27" fmla="*/ 935583 w 2800371"/>
              <a:gd name="connsiteY27" fmla="*/ 1306299 h 1456023"/>
              <a:gd name="connsiteX28" fmla="*/ 963827 w 2800371"/>
              <a:gd name="connsiteY28" fmla="*/ 1313360 h 1456023"/>
              <a:gd name="connsiteX29" fmla="*/ 1016784 w 2800371"/>
              <a:gd name="connsiteY29" fmla="*/ 1239220 h 1456023"/>
              <a:gd name="connsiteX30" fmla="*/ 1073272 w 2800371"/>
              <a:gd name="connsiteY30" fmla="*/ 1182732 h 1456023"/>
              <a:gd name="connsiteX31" fmla="*/ 1105047 w 2800371"/>
              <a:gd name="connsiteY31" fmla="*/ 1172140 h 1456023"/>
              <a:gd name="connsiteX32" fmla="*/ 1154474 w 2800371"/>
              <a:gd name="connsiteY32" fmla="*/ 1175671 h 1456023"/>
              <a:gd name="connsiteX33" fmla="*/ 1179187 w 2800371"/>
              <a:gd name="connsiteY33" fmla="*/ 1196854 h 1456023"/>
              <a:gd name="connsiteX34" fmla="*/ 1193309 w 2800371"/>
              <a:gd name="connsiteY34" fmla="*/ 1207445 h 1456023"/>
              <a:gd name="connsiteX35" fmla="*/ 1218023 w 2800371"/>
              <a:gd name="connsiteY35" fmla="*/ 1225098 h 1456023"/>
              <a:gd name="connsiteX36" fmla="*/ 1228614 w 2800371"/>
              <a:gd name="connsiteY36" fmla="*/ 1242750 h 1456023"/>
              <a:gd name="connsiteX37" fmla="*/ 1232145 w 2800371"/>
              <a:gd name="connsiteY37" fmla="*/ 1253342 h 1456023"/>
              <a:gd name="connsiteX38" fmla="*/ 1253328 w 2800371"/>
              <a:gd name="connsiteY38" fmla="*/ 1274525 h 1456023"/>
              <a:gd name="connsiteX39" fmla="*/ 1299224 w 2800371"/>
              <a:gd name="connsiteY39" fmla="*/ 1263933 h 1456023"/>
              <a:gd name="connsiteX40" fmla="*/ 1313346 w 2800371"/>
              <a:gd name="connsiteY40" fmla="*/ 1239220 h 1456023"/>
              <a:gd name="connsiteX41" fmla="*/ 1327468 w 2800371"/>
              <a:gd name="connsiteY41" fmla="*/ 1218037 h 1456023"/>
              <a:gd name="connsiteX42" fmla="*/ 1338060 w 2800371"/>
              <a:gd name="connsiteY42" fmla="*/ 1200384 h 1456023"/>
              <a:gd name="connsiteX43" fmla="*/ 1348651 w 2800371"/>
              <a:gd name="connsiteY43" fmla="*/ 1165079 h 1456023"/>
              <a:gd name="connsiteX44" fmla="*/ 1355713 w 2800371"/>
              <a:gd name="connsiteY44" fmla="*/ 1150957 h 1456023"/>
              <a:gd name="connsiteX45" fmla="*/ 1398079 w 2800371"/>
              <a:gd name="connsiteY45" fmla="*/ 1052103 h 1456023"/>
              <a:gd name="connsiteX46" fmla="*/ 1419262 w 2800371"/>
              <a:gd name="connsiteY46" fmla="*/ 1030920 h 1456023"/>
              <a:gd name="connsiteX47" fmla="*/ 1443975 w 2800371"/>
              <a:gd name="connsiteY47" fmla="*/ 935597 h 1456023"/>
              <a:gd name="connsiteX48" fmla="*/ 1454567 w 2800371"/>
              <a:gd name="connsiteY48" fmla="*/ 907353 h 1456023"/>
              <a:gd name="connsiteX49" fmla="*/ 1461628 w 2800371"/>
              <a:gd name="connsiteY49" fmla="*/ 886170 h 1456023"/>
              <a:gd name="connsiteX50" fmla="*/ 1475750 w 2800371"/>
              <a:gd name="connsiteY50" fmla="*/ 850865 h 1456023"/>
              <a:gd name="connsiteX51" fmla="*/ 1500463 w 2800371"/>
              <a:gd name="connsiteY51" fmla="*/ 801438 h 1456023"/>
              <a:gd name="connsiteX52" fmla="*/ 1571073 w 2800371"/>
              <a:gd name="connsiteY52" fmla="*/ 610791 h 1456023"/>
              <a:gd name="connsiteX53" fmla="*/ 1613439 w 2800371"/>
              <a:gd name="connsiteY53" fmla="*/ 300106 h 1456023"/>
              <a:gd name="connsiteX54" fmla="*/ 1627561 w 2800371"/>
              <a:gd name="connsiteY54" fmla="*/ 225966 h 1456023"/>
              <a:gd name="connsiteX55" fmla="*/ 1631092 w 2800371"/>
              <a:gd name="connsiteY55" fmla="*/ 151825 h 1456023"/>
              <a:gd name="connsiteX56" fmla="*/ 1666397 w 2800371"/>
              <a:gd name="connsiteY56" fmla="*/ 84746 h 1456023"/>
              <a:gd name="connsiteX57" fmla="*/ 1673458 w 2800371"/>
              <a:gd name="connsiteY57" fmla="*/ 63563 h 1456023"/>
              <a:gd name="connsiteX58" fmla="*/ 1676988 w 2800371"/>
              <a:gd name="connsiteY58" fmla="*/ 52971 h 1456023"/>
              <a:gd name="connsiteX59" fmla="*/ 1691110 w 2800371"/>
              <a:gd name="connsiteY59" fmla="*/ 24727 h 1456023"/>
              <a:gd name="connsiteX60" fmla="*/ 1698171 w 2800371"/>
              <a:gd name="connsiteY60" fmla="*/ 14136 h 1456023"/>
              <a:gd name="connsiteX61" fmla="*/ 1729946 w 2800371"/>
              <a:gd name="connsiteY61" fmla="*/ 17666 h 1456023"/>
              <a:gd name="connsiteX62" fmla="*/ 1765251 w 2800371"/>
              <a:gd name="connsiteY62" fmla="*/ 24727 h 1456023"/>
              <a:gd name="connsiteX63" fmla="*/ 1821739 w 2800371"/>
              <a:gd name="connsiteY63" fmla="*/ 28258 h 1456023"/>
              <a:gd name="connsiteX64" fmla="*/ 1864105 w 2800371"/>
              <a:gd name="connsiteY64" fmla="*/ 24727 h 1456023"/>
              <a:gd name="connsiteX65" fmla="*/ 1874696 w 2800371"/>
              <a:gd name="connsiteY65" fmla="*/ 21197 h 1456023"/>
              <a:gd name="connsiteX66" fmla="*/ 1966489 w 2800371"/>
              <a:gd name="connsiteY66" fmla="*/ 17666 h 1456023"/>
              <a:gd name="connsiteX67" fmla="*/ 2308948 w 2800371"/>
              <a:gd name="connsiteY67" fmla="*/ 7075 h 1456023"/>
              <a:gd name="connsiteX68" fmla="*/ 2372497 w 2800371"/>
              <a:gd name="connsiteY68" fmla="*/ 7075 h 1456023"/>
              <a:gd name="connsiteX69" fmla="*/ 2393680 w 2800371"/>
              <a:gd name="connsiteY69" fmla="*/ 14136 h 1456023"/>
              <a:gd name="connsiteX70" fmla="*/ 2404272 w 2800371"/>
              <a:gd name="connsiteY70" fmla="*/ 77685 h 1456023"/>
              <a:gd name="connsiteX71" fmla="*/ 2464290 w 2800371"/>
              <a:gd name="connsiteY71" fmla="*/ 296576 h 1456023"/>
              <a:gd name="connsiteX72" fmla="*/ 2489004 w 2800371"/>
              <a:gd name="connsiteY72" fmla="*/ 533119 h 1456023"/>
              <a:gd name="connsiteX73" fmla="*/ 2517248 w 2800371"/>
              <a:gd name="connsiteY73" fmla="*/ 593138 h 1456023"/>
              <a:gd name="connsiteX74" fmla="*/ 2559614 w 2800371"/>
              <a:gd name="connsiteY74" fmla="*/ 716706 h 1456023"/>
              <a:gd name="connsiteX75" fmla="*/ 2626693 w 2800371"/>
              <a:gd name="connsiteY75" fmla="*/ 836743 h 1456023"/>
              <a:gd name="connsiteX76" fmla="*/ 2686712 w 2800371"/>
              <a:gd name="connsiteY76" fmla="*/ 967371 h 1456023"/>
              <a:gd name="connsiteX77" fmla="*/ 2697303 w 2800371"/>
              <a:gd name="connsiteY77" fmla="*/ 977963 h 1456023"/>
              <a:gd name="connsiteX78" fmla="*/ 2704364 w 2800371"/>
              <a:gd name="connsiteY78" fmla="*/ 988554 h 1456023"/>
              <a:gd name="connsiteX79" fmla="*/ 2729078 w 2800371"/>
              <a:gd name="connsiteY79" fmla="*/ 1002676 h 1456023"/>
              <a:gd name="connsiteX80" fmla="*/ 2743200 w 2800371"/>
              <a:gd name="connsiteY80" fmla="*/ 1016798 h 1456023"/>
              <a:gd name="connsiteX81" fmla="*/ 2789096 w 2800371"/>
              <a:gd name="connsiteY81" fmla="*/ 1027390 h 1456023"/>
              <a:gd name="connsiteX82" fmla="*/ 2792627 w 2800371"/>
              <a:gd name="connsiteY82" fmla="*/ 1327482 h 1456023"/>
              <a:gd name="connsiteX83" fmla="*/ 2760852 w 2800371"/>
              <a:gd name="connsiteY83" fmla="*/ 1454580 h 1456023"/>
              <a:gd name="connsiteX84" fmla="*/ 2058282 w 2800371"/>
              <a:gd name="connsiteY84" fmla="*/ 1387501 h 1456023"/>
              <a:gd name="connsiteX85" fmla="*/ 571941 w 2800371"/>
              <a:gd name="connsiteY85" fmla="*/ 1454581 h 1456023"/>
              <a:gd name="connsiteX86" fmla="*/ 342458 w 2800371"/>
              <a:gd name="connsiteY86" fmla="*/ 1415745 h 1456023"/>
              <a:gd name="connsiteX87" fmla="*/ 172994 w 2800371"/>
              <a:gd name="connsiteY87" fmla="*/ 1313360 h 1456023"/>
              <a:gd name="connsiteX88" fmla="*/ 141220 w 2800371"/>
              <a:gd name="connsiteY88" fmla="*/ 1341604 h 1456023"/>
              <a:gd name="connsiteX89" fmla="*/ 95323 w 2800371"/>
              <a:gd name="connsiteY89" fmla="*/ 1359257 h 1456023"/>
              <a:gd name="connsiteX90" fmla="*/ 45896 w 2800371"/>
              <a:gd name="connsiteY90" fmla="*/ 1405153 h 1456023"/>
              <a:gd name="connsiteX91" fmla="*/ 31774 w 2800371"/>
              <a:gd name="connsiteY91" fmla="*/ 1408684 h 1456023"/>
              <a:gd name="connsiteX92" fmla="*/ 10591 w 2800371"/>
              <a:gd name="connsiteY92" fmla="*/ 1415745 h 1456023"/>
              <a:gd name="connsiteX93" fmla="*/ 3530 w 2800371"/>
              <a:gd name="connsiteY93" fmla="*/ 1433397 h 1456023"/>
              <a:gd name="connsiteX94" fmla="*/ 0 w 2800371"/>
              <a:gd name="connsiteY94" fmla="*/ 1454580 h 1456023"/>
              <a:gd name="connsiteX95" fmla="*/ 7061 w 2800371"/>
              <a:gd name="connsiteY95" fmla="*/ 1359257 h 1456023"/>
              <a:gd name="connsiteX96" fmla="*/ 7061 w 2800371"/>
              <a:gd name="connsiteY96" fmla="*/ 1331013 h 1456023"/>
              <a:gd name="connsiteX0" fmla="*/ 7061 w 2800371"/>
              <a:gd name="connsiteY0" fmla="*/ 1331013 h 1458111"/>
              <a:gd name="connsiteX1" fmla="*/ 7061 w 2800371"/>
              <a:gd name="connsiteY1" fmla="*/ 1331013 h 1458111"/>
              <a:gd name="connsiteX2" fmla="*/ 52957 w 2800371"/>
              <a:gd name="connsiteY2" fmla="*/ 1309830 h 1458111"/>
              <a:gd name="connsiteX3" fmla="*/ 67079 w 2800371"/>
              <a:gd name="connsiteY3" fmla="*/ 1306299 h 1458111"/>
              <a:gd name="connsiteX4" fmla="*/ 102384 w 2800371"/>
              <a:gd name="connsiteY4" fmla="*/ 1320421 h 1458111"/>
              <a:gd name="connsiteX5" fmla="*/ 123567 w 2800371"/>
              <a:gd name="connsiteY5" fmla="*/ 1334543 h 1458111"/>
              <a:gd name="connsiteX6" fmla="*/ 165933 w 2800371"/>
              <a:gd name="connsiteY6" fmla="*/ 1331013 h 1458111"/>
              <a:gd name="connsiteX7" fmla="*/ 194177 w 2800371"/>
              <a:gd name="connsiteY7" fmla="*/ 1316891 h 1458111"/>
              <a:gd name="connsiteX8" fmla="*/ 208299 w 2800371"/>
              <a:gd name="connsiteY8" fmla="*/ 1313360 h 1458111"/>
              <a:gd name="connsiteX9" fmla="*/ 240074 w 2800371"/>
              <a:gd name="connsiteY9" fmla="*/ 1306299 h 1458111"/>
              <a:gd name="connsiteX10" fmla="*/ 275379 w 2800371"/>
              <a:gd name="connsiteY10" fmla="*/ 1309830 h 1458111"/>
              <a:gd name="connsiteX11" fmla="*/ 293031 w 2800371"/>
              <a:gd name="connsiteY11" fmla="*/ 1316891 h 1458111"/>
              <a:gd name="connsiteX12" fmla="*/ 310684 w 2800371"/>
              <a:gd name="connsiteY12" fmla="*/ 1309830 h 1458111"/>
              <a:gd name="connsiteX13" fmla="*/ 353050 w 2800371"/>
              <a:gd name="connsiteY13" fmla="*/ 1302769 h 1458111"/>
              <a:gd name="connsiteX14" fmla="*/ 427190 w 2800371"/>
              <a:gd name="connsiteY14" fmla="*/ 1313360 h 1458111"/>
              <a:gd name="connsiteX15" fmla="*/ 451904 w 2800371"/>
              <a:gd name="connsiteY15" fmla="*/ 1320421 h 1458111"/>
              <a:gd name="connsiteX16" fmla="*/ 554289 w 2800371"/>
              <a:gd name="connsiteY16" fmla="*/ 1309830 h 1458111"/>
              <a:gd name="connsiteX17" fmla="*/ 586063 w 2800371"/>
              <a:gd name="connsiteY17" fmla="*/ 1285116 h 1458111"/>
              <a:gd name="connsiteX18" fmla="*/ 617838 w 2800371"/>
              <a:gd name="connsiteY18" fmla="*/ 1260403 h 1458111"/>
              <a:gd name="connsiteX19" fmla="*/ 631960 w 2800371"/>
              <a:gd name="connsiteY19" fmla="*/ 1235689 h 1458111"/>
              <a:gd name="connsiteX20" fmla="*/ 649612 w 2800371"/>
              <a:gd name="connsiteY20" fmla="*/ 1214506 h 1458111"/>
              <a:gd name="connsiteX21" fmla="*/ 670795 w 2800371"/>
              <a:gd name="connsiteY21" fmla="*/ 1207445 h 1458111"/>
              <a:gd name="connsiteX22" fmla="*/ 720222 w 2800371"/>
              <a:gd name="connsiteY22" fmla="*/ 1218037 h 1458111"/>
              <a:gd name="connsiteX23" fmla="*/ 741405 w 2800371"/>
              <a:gd name="connsiteY23" fmla="*/ 1242750 h 1458111"/>
              <a:gd name="connsiteX24" fmla="*/ 751997 w 2800371"/>
              <a:gd name="connsiteY24" fmla="*/ 1249811 h 1458111"/>
              <a:gd name="connsiteX25" fmla="*/ 882625 w 2800371"/>
              <a:gd name="connsiteY25" fmla="*/ 1260403 h 1458111"/>
              <a:gd name="connsiteX26" fmla="*/ 914400 w 2800371"/>
              <a:gd name="connsiteY26" fmla="*/ 1295708 h 1458111"/>
              <a:gd name="connsiteX27" fmla="*/ 935583 w 2800371"/>
              <a:gd name="connsiteY27" fmla="*/ 1306299 h 1458111"/>
              <a:gd name="connsiteX28" fmla="*/ 963827 w 2800371"/>
              <a:gd name="connsiteY28" fmla="*/ 1313360 h 1458111"/>
              <a:gd name="connsiteX29" fmla="*/ 1016784 w 2800371"/>
              <a:gd name="connsiteY29" fmla="*/ 1239220 h 1458111"/>
              <a:gd name="connsiteX30" fmla="*/ 1073272 w 2800371"/>
              <a:gd name="connsiteY30" fmla="*/ 1182732 h 1458111"/>
              <a:gd name="connsiteX31" fmla="*/ 1105047 w 2800371"/>
              <a:gd name="connsiteY31" fmla="*/ 1172140 h 1458111"/>
              <a:gd name="connsiteX32" fmla="*/ 1154474 w 2800371"/>
              <a:gd name="connsiteY32" fmla="*/ 1175671 h 1458111"/>
              <a:gd name="connsiteX33" fmla="*/ 1179187 w 2800371"/>
              <a:gd name="connsiteY33" fmla="*/ 1196854 h 1458111"/>
              <a:gd name="connsiteX34" fmla="*/ 1193309 w 2800371"/>
              <a:gd name="connsiteY34" fmla="*/ 1207445 h 1458111"/>
              <a:gd name="connsiteX35" fmla="*/ 1218023 w 2800371"/>
              <a:gd name="connsiteY35" fmla="*/ 1225098 h 1458111"/>
              <a:gd name="connsiteX36" fmla="*/ 1228614 w 2800371"/>
              <a:gd name="connsiteY36" fmla="*/ 1242750 h 1458111"/>
              <a:gd name="connsiteX37" fmla="*/ 1232145 w 2800371"/>
              <a:gd name="connsiteY37" fmla="*/ 1253342 h 1458111"/>
              <a:gd name="connsiteX38" fmla="*/ 1253328 w 2800371"/>
              <a:gd name="connsiteY38" fmla="*/ 1274525 h 1458111"/>
              <a:gd name="connsiteX39" fmla="*/ 1299224 w 2800371"/>
              <a:gd name="connsiteY39" fmla="*/ 1263933 h 1458111"/>
              <a:gd name="connsiteX40" fmla="*/ 1313346 w 2800371"/>
              <a:gd name="connsiteY40" fmla="*/ 1239220 h 1458111"/>
              <a:gd name="connsiteX41" fmla="*/ 1327468 w 2800371"/>
              <a:gd name="connsiteY41" fmla="*/ 1218037 h 1458111"/>
              <a:gd name="connsiteX42" fmla="*/ 1338060 w 2800371"/>
              <a:gd name="connsiteY42" fmla="*/ 1200384 h 1458111"/>
              <a:gd name="connsiteX43" fmla="*/ 1348651 w 2800371"/>
              <a:gd name="connsiteY43" fmla="*/ 1165079 h 1458111"/>
              <a:gd name="connsiteX44" fmla="*/ 1355713 w 2800371"/>
              <a:gd name="connsiteY44" fmla="*/ 1150957 h 1458111"/>
              <a:gd name="connsiteX45" fmla="*/ 1398079 w 2800371"/>
              <a:gd name="connsiteY45" fmla="*/ 1052103 h 1458111"/>
              <a:gd name="connsiteX46" fmla="*/ 1419262 w 2800371"/>
              <a:gd name="connsiteY46" fmla="*/ 1030920 h 1458111"/>
              <a:gd name="connsiteX47" fmla="*/ 1443975 w 2800371"/>
              <a:gd name="connsiteY47" fmla="*/ 935597 h 1458111"/>
              <a:gd name="connsiteX48" fmla="*/ 1454567 w 2800371"/>
              <a:gd name="connsiteY48" fmla="*/ 907353 h 1458111"/>
              <a:gd name="connsiteX49" fmla="*/ 1461628 w 2800371"/>
              <a:gd name="connsiteY49" fmla="*/ 886170 h 1458111"/>
              <a:gd name="connsiteX50" fmla="*/ 1475750 w 2800371"/>
              <a:gd name="connsiteY50" fmla="*/ 850865 h 1458111"/>
              <a:gd name="connsiteX51" fmla="*/ 1500463 w 2800371"/>
              <a:gd name="connsiteY51" fmla="*/ 801438 h 1458111"/>
              <a:gd name="connsiteX52" fmla="*/ 1571073 w 2800371"/>
              <a:gd name="connsiteY52" fmla="*/ 610791 h 1458111"/>
              <a:gd name="connsiteX53" fmla="*/ 1613439 w 2800371"/>
              <a:gd name="connsiteY53" fmla="*/ 300106 h 1458111"/>
              <a:gd name="connsiteX54" fmla="*/ 1627561 w 2800371"/>
              <a:gd name="connsiteY54" fmla="*/ 225966 h 1458111"/>
              <a:gd name="connsiteX55" fmla="*/ 1631092 w 2800371"/>
              <a:gd name="connsiteY55" fmla="*/ 151825 h 1458111"/>
              <a:gd name="connsiteX56" fmla="*/ 1666397 w 2800371"/>
              <a:gd name="connsiteY56" fmla="*/ 84746 h 1458111"/>
              <a:gd name="connsiteX57" fmla="*/ 1673458 w 2800371"/>
              <a:gd name="connsiteY57" fmla="*/ 63563 h 1458111"/>
              <a:gd name="connsiteX58" fmla="*/ 1676988 w 2800371"/>
              <a:gd name="connsiteY58" fmla="*/ 52971 h 1458111"/>
              <a:gd name="connsiteX59" fmla="*/ 1691110 w 2800371"/>
              <a:gd name="connsiteY59" fmla="*/ 24727 h 1458111"/>
              <a:gd name="connsiteX60" fmla="*/ 1698171 w 2800371"/>
              <a:gd name="connsiteY60" fmla="*/ 14136 h 1458111"/>
              <a:gd name="connsiteX61" fmla="*/ 1729946 w 2800371"/>
              <a:gd name="connsiteY61" fmla="*/ 17666 h 1458111"/>
              <a:gd name="connsiteX62" fmla="*/ 1765251 w 2800371"/>
              <a:gd name="connsiteY62" fmla="*/ 24727 h 1458111"/>
              <a:gd name="connsiteX63" fmla="*/ 1821739 w 2800371"/>
              <a:gd name="connsiteY63" fmla="*/ 28258 h 1458111"/>
              <a:gd name="connsiteX64" fmla="*/ 1864105 w 2800371"/>
              <a:gd name="connsiteY64" fmla="*/ 24727 h 1458111"/>
              <a:gd name="connsiteX65" fmla="*/ 1874696 w 2800371"/>
              <a:gd name="connsiteY65" fmla="*/ 21197 h 1458111"/>
              <a:gd name="connsiteX66" fmla="*/ 1966489 w 2800371"/>
              <a:gd name="connsiteY66" fmla="*/ 17666 h 1458111"/>
              <a:gd name="connsiteX67" fmla="*/ 2308948 w 2800371"/>
              <a:gd name="connsiteY67" fmla="*/ 7075 h 1458111"/>
              <a:gd name="connsiteX68" fmla="*/ 2372497 w 2800371"/>
              <a:gd name="connsiteY68" fmla="*/ 7075 h 1458111"/>
              <a:gd name="connsiteX69" fmla="*/ 2393680 w 2800371"/>
              <a:gd name="connsiteY69" fmla="*/ 14136 h 1458111"/>
              <a:gd name="connsiteX70" fmla="*/ 2404272 w 2800371"/>
              <a:gd name="connsiteY70" fmla="*/ 77685 h 1458111"/>
              <a:gd name="connsiteX71" fmla="*/ 2464290 w 2800371"/>
              <a:gd name="connsiteY71" fmla="*/ 296576 h 1458111"/>
              <a:gd name="connsiteX72" fmla="*/ 2489004 w 2800371"/>
              <a:gd name="connsiteY72" fmla="*/ 533119 h 1458111"/>
              <a:gd name="connsiteX73" fmla="*/ 2517248 w 2800371"/>
              <a:gd name="connsiteY73" fmla="*/ 593138 h 1458111"/>
              <a:gd name="connsiteX74" fmla="*/ 2559614 w 2800371"/>
              <a:gd name="connsiteY74" fmla="*/ 716706 h 1458111"/>
              <a:gd name="connsiteX75" fmla="*/ 2626693 w 2800371"/>
              <a:gd name="connsiteY75" fmla="*/ 836743 h 1458111"/>
              <a:gd name="connsiteX76" fmla="*/ 2686712 w 2800371"/>
              <a:gd name="connsiteY76" fmla="*/ 967371 h 1458111"/>
              <a:gd name="connsiteX77" fmla="*/ 2697303 w 2800371"/>
              <a:gd name="connsiteY77" fmla="*/ 977963 h 1458111"/>
              <a:gd name="connsiteX78" fmla="*/ 2704364 w 2800371"/>
              <a:gd name="connsiteY78" fmla="*/ 988554 h 1458111"/>
              <a:gd name="connsiteX79" fmla="*/ 2729078 w 2800371"/>
              <a:gd name="connsiteY79" fmla="*/ 1002676 h 1458111"/>
              <a:gd name="connsiteX80" fmla="*/ 2743200 w 2800371"/>
              <a:gd name="connsiteY80" fmla="*/ 1016798 h 1458111"/>
              <a:gd name="connsiteX81" fmla="*/ 2789096 w 2800371"/>
              <a:gd name="connsiteY81" fmla="*/ 1027390 h 1458111"/>
              <a:gd name="connsiteX82" fmla="*/ 2792627 w 2800371"/>
              <a:gd name="connsiteY82" fmla="*/ 1327482 h 1458111"/>
              <a:gd name="connsiteX83" fmla="*/ 2760852 w 2800371"/>
              <a:gd name="connsiteY83" fmla="*/ 1454580 h 1458111"/>
              <a:gd name="connsiteX84" fmla="*/ 2068874 w 2800371"/>
              <a:gd name="connsiteY84" fmla="*/ 1458111 h 1458111"/>
              <a:gd name="connsiteX85" fmla="*/ 571941 w 2800371"/>
              <a:gd name="connsiteY85" fmla="*/ 1454581 h 1458111"/>
              <a:gd name="connsiteX86" fmla="*/ 342458 w 2800371"/>
              <a:gd name="connsiteY86" fmla="*/ 1415745 h 1458111"/>
              <a:gd name="connsiteX87" fmla="*/ 172994 w 2800371"/>
              <a:gd name="connsiteY87" fmla="*/ 1313360 h 1458111"/>
              <a:gd name="connsiteX88" fmla="*/ 141220 w 2800371"/>
              <a:gd name="connsiteY88" fmla="*/ 1341604 h 1458111"/>
              <a:gd name="connsiteX89" fmla="*/ 95323 w 2800371"/>
              <a:gd name="connsiteY89" fmla="*/ 1359257 h 1458111"/>
              <a:gd name="connsiteX90" fmla="*/ 45896 w 2800371"/>
              <a:gd name="connsiteY90" fmla="*/ 1405153 h 1458111"/>
              <a:gd name="connsiteX91" fmla="*/ 31774 w 2800371"/>
              <a:gd name="connsiteY91" fmla="*/ 1408684 h 1458111"/>
              <a:gd name="connsiteX92" fmla="*/ 10591 w 2800371"/>
              <a:gd name="connsiteY92" fmla="*/ 1415745 h 1458111"/>
              <a:gd name="connsiteX93" fmla="*/ 3530 w 2800371"/>
              <a:gd name="connsiteY93" fmla="*/ 1433397 h 1458111"/>
              <a:gd name="connsiteX94" fmla="*/ 0 w 2800371"/>
              <a:gd name="connsiteY94" fmla="*/ 1454580 h 1458111"/>
              <a:gd name="connsiteX95" fmla="*/ 7061 w 2800371"/>
              <a:gd name="connsiteY95" fmla="*/ 1359257 h 1458111"/>
              <a:gd name="connsiteX96" fmla="*/ 7061 w 2800371"/>
              <a:gd name="connsiteY96" fmla="*/ 1331013 h 1458111"/>
              <a:gd name="connsiteX0" fmla="*/ 7061 w 2800371"/>
              <a:gd name="connsiteY0" fmla="*/ 1331013 h 1467729"/>
              <a:gd name="connsiteX1" fmla="*/ 7061 w 2800371"/>
              <a:gd name="connsiteY1" fmla="*/ 1331013 h 1467729"/>
              <a:gd name="connsiteX2" fmla="*/ 52957 w 2800371"/>
              <a:gd name="connsiteY2" fmla="*/ 1309830 h 1467729"/>
              <a:gd name="connsiteX3" fmla="*/ 67079 w 2800371"/>
              <a:gd name="connsiteY3" fmla="*/ 1306299 h 1467729"/>
              <a:gd name="connsiteX4" fmla="*/ 102384 w 2800371"/>
              <a:gd name="connsiteY4" fmla="*/ 1320421 h 1467729"/>
              <a:gd name="connsiteX5" fmla="*/ 123567 w 2800371"/>
              <a:gd name="connsiteY5" fmla="*/ 1334543 h 1467729"/>
              <a:gd name="connsiteX6" fmla="*/ 165933 w 2800371"/>
              <a:gd name="connsiteY6" fmla="*/ 1331013 h 1467729"/>
              <a:gd name="connsiteX7" fmla="*/ 194177 w 2800371"/>
              <a:gd name="connsiteY7" fmla="*/ 1316891 h 1467729"/>
              <a:gd name="connsiteX8" fmla="*/ 208299 w 2800371"/>
              <a:gd name="connsiteY8" fmla="*/ 1313360 h 1467729"/>
              <a:gd name="connsiteX9" fmla="*/ 240074 w 2800371"/>
              <a:gd name="connsiteY9" fmla="*/ 1306299 h 1467729"/>
              <a:gd name="connsiteX10" fmla="*/ 275379 w 2800371"/>
              <a:gd name="connsiteY10" fmla="*/ 1309830 h 1467729"/>
              <a:gd name="connsiteX11" fmla="*/ 293031 w 2800371"/>
              <a:gd name="connsiteY11" fmla="*/ 1316891 h 1467729"/>
              <a:gd name="connsiteX12" fmla="*/ 310684 w 2800371"/>
              <a:gd name="connsiteY12" fmla="*/ 1309830 h 1467729"/>
              <a:gd name="connsiteX13" fmla="*/ 353050 w 2800371"/>
              <a:gd name="connsiteY13" fmla="*/ 1302769 h 1467729"/>
              <a:gd name="connsiteX14" fmla="*/ 427190 w 2800371"/>
              <a:gd name="connsiteY14" fmla="*/ 1313360 h 1467729"/>
              <a:gd name="connsiteX15" fmla="*/ 451904 w 2800371"/>
              <a:gd name="connsiteY15" fmla="*/ 1320421 h 1467729"/>
              <a:gd name="connsiteX16" fmla="*/ 554289 w 2800371"/>
              <a:gd name="connsiteY16" fmla="*/ 1309830 h 1467729"/>
              <a:gd name="connsiteX17" fmla="*/ 586063 w 2800371"/>
              <a:gd name="connsiteY17" fmla="*/ 1285116 h 1467729"/>
              <a:gd name="connsiteX18" fmla="*/ 617838 w 2800371"/>
              <a:gd name="connsiteY18" fmla="*/ 1260403 h 1467729"/>
              <a:gd name="connsiteX19" fmla="*/ 631960 w 2800371"/>
              <a:gd name="connsiteY19" fmla="*/ 1235689 h 1467729"/>
              <a:gd name="connsiteX20" fmla="*/ 649612 w 2800371"/>
              <a:gd name="connsiteY20" fmla="*/ 1214506 h 1467729"/>
              <a:gd name="connsiteX21" fmla="*/ 670795 w 2800371"/>
              <a:gd name="connsiteY21" fmla="*/ 1207445 h 1467729"/>
              <a:gd name="connsiteX22" fmla="*/ 720222 w 2800371"/>
              <a:gd name="connsiteY22" fmla="*/ 1218037 h 1467729"/>
              <a:gd name="connsiteX23" fmla="*/ 741405 w 2800371"/>
              <a:gd name="connsiteY23" fmla="*/ 1242750 h 1467729"/>
              <a:gd name="connsiteX24" fmla="*/ 751997 w 2800371"/>
              <a:gd name="connsiteY24" fmla="*/ 1249811 h 1467729"/>
              <a:gd name="connsiteX25" fmla="*/ 882625 w 2800371"/>
              <a:gd name="connsiteY25" fmla="*/ 1260403 h 1467729"/>
              <a:gd name="connsiteX26" fmla="*/ 914400 w 2800371"/>
              <a:gd name="connsiteY26" fmla="*/ 1295708 h 1467729"/>
              <a:gd name="connsiteX27" fmla="*/ 935583 w 2800371"/>
              <a:gd name="connsiteY27" fmla="*/ 1306299 h 1467729"/>
              <a:gd name="connsiteX28" fmla="*/ 963827 w 2800371"/>
              <a:gd name="connsiteY28" fmla="*/ 1313360 h 1467729"/>
              <a:gd name="connsiteX29" fmla="*/ 1016784 w 2800371"/>
              <a:gd name="connsiteY29" fmla="*/ 1239220 h 1467729"/>
              <a:gd name="connsiteX30" fmla="*/ 1073272 w 2800371"/>
              <a:gd name="connsiteY30" fmla="*/ 1182732 h 1467729"/>
              <a:gd name="connsiteX31" fmla="*/ 1105047 w 2800371"/>
              <a:gd name="connsiteY31" fmla="*/ 1172140 h 1467729"/>
              <a:gd name="connsiteX32" fmla="*/ 1154474 w 2800371"/>
              <a:gd name="connsiteY32" fmla="*/ 1175671 h 1467729"/>
              <a:gd name="connsiteX33" fmla="*/ 1179187 w 2800371"/>
              <a:gd name="connsiteY33" fmla="*/ 1196854 h 1467729"/>
              <a:gd name="connsiteX34" fmla="*/ 1193309 w 2800371"/>
              <a:gd name="connsiteY34" fmla="*/ 1207445 h 1467729"/>
              <a:gd name="connsiteX35" fmla="*/ 1218023 w 2800371"/>
              <a:gd name="connsiteY35" fmla="*/ 1225098 h 1467729"/>
              <a:gd name="connsiteX36" fmla="*/ 1228614 w 2800371"/>
              <a:gd name="connsiteY36" fmla="*/ 1242750 h 1467729"/>
              <a:gd name="connsiteX37" fmla="*/ 1232145 w 2800371"/>
              <a:gd name="connsiteY37" fmla="*/ 1253342 h 1467729"/>
              <a:gd name="connsiteX38" fmla="*/ 1253328 w 2800371"/>
              <a:gd name="connsiteY38" fmla="*/ 1274525 h 1467729"/>
              <a:gd name="connsiteX39" fmla="*/ 1299224 w 2800371"/>
              <a:gd name="connsiteY39" fmla="*/ 1263933 h 1467729"/>
              <a:gd name="connsiteX40" fmla="*/ 1313346 w 2800371"/>
              <a:gd name="connsiteY40" fmla="*/ 1239220 h 1467729"/>
              <a:gd name="connsiteX41" fmla="*/ 1327468 w 2800371"/>
              <a:gd name="connsiteY41" fmla="*/ 1218037 h 1467729"/>
              <a:gd name="connsiteX42" fmla="*/ 1338060 w 2800371"/>
              <a:gd name="connsiteY42" fmla="*/ 1200384 h 1467729"/>
              <a:gd name="connsiteX43" fmla="*/ 1348651 w 2800371"/>
              <a:gd name="connsiteY43" fmla="*/ 1165079 h 1467729"/>
              <a:gd name="connsiteX44" fmla="*/ 1355713 w 2800371"/>
              <a:gd name="connsiteY44" fmla="*/ 1150957 h 1467729"/>
              <a:gd name="connsiteX45" fmla="*/ 1398079 w 2800371"/>
              <a:gd name="connsiteY45" fmla="*/ 1052103 h 1467729"/>
              <a:gd name="connsiteX46" fmla="*/ 1419262 w 2800371"/>
              <a:gd name="connsiteY46" fmla="*/ 1030920 h 1467729"/>
              <a:gd name="connsiteX47" fmla="*/ 1443975 w 2800371"/>
              <a:gd name="connsiteY47" fmla="*/ 935597 h 1467729"/>
              <a:gd name="connsiteX48" fmla="*/ 1454567 w 2800371"/>
              <a:gd name="connsiteY48" fmla="*/ 907353 h 1467729"/>
              <a:gd name="connsiteX49" fmla="*/ 1461628 w 2800371"/>
              <a:gd name="connsiteY49" fmla="*/ 886170 h 1467729"/>
              <a:gd name="connsiteX50" fmla="*/ 1475750 w 2800371"/>
              <a:gd name="connsiteY50" fmla="*/ 850865 h 1467729"/>
              <a:gd name="connsiteX51" fmla="*/ 1500463 w 2800371"/>
              <a:gd name="connsiteY51" fmla="*/ 801438 h 1467729"/>
              <a:gd name="connsiteX52" fmla="*/ 1571073 w 2800371"/>
              <a:gd name="connsiteY52" fmla="*/ 610791 h 1467729"/>
              <a:gd name="connsiteX53" fmla="*/ 1613439 w 2800371"/>
              <a:gd name="connsiteY53" fmla="*/ 300106 h 1467729"/>
              <a:gd name="connsiteX54" fmla="*/ 1627561 w 2800371"/>
              <a:gd name="connsiteY54" fmla="*/ 225966 h 1467729"/>
              <a:gd name="connsiteX55" fmla="*/ 1631092 w 2800371"/>
              <a:gd name="connsiteY55" fmla="*/ 151825 h 1467729"/>
              <a:gd name="connsiteX56" fmla="*/ 1666397 w 2800371"/>
              <a:gd name="connsiteY56" fmla="*/ 84746 h 1467729"/>
              <a:gd name="connsiteX57" fmla="*/ 1673458 w 2800371"/>
              <a:gd name="connsiteY57" fmla="*/ 63563 h 1467729"/>
              <a:gd name="connsiteX58" fmla="*/ 1676988 w 2800371"/>
              <a:gd name="connsiteY58" fmla="*/ 52971 h 1467729"/>
              <a:gd name="connsiteX59" fmla="*/ 1691110 w 2800371"/>
              <a:gd name="connsiteY59" fmla="*/ 24727 h 1467729"/>
              <a:gd name="connsiteX60" fmla="*/ 1698171 w 2800371"/>
              <a:gd name="connsiteY60" fmla="*/ 14136 h 1467729"/>
              <a:gd name="connsiteX61" fmla="*/ 1729946 w 2800371"/>
              <a:gd name="connsiteY61" fmla="*/ 17666 h 1467729"/>
              <a:gd name="connsiteX62" fmla="*/ 1765251 w 2800371"/>
              <a:gd name="connsiteY62" fmla="*/ 24727 h 1467729"/>
              <a:gd name="connsiteX63" fmla="*/ 1821739 w 2800371"/>
              <a:gd name="connsiteY63" fmla="*/ 28258 h 1467729"/>
              <a:gd name="connsiteX64" fmla="*/ 1864105 w 2800371"/>
              <a:gd name="connsiteY64" fmla="*/ 24727 h 1467729"/>
              <a:gd name="connsiteX65" fmla="*/ 1874696 w 2800371"/>
              <a:gd name="connsiteY65" fmla="*/ 21197 h 1467729"/>
              <a:gd name="connsiteX66" fmla="*/ 1966489 w 2800371"/>
              <a:gd name="connsiteY66" fmla="*/ 17666 h 1467729"/>
              <a:gd name="connsiteX67" fmla="*/ 2308948 w 2800371"/>
              <a:gd name="connsiteY67" fmla="*/ 7075 h 1467729"/>
              <a:gd name="connsiteX68" fmla="*/ 2372497 w 2800371"/>
              <a:gd name="connsiteY68" fmla="*/ 7075 h 1467729"/>
              <a:gd name="connsiteX69" fmla="*/ 2393680 w 2800371"/>
              <a:gd name="connsiteY69" fmla="*/ 14136 h 1467729"/>
              <a:gd name="connsiteX70" fmla="*/ 2404272 w 2800371"/>
              <a:gd name="connsiteY70" fmla="*/ 77685 h 1467729"/>
              <a:gd name="connsiteX71" fmla="*/ 2464290 w 2800371"/>
              <a:gd name="connsiteY71" fmla="*/ 296576 h 1467729"/>
              <a:gd name="connsiteX72" fmla="*/ 2489004 w 2800371"/>
              <a:gd name="connsiteY72" fmla="*/ 533119 h 1467729"/>
              <a:gd name="connsiteX73" fmla="*/ 2517248 w 2800371"/>
              <a:gd name="connsiteY73" fmla="*/ 593138 h 1467729"/>
              <a:gd name="connsiteX74" fmla="*/ 2559614 w 2800371"/>
              <a:gd name="connsiteY74" fmla="*/ 716706 h 1467729"/>
              <a:gd name="connsiteX75" fmla="*/ 2626693 w 2800371"/>
              <a:gd name="connsiteY75" fmla="*/ 836743 h 1467729"/>
              <a:gd name="connsiteX76" fmla="*/ 2686712 w 2800371"/>
              <a:gd name="connsiteY76" fmla="*/ 967371 h 1467729"/>
              <a:gd name="connsiteX77" fmla="*/ 2697303 w 2800371"/>
              <a:gd name="connsiteY77" fmla="*/ 977963 h 1467729"/>
              <a:gd name="connsiteX78" fmla="*/ 2704364 w 2800371"/>
              <a:gd name="connsiteY78" fmla="*/ 988554 h 1467729"/>
              <a:gd name="connsiteX79" fmla="*/ 2729078 w 2800371"/>
              <a:gd name="connsiteY79" fmla="*/ 1002676 h 1467729"/>
              <a:gd name="connsiteX80" fmla="*/ 2743200 w 2800371"/>
              <a:gd name="connsiteY80" fmla="*/ 1016798 h 1467729"/>
              <a:gd name="connsiteX81" fmla="*/ 2789096 w 2800371"/>
              <a:gd name="connsiteY81" fmla="*/ 1027390 h 1467729"/>
              <a:gd name="connsiteX82" fmla="*/ 2792627 w 2800371"/>
              <a:gd name="connsiteY82" fmla="*/ 1327482 h 1467729"/>
              <a:gd name="connsiteX83" fmla="*/ 2760852 w 2800371"/>
              <a:gd name="connsiteY83" fmla="*/ 1454580 h 1467729"/>
              <a:gd name="connsiteX84" fmla="*/ 2068874 w 2800371"/>
              <a:gd name="connsiteY84" fmla="*/ 1458111 h 1467729"/>
              <a:gd name="connsiteX85" fmla="*/ 571941 w 2800371"/>
              <a:gd name="connsiteY85" fmla="*/ 1454581 h 1467729"/>
              <a:gd name="connsiteX86" fmla="*/ 289501 w 2800371"/>
              <a:gd name="connsiteY86" fmla="*/ 1458111 h 1467729"/>
              <a:gd name="connsiteX87" fmla="*/ 172994 w 2800371"/>
              <a:gd name="connsiteY87" fmla="*/ 1313360 h 1467729"/>
              <a:gd name="connsiteX88" fmla="*/ 141220 w 2800371"/>
              <a:gd name="connsiteY88" fmla="*/ 1341604 h 1467729"/>
              <a:gd name="connsiteX89" fmla="*/ 95323 w 2800371"/>
              <a:gd name="connsiteY89" fmla="*/ 1359257 h 1467729"/>
              <a:gd name="connsiteX90" fmla="*/ 45896 w 2800371"/>
              <a:gd name="connsiteY90" fmla="*/ 1405153 h 1467729"/>
              <a:gd name="connsiteX91" fmla="*/ 31774 w 2800371"/>
              <a:gd name="connsiteY91" fmla="*/ 1408684 h 1467729"/>
              <a:gd name="connsiteX92" fmla="*/ 10591 w 2800371"/>
              <a:gd name="connsiteY92" fmla="*/ 1415745 h 1467729"/>
              <a:gd name="connsiteX93" fmla="*/ 3530 w 2800371"/>
              <a:gd name="connsiteY93" fmla="*/ 1433397 h 1467729"/>
              <a:gd name="connsiteX94" fmla="*/ 0 w 2800371"/>
              <a:gd name="connsiteY94" fmla="*/ 1454580 h 1467729"/>
              <a:gd name="connsiteX95" fmla="*/ 7061 w 2800371"/>
              <a:gd name="connsiteY95" fmla="*/ 1359257 h 1467729"/>
              <a:gd name="connsiteX96" fmla="*/ 7061 w 2800371"/>
              <a:gd name="connsiteY96" fmla="*/ 1331013 h 1467729"/>
              <a:gd name="connsiteX0" fmla="*/ 7061 w 2800371"/>
              <a:gd name="connsiteY0" fmla="*/ 1331013 h 1464231"/>
              <a:gd name="connsiteX1" fmla="*/ 7061 w 2800371"/>
              <a:gd name="connsiteY1" fmla="*/ 1331013 h 1464231"/>
              <a:gd name="connsiteX2" fmla="*/ 52957 w 2800371"/>
              <a:gd name="connsiteY2" fmla="*/ 1309830 h 1464231"/>
              <a:gd name="connsiteX3" fmla="*/ 67079 w 2800371"/>
              <a:gd name="connsiteY3" fmla="*/ 1306299 h 1464231"/>
              <a:gd name="connsiteX4" fmla="*/ 102384 w 2800371"/>
              <a:gd name="connsiteY4" fmla="*/ 1320421 h 1464231"/>
              <a:gd name="connsiteX5" fmla="*/ 123567 w 2800371"/>
              <a:gd name="connsiteY5" fmla="*/ 1334543 h 1464231"/>
              <a:gd name="connsiteX6" fmla="*/ 165933 w 2800371"/>
              <a:gd name="connsiteY6" fmla="*/ 1331013 h 1464231"/>
              <a:gd name="connsiteX7" fmla="*/ 194177 w 2800371"/>
              <a:gd name="connsiteY7" fmla="*/ 1316891 h 1464231"/>
              <a:gd name="connsiteX8" fmla="*/ 208299 w 2800371"/>
              <a:gd name="connsiteY8" fmla="*/ 1313360 h 1464231"/>
              <a:gd name="connsiteX9" fmla="*/ 240074 w 2800371"/>
              <a:gd name="connsiteY9" fmla="*/ 1306299 h 1464231"/>
              <a:gd name="connsiteX10" fmla="*/ 275379 w 2800371"/>
              <a:gd name="connsiteY10" fmla="*/ 1309830 h 1464231"/>
              <a:gd name="connsiteX11" fmla="*/ 293031 w 2800371"/>
              <a:gd name="connsiteY11" fmla="*/ 1316891 h 1464231"/>
              <a:gd name="connsiteX12" fmla="*/ 310684 w 2800371"/>
              <a:gd name="connsiteY12" fmla="*/ 1309830 h 1464231"/>
              <a:gd name="connsiteX13" fmla="*/ 353050 w 2800371"/>
              <a:gd name="connsiteY13" fmla="*/ 1302769 h 1464231"/>
              <a:gd name="connsiteX14" fmla="*/ 427190 w 2800371"/>
              <a:gd name="connsiteY14" fmla="*/ 1313360 h 1464231"/>
              <a:gd name="connsiteX15" fmla="*/ 451904 w 2800371"/>
              <a:gd name="connsiteY15" fmla="*/ 1320421 h 1464231"/>
              <a:gd name="connsiteX16" fmla="*/ 554289 w 2800371"/>
              <a:gd name="connsiteY16" fmla="*/ 1309830 h 1464231"/>
              <a:gd name="connsiteX17" fmla="*/ 586063 w 2800371"/>
              <a:gd name="connsiteY17" fmla="*/ 1285116 h 1464231"/>
              <a:gd name="connsiteX18" fmla="*/ 617838 w 2800371"/>
              <a:gd name="connsiteY18" fmla="*/ 1260403 h 1464231"/>
              <a:gd name="connsiteX19" fmla="*/ 631960 w 2800371"/>
              <a:gd name="connsiteY19" fmla="*/ 1235689 h 1464231"/>
              <a:gd name="connsiteX20" fmla="*/ 649612 w 2800371"/>
              <a:gd name="connsiteY20" fmla="*/ 1214506 h 1464231"/>
              <a:gd name="connsiteX21" fmla="*/ 670795 w 2800371"/>
              <a:gd name="connsiteY21" fmla="*/ 1207445 h 1464231"/>
              <a:gd name="connsiteX22" fmla="*/ 720222 w 2800371"/>
              <a:gd name="connsiteY22" fmla="*/ 1218037 h 1464231"/>
              <a:gd name="connsiteX23" fmla="*/ 741405 w 2800371"/>
              <a:gd name="connsiteY23" fmla="*/ 1242750 h 1464231"/>
              <a:gd name="connsiteX24" fmla="*/ 751997 w 2800371"/>
              <a:gd name="connsiteY24" fmla="*/ 1249811 h 1464231"/>
              <a:gd name="connsiteX25" fmla="*/ 882625 w 2800371"/>
              <a:gd name="connsiteY25" fmla="*/ 1260403 h 1464231"/>
              <a:gd name="connsiteX26" fmla="*/ 914400 w 2800371"/>
              <a:gd name="connsiteY26" fmla="*/ 1295708 h 1464231"/>
              <a:gd name="connsiteX27" fmla="*/ 935583 w 2800371"/>
              <a:gd name="connsiteY27" fmla="*/ 1306299 h 1464231"/>
              <a:gd name="connsiteX28" fmla="*/ 963827 w 2800371"/>
              <a:gd name="connsiteY28" fmla="*/ 1313360 h 1464231"/>
              <a:gd name="connsiteX29" fmla="*/ 1016784 w 2800371"/>
              <a:gd name="connsiteY29" fmla="*/ 1239220 h 1464231"/>
              <a:gd name="connsiteX30" fmla="*/ 1073272 w 2800371"/>
              <a:gd name="connsiteY30" fmla="*/ 1182732 h 1464231"/>
              <a:gd name="connsiteX31" fmla="*/ 1105047 w 2800371"/>
              <a:gd name="connsiteY31" fmla="*/ 1172140 h 1464231"/>
              <a:gd name="connsiteX32" fmla="*/ 1154474 w 2800371"/>
              <a:gd name="connsiteY32" fmla="*/ 1175671 h 1464231"/>
              <a:gd name="connsiteX33" fmla="*/ 1179187 w 2800371"/>
              <a:gd name="connsiteY33" fmla="*/ 1196854 h 1464231"/>
              <a:gd name="connsiteX34" fmla="*/ 1193309 w 2800371"/>
              <a:gd name="connsiteY34" fmla="*/ 1207445 h 1464231"/>
              <a:gd name="connsiteX35" fmla="*/ 1218023 w 2800371"/>
              <a:gd name="connsiteY35" fmla="*/ 1225098 h 1464231"/>
              <a:gd name="connsiteX36" fmla="*/ 1228614 w 2800371"/>
              <a:gd name="connsiteY36" fmla="*/ 1242750 h 1464231"/>
              <a:gd name="connsiteX37" fmla="*/ 1232145 w 2800371"/>
              <a:gd name="connsiteY37" fmla="*/ 1253342 h 1464231"/>
              <a:gd name="connsiteX38" fmla="*/ 1253328 w 2800371"/>
              <a:gd name="connsiteY38" fmla="*/ 1274525 h 1464231"/>
              <a:gd name="connsiteX39" fmla="*/ 1299224 w 2800371"/>
              <a:gd name="connsiteY39" fmla="*/ 1263933 h 1464231"/>
              <a:gd name="connsiteX40" fmla="*/ 1313346 w 2800371"/>
              <a:gd name="connsiteY40" fmla="*/ 1239220 h 1464231"/>
              <a:gd name="connsiteX41" fmla="*/ 1327468 w 2800371"/>
              <a:gd name="connsiteY41" fmla="*/ 1218037 h 1464231"/>
              <a:gd name="connsiteX42" fmla="*/ 1338060 w 2800371"/>
              <a:gd name="connsiteY42" fmla="*/ 1200384 h 1464231"/>
              <a:gd name="connsiteX43" fmla="*/ 1348651 w 2800371"/>
              <a:gd name="connsiteY43" fmla="*/ 1165079 h 1464231"/>
              <a:gd name="connsiteX44" fmla="*/ 1355713 w 2800371"/>
              <a:gd name="connsiteY44" fmla="*/ 1150957 h 1464231"/>
              <a:gd name="connsiteX45" fmla="*/ 1398079 w 2800371"/>
              <a:gd name="connsiteY45" fmla="*/ 1052103 h 1464231"/>
              <a:gd name="connsiteX46" fmla="*/ 1419262 w 2800371"/>
              <a:gd name="connsiteY46" fmla="*/ 1030920 h 1464231"/>
              <a:gd name="connsiteX47" fmla="*/ 1443975 w 2800371"/>
              <a:gd name="connsiteY47" fmla="*/ 935597 h 1464231"/>
              <a:gd name="connsiteX48" fmla="*/ 1454567 w 2800371"/>
              <a:gd name="connsiteY48" fmla="*/ 907353 h 1464231"/>
              <a:gd name="connsiteX49" fmla="*/ 1461628 w 2800371"/>
              <a:gd name="connsiteY49" fmla="*/ 886170 h 1464231"/>
              <a:gd name="connsiteX50" fmla="*/ 1475750 w 2800371"/>
              <a:gd name="connsiteY50" fmla="*/ 850865 h 1464231"/>
              <a:gd name="connsiteX51" fmla="*/ 1500463 w 2800371"/>
              <a:gd name="connsiteY51" fmla="*/ 801438 h 1464231"/>
              <a:gd name="connsiteX52" fmla="*/ 1571073 w 2800371"/>
              <a:gd name="connsiteY52" fmla="*/ 610791 h 1464231"/>
              <a:gd name="connsiteX53" fmla="*/ 1613439 w 2800371"/>
              <a:gd name="connsiteY53" fmla="*/ 300106 h 1464231"/>
              <a:gd name="connsiteX54" fmla="*/ 1627561 w 2800371"/>
              <a:gd name="connsiteY54" fmla="*/ 225966 h 1464231"/>
              <a:gd name="connsiteX55" fmla="*/ 1631092 w 2800371"/>
              <a:gd name="connsiteY55" fmla="*/ 151825 h 1464231"/>
              <a:gd name="connsiteX56" fmla="*/ 1666397 w 2800371"/>
              <a:gd name="connsiteY56" fmla="*/ 84746 h 1464231"/>
              <a:gd name="connsiteX57" fmla="*/ 1673458 w 2800371"/>
              <a:gd name="connsiteY57" fmla="*/ 63563 h 1464231"/>
              <a:gd name="connsiteX58" fmla="*/ 1676988 w 2800371"/>
              <a:gd name="connsiteY58" fmla="*/ 52971 h 1464231"/>
              <a:gd name="connsiteX59" fmla="*/ 1691110 w 2800371"/>
              <a:gd name="connsiteY59" fmla="*/ 24727 h 1464231"/>
              <a:gd name="connsiteX60" fmla="*/ 1698171 w 2800371"/>
              <a:gd name="connsiteY60" fmla="*/ 14136 h 1464231"/>
              <a:gd name="connsiteX61" fmla="*/ 1729946 w 2800371"/>
              <a:gd name="connsiteY61" fmla="*/ 17666 h 1464231"/>
              <a:gd name="connsiteX62" fmla="*/ 1765251 w 2800371"/>
              <a:gd name="connsiteY62" fmla="*/ 24727 h 1464231"/>
              <a:gd name="connsiteX63" fmla="*/ 1821739 w 2800371"/>
              <a:gd name="connsiteY63" fmla="*/ 28258 h 1464231"/>
              <a:gd name="connsiteX64" fmla="*/ 1864105 w 2800371"/>
              <a:gd name="connsiteY64" fmla="*/ 24727 h 1464231"/>
              <a:gd name="connsiteX65" fmla="*/ 1874696 w 2800371"/>
              <a:gd name="connsiteY65" fmla="*/ 21197 h 1464231"/>
              <a:gd name="connsiteX66" fmla="*/ 1966489 w 2800371"/>
              <a:gd name="connsiteY66" fmla="*/ 17666 h 1464231"/>
              <a:gd name="connsiteX67" fmla="*/ 2308948 w 2800371"/>
              <a:gd name="connsiteY67" fmla="*/ 7075 h 1464231"/>
              <a:gd name="connsiteX68" fmla="*/ 2372497 w 2800371"/>
              <a:gd name="connsiteY68" fmla="*/ 7075 h 1464231"/>
              <a:gd name="connsiteX69" fmla="*/ 2393680 w 2800371"/>
              <a:gd name="connsiteY69" fmla="*/ 14136 h 1464231"/>
              <a:gd name="connsiteX70" fmla="*/ 2404272 w 2800371"/>
              <a:gd name="connsiteY70" fmla="*/ 77685 h 1464231"/>
              <a:gd name="connsiteX71" fmla="*/ 2464290 w 2800371"/>
              <a:gd name="connsiteY71" fmla="*/ 296576 h 1464231"/>
              <a:gd name="connsiteX72" fmla="*/ 2489004 w 2800371"/>
              <a:gd name="connsiteY72" fmla="*/ 533119 h 1464231"/>
              <a:gd name="connsiteX73" fmla="*/ 2517248 w 2800371"/>
              <a:gd name="connsiteY73" fmla="*/ 593138 h 1464231"/>
              <a:gd name="connsiteX74" fmla="*/ 2559614 w 2800371"/>
              <a:gd name="connsiteY74" fmla="*/ 716706 h 1464231"/>
              <a:gd name="connsiteX75" fmla="*/ 2626693 w 2800371"/>
              <a:gd name="connsiteY75" fmla="*/ 836743 h 1464231"/>
              <a:gd name="connsiteX76" fmla="*/ 2686712 w 2800371"/>
              <a:gd name="connsiteY76" fmla="*/ 967371 h 1464231"/>
              <a:gd name="connsiteX77" fmla="*/ 2697303 w 2800371"/>
              <a:gd name="connsiteY77" fmla="*/ 977963 h 1464231"/>
              <a:gd name="connsiteX78" fmla="*/ 2704364 w 2800371"/>
              <a:gd name="connsiteY78" fmla="*/ 988554 h 1464231"/>
              <a:gd name="connsiteX79" fmla="*/ 2729078 w 2800371"/>
              <a:gd name="connsiteY79" fmla="*/ 1002676 h 1464231"/>
              <a:gd name="connsiteX80" fmla="*/ 2743200 w 2800371"/>
              <a:gd name="connsiteY80" fmla="*/ 1016798 h 1464231"/>
              <a:gd name="connsiteX81" fmla="*/ 2789096 w 2800371"/>
              <a:gd name="connsiteY81" fmla="*/ 1027390 h 1464231"/>
              <a:gd name="connsiteX82" fmla="*/ 2792627 w 2800371"/>
              <a:gd name="connsiteY82" fmla="*/ 1327482 h 1464231"/>
              <a:gd name="connsiteX83" fmla="*/ 2760852 w 2800371"/>
              <a:gd name="connsiteY83" fmla="*/ 1454580 h 1464231"/>
              <a:gd name="connsiteX84" fmla="*/ 2068874 w 2800371"/>
              <a:gd name="connsiteY84" fmla="*/ 1458111 h 1464231"/>
              <a:gd name="connsiteX85" fmla="*/ 571941 w 2800371"/>
              <a:gd name="connsiteY85" fmla="*/ 1454581 h 1464231"/>
              <a:gd name="connsiteX86" fmla="*/ 289501 w 2800371"/>
              <a:gd name="connsiteY86" fmla="*/ 1458111 h 1464231"/>
              <a:gd name="connsiteX87" fmla="*/ 151811 w 2800371"/>
              <a:gd name="connsiteY87" fmla="*/ 1454580 h 1464231"/>
              <a:gd name="connsiteX88" fmla="*/ 141220 w 2800371"/>
              <a:gd name="connsiteY88" fmla="*/ 1341604 h 1464231"/>
              <a:gd name="connsiteX89" fmla="*/ 95323 w 2800371"/>
              <a:gd name="connsiteY89" fmla="*/ 1359257 h 1464231"/>
              <a:gd name="connsiteX90" fmla="*/ 45896 w 2800371"/>
              <a:gd name="connsiteY90" fmla="*/ 1405153 h 1464231"/>
              <a:gd name="connsiteX91" fmla="*/ 31774 w 2800371"/>
              <a:gd name="connsiteY91" fmla="*/ 1408684 h 1464231"/>
              <a:gd name="connsiteX92" fmla="*/ 10591 w 2800371"/>
              <a:gd name="connsiteY92" fmla="*/ 1415745 h 1464231"/>
              <a:gd name="connsiteX93" fmla="*/ 3530 w 2800371"/>
              <a:gd name="connsiteY93" fmla="*/ 1433397 h 1464231"/>
              <a:gd name="connsiteX94" fmla="*/ 0 w 2800371"/>
              <a:gd name="connsiteY94" fmla="*/ 1454580 h 1464231"/>
              <a:gd name="connsiteX95" fmla="*/ 7061 w 2800371"/>
              <a:gd name="connsiteY95" fmla="*/ 1359257 h 1464231"/>
              <a:gd name="connsiteX96" fmla="*/ 7061 w 2800371"/>
              <a:gd name="connsiteY96" fmla="*/ 1331013 h 1464231"/>
              <a:gd name="connsiteX0" fmla="*/ 7061 w 2800371"/>
              <a:gd name="connsiteY0" fmla="*/ 1331013 h 1464231"/>
              <a:gd name="connsiteX1" fmla="*/ 7061 w 2800371"/>
              <a:gd name="connsiteY1" fmla="*/ 1331013 h 1464231"/>
              <a:gd name="connsiteX2" fmla="*/ 52957 w 2800371"/>
              <a:gd name="connsiteY2" fmla="*/ 1309830 h 1464231"/>
              <a:gd name="connsiteX3" fmla="*/ 67079 w 2800371"/>
              <a:gd name="connsiteY3" fmla="*/ 1306299 h 1464231"/>
              <a:gd name="connsiteX4" fmla="*/ 102384 w 2800371"/>
              <a:gd name="connsiteY4" fmla="*/ 1320421 h 1464231"/>
              <a:gd name="connsiteX5" fmla="*/ 123567 w 2800371"/>
              <a:gd name="connsiteY5" fmla="*/ 1334543 h 1464231"/>
              <a:gd name="connsiteX6" fmla="*/ 165933 w 2800371"/>
              <a:gd name="connsiteY6" fmla="*/ 1331013 h 1464231"/>
              <a:gd name="connsiteX7" fmla="*/ 194177 w 2800371"/>
              <a:gd name="connsiteY7" fmla="*/ 1316891 h 1464231"/>
              <a:gd name="connsiteX8" fmla="*/ 208299 w 2800371"/>
              <a:gd name="connsiteY8" fmla="*/ 1313360 h 1464231"/>
              <a:gd name="connsiteX9" fmla="*/ 240074 w 2800371"/>
              <a:gd name="connsiteY9" fmla="*/ 1306299 h 1464231"/>
              <a:gd name="connsiteX10" fmla="*/ 275379 w 2800371"/>
              <a:gd name="connsiteY10" fmla="*/ 1309830 h 1464231"/>
              <a:gd name="connsiteX11" fmla="*/ 293031 w 2800371"/>
              <a:gd name="connsiteY11" fmla="*/ 1316891 h 1464231"/>
              <a:gd name="connsiteX12" fmla="*/ 310684 w 2800371"/>
              <a:gd name="connsiteY12" fmla="*/ 1309830 h 1464231"/>
              <a:gd name="connsiteX13" fmla="*/ 353050 w 2800371"/>
              <a:gd name="connsiteY13" fmla="*/ 1302769 h 1464231"/>
              <a:gd name="connsiteX14" fmla="*/ 427190 w 2800371"/>
              <a:gd name="connsiteY14" fmla="*/ 1313360 h 1464231"/>
              <a:gd name="connsiteX15" fmla="*/ 451904 w 2800371"/>
              <a:gd name="connsiteY15" fmla="*/ 1320421 h 1464231"/>
              <a:gd name="connsiteX16" fmla="*/ 554289 w 2800371"/>
              <a:gd name="connsiteY16" fmla="*/ 1309830 h 1464231"/>
              <a:gd name="connsiteX17" fmla="*/ 586063 w 2800371"/>
              <a:gd name="connsiteY17" fmla="*/ 1285116 h 1464231"/>
              <a:gd name="connsiteX18" fmla="*/ 617838 w 2800371"/>
              <a:gd name="connsiteY18" fmla="*/ 1260403 h 1464231"/>
              <a:gd name="connsiteX19" fmla="*/ 631960 w 2800371"/>
              <a:gd name="connsiteY19" fmla="*/ 1235689 h 1464231"/>
              <a:gd name="connsiteX20" fmla="*/ 649612 w 2800371"/>
              <a:gd name="connsiteY20" fmla="*/ 1214506 h 1464231"/>
              <a:gd name="connsiteX21" fmla="*/ 670795 w 2800371"/>
              <a:gd name="connsiteY21" fmla="*/ 1207445 h 1464231"/>
              <a:gd name="connsiteX22" fmla="*/ 720222 w 2800371"/>
              <a:gd name="connsiteY22" fmla="*/ 1218037 h 1464231"/>
              <a:gd name="connsiteX23" fmla="*/ 741405 w 2800371"/>
              <a:gd name="connsiteY23" fmla="*/ 1242750 h 1464231"/>
              <a:gd name="connsiteX24" fmla="*/ 751997 w 2800371"/>
              <a:gd name="connsiteY24" fmla="*/ 1249811 h 1464231"/>
              <a:gd name="connsiteX25" fmla="*/ 882625 w 2800371"/>
              <a:gd name="connsiteY25" fmla="*/ 1260403 h 1464231"/>
              <a:gd name="connsiteX26" fmla="*/ 914400 w 2800371"/>
              <a:gd name="connsiteY26" fmla="*/ 1295708 h 1464231"/>
              <a:gd name="connsiteX27" fmla="*/ 935583 w 2800371"/>
              <a:gd name="connsiteY27" fmla="*/ 1306299 h 1464231"/>
              <a:gd name="connsiteX28" fmla="*/ 963827 w 2800371"/>
              <a:gd name="connsiteY28" fmla="*/ 1313360 h 1464231"/>
              <a:gd name="connsiteX29" fmla="*/ 1016784 w 2800371"/>
              <a:gd name="connsiteY29" fmla="*/ 1239220 h 1464231"/>
              <a:gd name="connsiteX30" fmla="*/ 1073272 w 2800371"/>
              <a:gd name="connsiteY30" fmla="*/ 1182732 h 1464231"/>
              <a:gd name="connsiteX31" fmla="*/ 1105047 w 2800371"/>
              <a:gd name="connsiteY31" fmla="*/ 1172140 h 1464231"/>
              <a:gd name="connsiteX32" fmla="*/ 1154474 w 2800371"/>
              <a:gd name="connsiteY32" fmla="*/ 1175671 h 1464231"/>
              <a:gd name="connsiteX33" fmla="*/ 1179187 w 2800371"/>
              <a:gd name="connsiteY33" fmla="*/ 1196854 h 1464231"/>
              <a:gd name="connsiteX34" fmla="*/ 1193309 w 2800371"/>
              <a:gd name="connsiteY34" fmla="*/ 1207445 h 1464231"/>
              <a:gd name="connsiteX35" fmla="*/ 1218023 w 2800371"/>
              <a:gd name="connsiteY35" fmla="*/ 1225098 h 1464231"/>
              <a:gd name="connsiteX36" fmla="*/ 1228614 w 2800371"/>
              <a:gd name="connsiteY36" fmla="*/ 1242750 h 1464231"/>
              <a:gd name="connsiteX37" fmla="*/ 1232145 w 2800371"/>
              <a:gd name="connsiteY37" fmla="*/ 1253342 h 1464231"/>
              <a:gd name="connsiteX38" fmla="*/ 1253328 w 2800371"/>
              <a:gd name="connsiteY38" fmla="*/ 1274525 h 1464231"/>
              <a:gd name="connsiteX39" fmla="*/ 1299224 w 2800371"/>
              <a:gd name="connsiteY39" fmla="*/ 1263933 h 1464231"/>
              <a:gd name="connsiteX40" fmla="*/ 1313346 w 2800371"/>
              <a:gd name="connsiteY40" fmla="*/ 1239220 h 1464231"/>
              <a:gd name="connsiteX41" fmla="*/ 1327468 w 2800371"/>
              <a:gd name="connsiteY41" fmla="*/ 1218037 h 1464231"/>
              <a:gd name="connsiteX42" fmla="*/ 1338060 w 2800371"/>
              <a:gd name="connsiteY42" fmla="*/ 1200384 h 1464231"/>
              <a:gd name="connsiteX43" fmla="*/ 1348651 w 2800371"/>
              <a:gd name="connsiteY43" fmla="*/ 1165079 h 1464231"/>
              <a:gd name="connsiteX44" fmla="*/ 1355713 w 2800371"/>
              <a:gd name="connsiteY44" fmla="*/ 1150957 h 1464231"/>
              <a:gd name="connsiteX45" fmla="*/ 1398079 w 2800371"/>
              <a:gd name="connsiteY45" fmla="*/ 1052103 h 1464231"/>
              <a:gd name="connsiteX46" fmla="*/ 1419262 w 2800371"/>
              <a:gd name="connsiteY46" fmla="*/ 1030920 h 1464231"/>
              <a:gd name="connsiteX47" fmla="*/ 1443975 w 2800371"/>
              <a:gd name="connsiteY47" fmla="*/ 935597 h 1464231"/>
              <a:gd name="connsiteX48" fmla="*/ 1454567 w 2800371"/>
              <a:gd name="connsiteY48" fmla="*/ 907353 h 1464231"/>
              <a:gd name="connsiteX49" fmla="*/ 1461628 w 2800371"/>
              <a:gd name="connsiteY49" fmla="*/ 886170 h 1464231"/>
              <a:gd name="connsiteX50" fmla="*/ 1475750 w 2800371"/>
              <a:gd name="connsiteY50" fmla="*/ 850865 h 1464231"/>
              <a:gd name="connsiteX51" fmla="*/ 1500463 w 2800371"/>
              <a:gd name="connsiteY51" fmla="*/ 801438 h 1464231"/>
              <a:gd name="connsiteX52" fmla="*/ 1571073 w 2800371"/>
              <a:gd name="connsiteY52" fmla="*/ 610791 h 1464231"/>
              <a:gd name="connsiteX53" fmla="*/ 1613439 w 2800371"/>
              <a:gd name="connsiteY53" fmla="*/ 300106 h 1464231"/>
              <a:gd name="connsiteX54" fmla="*/ 1627561 w 2800371"/>
              <a:gd name="connsiteY54" fmla="*/ 225966 h 1464231"/>
              <a:gd name="connsiteX55" fmla="*/ 1631092 w 2800371"/>
              <a:gd name="connsiteY55" fmla="*/ 151825 h 1464231"/>
              <a:gd name="connsiteX56" fmla="*/ 1666397 w 2800371"/>
              <a:gd name="connsiteY56" fmla="*/ 84746 h 1464231"/>
              <a:gd name="connsiteX57" fmla="*/ 1673458 w 2800371"/>
              <a:gd name="connsiteY57" fmla="*/ 63563 h 1464231"/>
              <a:gd name="connsiteX58" fmla="*/ 1676988 w 2800371"/>
              <a:gd name="connsiteY58" fmla="*/ 52971 h 1464231"/>
              <a:gd name="connsiteX59" fmla="*/ 1691110 w 2800371"/>
              <a:gd name="connsiteY59" fmla="*/ 24727 h 1464231"/>
              <a:gd name="connsiteX60" fmla="*/ 1698171 w 2800371"/>
              <a:gd name="connsiteY60" fmla="*/ 14136 h 1464231"/>
              <a:gd name="connsiteX61" fmla="*/ 1729946 w 2800371"/>
              <a:gd name="connsiteY61" fmla="*/ 17666 h 1464231"/>
              <a:gd name="connsiteX62" fmla="*/ 1765251 w 2800371"/>
              <a:gd name="connsiteY62" fmla="*/ 24727 h 1464231"/>
              <a:gd name="connsiteX63" fmla="*/ 1821739 w 2800371"/>
              <a:gd name="connsiteY63" fmla="*/ 28258 h 1464231"/>
              <a:gd name="connsiteX64" fmla="*/ 1864105 w 2800371"/>
              <a:gd name="connsiteY64" fmla="*/ 24727 h 1464231"/>
              <a:gd name="connsiteX65" fmla="*/ 1874696 w 2800371"/>
              <a:gd name="connsiteY65" fmla="*/ 21197 h 1464231"/>
              <a:gd name="connsiteX66" fmla="*/ 1966489 w 2800371"/>
              <a:gd name="connsiteY66" fmla="*/ 17666 h 1464231"/>
              <a:gd name="connsiteX67" fmla="*/ 2308948 w 2800371"/>
              <a:gd name="connsiteY67" fmla="*/ 7075 h 1464231"/>
              <a:gd name="connsiteX68" fmla="*/ 2372497 w 2800371"/>
              <a:gd name="connsiteY68" fmla="*/ 7075 h 1464231"/>
              <a:gd name="connsiteX69" fmla="*/ 2393680 w 2800371"/>
              <a:gd name="connsiteY69" fmla="*/ 14136 h 1464231"/>
              <a:gd name="connsiteX70" fmla="*/ 2404272 w 2800371"/>
              <a:gd name="connsiteY70" fmla="*/ 77685 h 1464231"/>
              <a:gd name="connsiteX71" fmla="*/ 2464290 w 2800371"/>
              <a:gd name="connsiteY71" fmla="*/ 296576 h 1464231"/>
              <a:gd name="connsiteX72" fmla="*/ 2489004 w 2800371"/>
              <a:gd name="connsiteY72" fmla="*/ 533119 h 1464231"/>
              <a:gd name="connsiteX73" fmla="*/ 2517248 w 2800371"/>
              <a:gd name="connsiteY73" fmla="*/ 593138 h 1464231"/>
              <a:gd name="connsiteX74" fmla="*/ 2559614 w 2800371"/>
              <a:gd name="connsiteY74" fmla="*/ 716706 h 1464231"/>
              <a:gd name="connsiteX75" fmla="*/ 2626693 w 2800371"/>
              <a:gd name="connsiteY75" fmla="*/ 836743 h 1464231"/>
              <a:gd name="connsiteX76" fmla="*/ 2686712 w 2800371"/>
              <a:gd name="connsiteY76" fmla="*/ 967371 h 1464231"/>
              <a:gd name="connsiteX77" fmla="*/ 2697303 w 2800371"/>
              <a:gd name="connsiteY77" fmla="*/ 977963 h 1464231"/>
              <a:gd name="connsiteX78" fmla="*/ 2704364 w 2800371"/>
              <a:gd name="connsiteY78" fmla="*/ 988554 h 1464231"/>
              <a:gd name="connsiteX79" fmla="*/ 2729078 w 2800371"/>
              <a:gd name="connsiteY79" fmla="*/ 1002676 h 1464231"/>
              <a:gd name="connsiteX80" fmla="*/ 2743200 w 2800371"/>
              <a:gd name="connsiteY80" fmla="*/ 1016798 h 1464231"/>
              <a:gd name="connsiteX81" fmla="*/ 2789096 w 2800371"/>
              <a:gd name="connsiteY81" fmla="*/ 1027390 h 1464231"/>
              <a:gd name="connsiteX82" fmla="*/ 2792627 w 2800371"/>
              <a:gd name="connsiteY82" fmla="*/ 1327482 h 1464231"/>
              <a:gd name="connsiteX83" fmla="*/ 2760852 w 2800371"/>
              <a:gd name="connsiteY83" fmla="*/ 1454580 h 1464231"/>
              <a:gd name="connsiteX84" fmla="*/ 2068874 w 2800371"/>
              <a:gd name="connsiteY84" fmla="*/ 1458111 h 1464231"/>
              <a:gd name="connsiteX85" fmla="*/ 571941 w 2800371"/>
              <a:gd name="connsiteY85" fmla="*/ 1454581 h 1464231"/>
              <a:gd name="connsiteX86" fmla="*/ 289501 w 2800371"/>
              <a:gd name="connsiteY86" fmla="*/ 1458111 h 1464231"/>
              <a:gd name="connsiteX87" fmla="*/ 151811 w 2800371"/>
              <a:gd name="connsiteY87" fmla="*/ 1454580 h 1464231"/>
              <a:gd name="connsiteX88" fmla="*/ 141220 w 2800371"/>
              <a:gd name="connsiteY88" fmla="*/ 1341604 h 1464231"/>
              <a:gd name="connsiteX89" fmla="*/ 95323 w 2800371"/>
              <a:gd name="connsiteY89" fmla="*/ 1454580 h 1464231"/>
              <a:gd name="connsiteX90" fmla="*/ 45896 w 2800371"/>
              <a:gd name="connsiteY90" fmla="*/ 1405153 h 1464231"/>
              <a:gd name="connsiteX91" fmla="*/ 31774 w 2800371"/>
              <a:gd name="connsiteY91" fmla="*/ 1408684 h 1464231"/>
              <a:gd name="connsiteX92" fmla="*/ 10591 w 2800371"/>
              <a:gd name="connsiteY92" fmla="*/ 1415745 h 1464231"/>
              <a:gd name="connsiteX93" fmla="*/ 3530 w 2800371"/>
              <a:gd name="connsiteY93" fmla="*/ 1433397 h 1464231"/>
              <a:gd name="connsiteX94" fmla="*/ 0 w 2800371"/>
              <a:gd name="connsiteY94" fmla="*/ 1454580 h 1464231"/>
              <a:gd name="connsiteX95" fmla="*/ 7061 w 2800371"/>
              <a:gd name="connsiteY95" fmla="*/ 1359257 h 1464231"/>
              <a:gd name="connsiteX96" fmla="*/ 7061 w 2800371"/>
              <a:gd name="connsiteY96" fmla="*/ 1331013 h 1464231"/>
              <a:gd name="connsiteX0" fmla="*/ 7061 w 2800371"/>
              <a:gd name="connsiteY0" fmla="*/ 1331013 h 1458111"/>
              <a:gd name="connsiteX1" fmla="*/ 7061 w 2800371"/>
              <a:gd name="connsiteY1" fmla="*/ 1331013 h 1458111"/>
              <a:gd name="connsiteX2" fmla="*/ 52957 w 2800371"/>
              <a:gd name="connsiteY2" fmla="*/ 1309830 h 1458111"/>
              <a:gd name="connsiteX3" fmla="*/ 67079 w 2800371"/>
              <a:gd name="connsiteY3" fmla="*/ 1306299 h 1458111"/>
              <a:gd name="connsiteX4" fmla="*/ 102384 w 2800371"/>
              <a:gd name="connsiteY4" fmla="*/ 1320421 h 1458111"/>
              <a:gd name="connsiteX5" fmla="*/ 123567 w 2800371"/>
              <a:gd name="connsiteY5" fmla="*/ 1334543 h 1458111"/>
              <a:gd name="connsiteX6" fmla="*/ 165933 w 2800371"/>
              <a:gd name="connsiteY6" fmla="*/ 1331013 h 1458111"/>
              <a:gd name="connsiteX7" fmla="*/ 194177 w 2800371"/>
              <a:gd name="connsiteY7" fmla="*/ 1316891 h 1458111"/>
              <a:gd name="connsiteX8" fmla="*/ 208299 w 2800371"/>
              <a:gd name="connsiteY8" fmla="*/ 1313360 h 1458111"/>
              <a:gd name="connsiteX9" fmla="*/ 240074 w 2800371"/>
              <a:gd name="connsiteY9" fmla="*/ 1306299 h 1458111"/>
              <a:gd name="connsiteX10" fmla="*/ 275379 w 2800371"/>
              <a:gd name="connsiteY10" fmla="*/ 1309830 h 1458111"/>
              <a:gd name="connsiteX11" fmla="*/ 293031 w 2800371"/>
              <a:gd name="connsiteY11" fmla="*/ 1316891 h 1458111"/>
              <a:gd name="connsiteX12" fmla="*/ 310684 w 2800371"/>
              <a:gd name="connsiteY12" fmla="*/ 1309830 h 1458111"/>
              <a:gd name="connsiteX13" fmla="*/ 353050 w 2800371"/>
              <a:gd name="connsiteY13" fmla="*/ 1302769 h 1458111"/>
              <a:gd name="connsiteX14" fmla="*/ 427190 w 2800371"/>
              <a:gd name="connsiteY14" fmla="*/ 1313360 h 1458111"/>
              <a:gd name="connsiteX15" fmla="*/ 451904 w 2800371"/>
              <a:gd name="connsiteY15" fmla="*/ 1320421 h 1458111"/>
              <a:gd name="connsiteX16" fmla="*/ 554289 w 2800371"/>
              <a:gd name="connsiteY16" fmla="*/ 1309830 h 1458111"/>
              <a:gd name="connsiteX17" fmla="*/ 586063 w 2800371"/>
              <a:gd name="connsiteY17" fmla="*/ 1285116 h 1458111"/>
              <a:gd name="connsiteX18" fmla="*/ 617838 w 2800371"/>
              <a:gd name="connsiteY18" fmla="*/ 1260403 h 1458111"/>
              <a:gd name="connsiteX19" fmla="*/ 631960 w 2800371"/>
              <a:gd name="connsiteY19" fmla="*/ 1235689 h 1458111"/>
              <a:gd name="connsiteX20" fmla="*/ 649612 w 2800371"/>
              <a:gd name="connsiteY20" fmla="*/ 1214506 h 1458111"/>
              <a:gd name="connsiteX21" fmla="*/ 670795 w 2800371"/>
              <a:gd name="connsiteY21" fmla="*/ 1207445 h 1458111"/>
              <a:gd name="connsiteX22" fmla="*/ 720222 w 2800371"/>
              <a:gd name="connsiteY22" fmla="*/ 1218037 h 1458111"/>
              <a:gd name="connsiteX23" fmla="*/ 741405 w 2800371"/>
              <a:gd name="connsiteY23" fmla="*/ 1242750 h 1458111"/>
              <a:gd name="connsiteX24" fmla="*/ 751997 w 2800371"/>
              <a:gd name="connsiteY24" fmla="*/ 1249811 h 1458111"/>
              <a:gd name="connsiteX25" fmla="*/ 882625 w 2800371"/>
              <a:gd name="connsiteY25" fmla="*/ 1260403 h 1458111"/>
              <a:gd name="connsiteX26" fmla="*/ 914400 w 2800371"/>
              <a:gd name="connsiteY26" fmla="*/ 1295708 h 1458111"/>
              <a:gd name="connsiteX27" fmla="*/ 935583 w 2800371"/>
              <a:gd name="connsiteY27" fmla="*/ 1306299 h 1458111"/>
              <a:gd name="connsiteX28" fmla="*/ 963827 w 2800371"/>
              <a:gd name="connsiteY28" fmla="*/ 1313360 h 1458111"/>
              <a:gd name="connsiteX29" fmla="*/ 1016784 w 2800371"/>
              <a:gd name="connsiteY29" fmla="*/ 1239220 h 1458111"/>
              <a:gd name="connsiteX30" fmla="*/ 1073272 w 2800371"/>
              <a:gd name="connsiteY30" fmla="*/ 1182732 h 1458111"/>
              <a:gd name="connsiteX31" fmla="*/ 1105047 w 2800371"/>
              <a:gd name="connsiteY31" fmla="*/ 1172140 h 1458111"/>
              <a:gd name="connsiteX32" fmla="*/ 1154474 w 2800371"/>
              <a:gd name="connsiteY32" fmla="*/ 1175671 h 1458111"/>
              <a:gd name="connsiteX33" fmla="*/ 1179187 w 2800371"/>
              <a:gd name="connsiteY33" fmla="*/ 1196854 h 1458111"/>
              <a:gd name="connsiteX34" fmla="*/ 1193309 w 2800371"/>
              <a:gd name="connsiteY34" fmla="*/ 1207445 h 1458111"/>
              <a:gd name="connsiteX35" fmla="*/ 1218023 w 2800371"/>
              <a:gd name="connsiteY35" fmla="*/ 1225098 h 1458111"/>
              <a:gd name="connsiteX36" fmla="*/ 1228614 w 2800371"/>
              <a:gd name="connsiteY36" fmla="*/ 1242750 h 1458111"/>
              <a:gd name="connsiteX37" fmla="*/ 1232145 w 2800371"/>
              <a:gd name="connsiteY37" fmla="*/ 1253342 h 1458111"/>
              <a:gd name="connsiteX38" fmla="*/ 1253328 w 2800371"/>
              <a:gd name="connsiteY38" fmla="*/ 1274525 h 1458111"/>
              <a:gd name="connsiteX39" fmla="*/ 1299224 w 2800371"/>
              <a:gd name="connsiteY39" fmla="*/ 1263933 h 1458111"/>
              <a:gd name="connsiteX40" fmla="*/ 1313346 w 2800371"/>
              <a:gd name="connsiteY40" fmla="*/ 1239220 h 1458111"/>
              <a:gd name="connsiteX41" fmla="*/ 1327468 w 2800371"/>
              <a:gd name="connsiteY41" fmla="*/ 1218037 h 1458111"/>
              <a:gd name="connsiteX42" fmla="*/ 1338060 w 2800371"/>
              <a:gd name="connsiteY42" fmla="*/ 1200384 h 1458111"/>
              <a:gd name="connsiteX43" fmla="*/ 1348651 w 2800371"/>
              <a:gd name="connsiteY43" fmla="*/ 1165079 h 1458111"/>
              <a:gd name="connsiteX44" fmla="*/ 1355713 w 2800371"/>
              <a:gd name="connsiteY44" fmla="*/ 1150957 h 1458111"/>
              <a:gd name="connsiteX45" fmla="*/ 1398079 w 2800371"/>
              <a:gd name="connsiteY45" fmla="*/ 1052103 h 1458111"/>
              <a:gd name="connsiteX46" fmla="*/ 1419262 w 2800371"/>
              <a:gd name="connsiteY46" fmla="*/ 1030920 h 1458111"/>
              <a:gd name="connsiteX47" fmla="*/ 1443975 w 2800371"/>
              <a:gd name="connsiteY47" fmla="*/ 935597 h 1458111"/>
              <a:gd name="connsiteX48" fmla="*/ 1454567 w 2800371"/>
              <a:gd name="connsiteY48" fmla="*/ 907353 h 1458111"/>
              <a:gd name="connsiteX49" fmla="*/ 1461628 w 2800371"/>
              <a:gd name="connsiteY49" fmla="*/ 886170 h 1458111"/>
              <a:gd name="connsiteX50" fmla="*/ 1475750 w 2800371"/>
              <a:gd name="connsiteY50" fmla="*/ 850865 h 1458111"/>
              <a:gd name="connsiteX51" fmla="*/ 1500463 w 2800371"/>
              <a:gd name="connsiteY51" fmla="*/ 801438 h 1458111"/>
              <a:gd name="connsiteX52" fmla="*/ 1571073 w 2800371"/>
              <a:gd name="connsiteY52" fmla="*/ 610791 h 1458111"/>
              <a:gd name="connsiteX53" fmla="*/ 1613439 w 2800371"/>
              <a:gd name="connsiteY53" fmla="*/ 300106 h 1458111"/>
              <a:gd name="connsiteX54" fmla="*/ 1627561 w 2800371"/>
              <a:gd name="connsiteY54" fmla="*/ 225966 h 1458111"/>
              <a:gd name="connsiteX55" fmla="*/ 1631092 w 2800371"/>
              <a:gd name="connsiteY55" fmla="*/ 151825 h 1458111"/>
              <a:gd name="connsiteX56" fmla="*/ 1666397 w 2800371"/>
              <a:gd name="connsiteY56" fmla="*/ 84746 h 1458111"/>
              <a:gd name="connsiteX57" fmla="*/ 1673458 w 2800371"/>
              <a:gd name="connsiteY57" fmla="*/ 63563 h 1458111"/>
              <a:gd name="connsiteX58" fmla="*/ 1676988 w 2800371"/>
              <a:gd name="connsiteY58" fmla="*/ 52971 h 1458111"/>
              <a:gd name="connsiteX59" fmla="*/ 1691110 w 2800371"/>
              <a:gd name="connsiteY59" fmla="*/ 24727 h 1458111"/>
              <a:gd name="connsiteX60" fmla="*/ 1698171 w 2800371"/>
              <a:gd name="connsiteY60" fmla="*/ 14136 h 1458111"/>
              <a:gd name="connsiteX61" fmla="*/ 1729946 w 2800371"/>
              <a:gd name="connsiteY61" fmla="*/ 17666 h 1458111"/>
              <a:gd name="connsiteX62" fmla="*/ 1765251 w 2800371"/>
              <a:gd name="connsiteY62" fmla="*/ 24727 h 1458111"/>
              <a:gd name="connsiteX63" fmla="*/ 1821739 w 2800371"/>
              <a:gd name="connsiteY63" fmla="*/ 28258 h 1458111"/>
              <a:gd name="connsiteX64" fmla="*/ 1864105 w 2800371"/>
              <a:gd name="connsiteY64" fmla="*/ 24727 h 1458111"/>
              <a:gd name="connsiteX65" fmla="*/ 1874696 w 2800371"/>
              <a:gd name="connsiteY65" fmla="*/ 21197 h 1458111"/>
              <a:gd name="connsiteX66" fmla="*/ 1966489 w 2800371"/>
              <a:gd name="connsiteY66" fmla="*/ 17666 h 1458111"/>
              <a:gd name="connsiteX67" fmla="*/ 2308948 w 2800371"/>
              <a:gd name="connsiteY67" fmla="*/ 7075 h 1458111"/>
              <a:gd name="connsiteX68" fmla="*/ 2372497 w 2800371"/>
              <a:gd name="connsiteY68" fmla="*/ 7075 h 1458111"/>
              <a:gd name="connsiteX69" fmla="*/ 2393680 w 2800371"/>
              <a:gd name="connsiteY69" fmla="*/ 14136 h 1458111"/>
              <a:gd name="connsiteX70" fmla="*/ 2404272 w 2800371"/>
              <a:gd name="connsiteY70" fmla="*/ 77685 h 1458111"/>
              <a:gd name="connsiteX71" fmla="*/ 2464290 w 2800371"/>
              <a:gd name="connsiteY71" fmla="*/ 296576 h 1458111"/>
              <a:gd name="connsiteX72" fmla="*/ 2489004 w 2800371"/>
              <a:gd name="connsiteY72" fmla="*/ 533119 h 1458111"/>
              <a:gd name="connsiteX73" fmla="*/ 2517248 w 2800371"/>
              <a:gd name="connsiteY73" fmla="*/ 593138 h 1458111"/>
              <a:gd name="connsiteX74" fmla="*/ 2559614 w 2800371"/>
              <a:gd name="connsiteY74" fmla="*/ 716706 h 1458111"/>
              <a:gd name="connsiteX75" fmla="*/ 2626693 w 2800371"/>
              <a:gd name="connsiteY75" fmla="*/ 836743 h 1458111"/>
              <a:gd name="connsiteX76" fmla="*/ 2686712 w 2800371"/>
              <a:gd name="connsiteY76" fmla="*/ 967371 h 1458111"/>
              <a:gd name="connsiteX77" fmla="*/ 2697303 w 2800371"/>
              <a:gd name="connsiteY77" fmla="*/ 977963 h 1458111"/>
              <a:gd name="connsiteX78" fmla="*/ 2704364 w 2800371"/>
              <a:gd name="connsiteY78" fmla="*/ 988554 h 1458111"/>
              <a:gd name="connsiteX79" fmla="*/ 2729078 w 2800371"/>
              <a:gd name="connsiteY79" fmla="*/ 1002676 h 1458111"/>
              <a:gd name="connsiteX80" fmla="*/ 2743200 w 2800371"/>
              <a:gd name="connsiteY80" fmla="*/ 1016798 h 1458111"/>
              <a:gd name="connsiteX81" fmla="*/ 2789096 w 2800371"/>
              <a:gd name="connsiteY81" fmla="*/ 1027390 h 1458111"/>
              <a:gd name="connsiteX82" fmla="*/ 2792627 w 2800371"/>
              <a:gd name="connsiteY82" fmla="*/ 1327482 h 1458111"/>
              <a:gd name="connsiteX83" fmla="*/ 2760852 w 2800371"/>
              <a:gd name="connsiteY83" fmla="*/ 1454580 h 1458111"/>
              <a:gd name="connsiteX84" fmla="*/ 2068874 w 2800371"/>
              <a:gd name="connsiteY84" fmla="*/ 1458111 h 1458111"/>
              <a:gd name="connsiteX85" fmla="*/ 571941 w 2800371"/>
              <a:gd name="connsiteY85" fmla="*/ 1454581 h 1458111"/>
              <a:gd name="connsiteX86" fmla="*/ 289501 w 2800371"/>
              <a:gd name="connsiteY86" fmla="*/ 1458111 h 1458111"/>
              <a:gd name="connsiteX87" fmla="*/ 151811 w 2800371"/>
              <a:gd name="connsiteY87" fmla="*/ 1454580 h 1458111"/>
              <a:gd name="connsiteX88" fmla="*/ 130628 w 2800371"/>
              <a:gd name="connsiteY88" fmla="*/ 1454580 h 1458111"/>
              <a:gd name="connsiteX89" fmla="*/ 95323 w 2800371"/>
              <a:gd name="connsiteY89" fmla="*/ 1454580 h 1458111"/>
              <a:gd name="connsiteX90" fmla="*/ 45896 w 2800371"/>
              <a:gd name="connsiteY90" fmla="*/ 1405153 h 1458111"/>
              <a:gd name="connsiteX91" fmla="*/ 31774 w 2800371"/>
              <a:gd name="connsiteY91" fmla="*/ 1408684 h 1458111"/>
              <a:gd name="connsiteX92" fmla="*/ 10591 w 2800371"/>
              <a:gd name="connsiteY92" fmla="*/ 1415745 h 1458111"/>
              <a:gd name="connsiteX93" fmla="*/ 3530 w 2800371"/>
              <a:gd name="connsiteY93" fmla="*/ 1433397 h 1458111"/>
              <a:gd name="connsiteX94" fmla="*/ 0 w 2800371"/>
              <a:gd name="connsiteY94" fmla="*/ 1454580 h 1458111"/>
              <a:gd name="connsiteX95" fmla="*/ 7061 w 2800371"/>
              <a:gd name="connsiteY95" fmla="*/ 1359257 h 1458111"/>
              <a:gd name="connsiteX96" fmla="*/ 7061 w 2800371"/>
              <a:gd name="connsiteY96" fmla="*/ 1331013 h 1458111"/>
              <a:gd name="connsiteX0" fmla="*/ 7061 w 2800371"/>
              <a:gd name="connsiteY0" fmla="*/ 1331013 h 1458111"/>
              <a:gd name="connsiteX1" fmla="*/ 7061 w 2800371"/>
              <a:gd name="connsiteY1" fmla="*/ 1331013 h 1458111"/>
              <a:gd name="connsiteX2" fmla="*/ 52957 w 2800371"/>
              <a:gd name="connsiteY2" fmla="*/ 1309830 h 1458111"/>
              <a:gd name="connsiteX3" fmla="*/ 67079 w 2800371"/>
              <a:gd name="connsiteY3" fmla="*/ 1306299 h 1458111"/>
              <a:gd name="connsiteX4" fmla="*/ 102384 w 2800371"/>
              <a:gd name="connsiteY4" fmla="*/ 1320421 h 1458111"/>
              <a:gd name="connsiteX5" fmla="*/ 123567 w 2800371"/>
              <a:gd name="connsiteY5" fmla="*/ 1334543 h 1458111"/>
              <a:gd name="connsiteX6" fmla="*/ 165933 w 2800371"/>
              <a:gd name="connsiteY6" fmla="*/ 1331013 h 1458111"/>
              <a:gd name="connsiteX7" fmla="*/ 194177 w 2800371"/>
              <a:gd name="connsiteY7" fmla="*/ 1316891 h 1458111"/>
              <a:gd name="connsiteX8" fmla="*/ 208299 w 2800371"/>
              <a:gd name="connsiteY8" fmla="*/ 1313360 h 1458111"/>
              <a:gd name="connsiteX9" fmla="*/ 240074 w 2800371"/>
              <a:gd name="connsiteY9" fmla="*/ 1306299 h 1458111"/>
              <a:gd name="connsiteX10" fmla="*/ 275379 w 2800371"/>
              <a:gd name="connsiteY10" fmla="*/ 1309830 h 1458111"/>
              <a:gd name="connsiteX11" fmla="*/ 293031 w 2800371"/>
              <a:gd name="connsiteY11" fmla="*/ 1316891 h 1458111"/>
              <a:gd name="connsiteX12" fmla="*/ 310684 w 2800371"/>
              <a:gd name="connsiteY12" fmla="*/ 1309830 h 1458111"/>
              <a:gd name="connsiteX13" fmla="*/ 353050 w 2800371"/>
              <a:gd name="connsiteY13" fmla="*/ 1302769 h 1458111"/>
              <a:gd name="connsiteX14" fmla="*/ 427190 w 2800371"/>
              <a:gd name="connsiteY14" fmla="*/ 1313360 h 1458111"/>
              <a:gd name="connsiteX15" fmla="*/ 451904 w 2800371"/>
              <a:gd name="connsiteY15" fmla="*/ 1320421 h 1458111"/>
              <a:gd name="connsiteX16" fmla="*/ 554289 w 2800371"/>
              <a:gd name="connsiteY16" fmla="*/ 1309830 h 1458111"/>
              <a:gd name="connsiteX17" fmla="*/ 586063 w 2800371"/>
              <a:gd name="connsiteY17" fmla="*/ 1285116 h 1458111"/>
              <a:gd name="connsiteX18" fmla="*/ 617838 w 2800371"/>
              <a:gd name="connsiteY18" fmla="*/ 1260403 h 1458111"/>
              <a:gd name="connsiteX19" fmla="*/ 631960 w 2800371"/>
              <a:gd name="connsiteY19" fmla="*/ 1235689 h 1458111"/>
              <a:gd name="connsiteX20" fmla="*/ 649612 w 2800371"/>
              <a:gd name="connsiteY20" fmla="*/ 1214506 h 1458111"/>
              <a:gd name="connsiteX21" fmla="*/ 670795 w 2800371"/>
              <a:gd name="connsiteY21" fmla="*/ 1207445 h 1458111"/>
              <a:gd name="connsiteX22" fmla="*/ 720222 w 2800371"/>
              <a:gd name="connsiteY22" fmla="*/ 1218037 h 1458111"/>
              <a:gd name="connsiteX23" fmla="*/ 741405 w 2800371"/>
              <a:gd name="connsiteY23" fmla="*/ 1242750 h 1458111"/>
              <a:gd name="connsiteX24" fmla="*/ 751997 w 2800371"/>
              <a:gd name="connsiteY24" fmla="*/ 1249811 h 1458111"/>
              <a:gd name="connsiteX25" fmla="*/ 882625 w 2800371"/>
              <a:gd name="connsiteY25" fmla="*/ 1260403 h 1458111"/>
              <a:gd name="connsiteX26" fmla="*/ 914400 w 2800371"/>
              <a:gd name="connsiteY26" fmla="*/ 1295708 h 1458111"/>
              <a:gd name="connsiteX27" fmla="*/ 935583 w 2800371"/>
              <a:gd name="connsiteY27" fmla="*/ 1306299 h 1458111"/>
              <a:gd name="connsiteX28" fmla="*/ 963827 w 2800371"/>
              <a:gd name="connsiteY28" fmla="*/ 1313360 h 1458111"/>
              <a:gd name="connsiteX29" fmla="*/ 1016784 w 2800371"/>
              <a:gd name="connsiteY29" fmla="*/ 1239220 h 1458111"/>
              <a:gd name="connsiteX30" fmla="*/ 1073272 w 2800371"/>
              <a:gd name="connsiteY30" fmla="*/ 1182732 h 1458111"/>
              <a:gd name="connsiteX31" fmla="*/ 1105047 w 2800371"/>
              <a:gd name="connsiteY31" fmla="*/ 1172140 h 1458111"/>
              <a:gd name="connsiteX32" fmla="*/ 1154474 w 2800371"/>
              <a:gd name="connsiteY32" fmla="*/ 1175671 h 1458111"/>
              <a:gd name="connsiteX33" fmla="*/ 1179187 w 2800371"/>
              <a:gd name="connsiteY33" fmla="*/ 1196854 h 1458111"/>
              <a:gd name="connsiteX34" fmla="*/ 1193309 w 2800371"/>
              <a:gd name="connsiteY34" fmla="*/ 1207445 h 1458111"/>
              <a:gd name="connsiteX35" fmla="*/ 1218023 w 2800371"/>
              <a:gd name="connsiteY35" fmla="*/ 1225098 h 1458111"/>
              <a:gd name="connsiteX36" fmla="*/ 1228614 w 2800371"/>
              <a:gd name="connsiteY36" fmla="*/ 1242750 h 1458111"/>
              <a:gd name="connsiteX37" fmla="*/ 1232145 w 2800371"/>
              <a:gd name="connsiteY37" fmla="*/ 1253342 h 1458111"/>
              <a:gd name="connsiteX38" fmla="*/ 1253328 w 2800371"/>
              <a:gd name="connsiteY38" fmla="*/ 1274525 h 1458111"/>
              <a:gd name="connsiteX39" fmla="*/ 1299224 w 2800371"/>
              <a:gd name="connsiteY39" fmla="*/ 1263933 h 1458111"/>
              <a:gd name="connsiteX40" fmla="*/ 1313346 w 2800371"/>
              <a:gd name="connsiteY40" fmla="*/ 1239220 h 1458111"/>
              <a:gd name="connsiteX41" fmla="*/ 1327468 w 2800371"/>
              <a:gd name="connsiteY41" fmla="*/ 1218037 h 1458111"/>
              <a:gd name="connsiteX42" fmla="*/ 1338060 w 2800371"/>
              <a:gd name="connsiteY42" fmla="*/ 1200384 h 1458111"/>
              <a:gd name="connsiteX43" fmla="*/ 1348651 w 2800371"/>
              <a:gd name="connsiteY43" fmla="*/ 1165079 h 1458111"/>
              <a:gd name="connsiteX44" fmla="*/ 1355713 w 2800371"/>
              <a:gd name="connsiteY44" fmla="*/ 1150957 h 1458111"/>
              <a:gd name="connsiteX45" fmla="*/ 1398079 w 2800371"/>
              <a:gd name="connsiteY45" fmla="*/ 1052103 h 1458111"/>
              <a:gd name="connsiteX46" fmla="*/ 1419262 w 2800371"/>
              <a:gd name="connsiteY46" fmla="*/ 1030920 h 1458111"/>
              <a:gd name="connsiteX47" fmla="*/ 1443975 w 2800371"/>
              <a:gd name="connsiteY47" fmla="*/ 935597 h 1458111"/>
              <a:gd name="connsiteX48" fmla="*/ 1454567 w 2800371"/>
              <a:gd name="connsiteY48" fmla="*/ 907353 h 1458111"/>
              <a:gd name="connsiteX49" fmla="*/ 1461628 w 2800371"/>
              <a:gd name="connsiteY49" fmla="*/ 886170 h 1458111"/>
              <a:gd name="connsiteX50" fmla="*/ 1475750 w 2800371"/>
              <a:gd name="connsiteY50" fmla="*/ 850865 h 1458111"/>
              <a:gd name="connsiteX51" fmla="*/ 1500463 w 2800371"/>
              <a:gd name="connsiteY51" fmla="*/ 801438 h 1458111"/>
              <a:gd name="connsiteX52" fmla="*/ 1571073 w 2800371"/>
              <a:gd name="connsiteY52" fmla="*/ 610791 h 1458111"/>
              <a:gd name="connsiteX53" fmla="*/ 1613439 w 2800371"/>
              <a:gd name="connsiteY53" fmla="*/ 300106 h 1458111"/>
              <a:gd name="connsiteX54" fmla="*/ 1627561 w 2800371"/>
              <a:gd name="connsiteY54" fmla="*/ 225966 h 1458111"/>
              <a:gd name="connsiteX55" fmla="*/ 1631092 w 2800371"/>
              <a:gd name="connsiteY55" fmla="*/ 151825 h 1458111"/>
              <a:gd name="connsiteX56" fmla="*/ 1666397 w 2800371"/>
              <a:gd name="connsiteY56" fmla="*/ 84746 h 1458111"/>
              <a:gd name="connsiteX57" fmla="*/ 1673458 w 2800371"/>
              <a:gd name="connsiteY57" fmla="*/ 63563 h 1458111"/>
              <a:gd name="connsiteX58" fmla="*/ 1676988 w 2800371"/>
              <a:gd name="connsiteY58" fmla="*/ 52971 h 1458111"/>
              <a:gd name="connsiteX59" fmla="*/ 1691110 w 2800371"/>
              <a:gd name="connsiteY59" fmla="*/ 24727 h 1458111"/>
              <a:gd name="connsiteX60" fmla="*/ 1698171 w 2800371"/>
              <a:gd name="connsiteY60" fmla="*/ 14136 h 1458111"/>
              <a:gd name="connsiteX61" fmla="*/ 1729946 w 2800371"/>
              <a:gd name="connsiteY61" fmla="*/ 17666 h 1458111"/>
              <a:gd name="connsiteX62" fmla="*/ 1765251 w 2800371"/>
              <a:gd name="connsiteY62" fmla="*/ 24727 h 1458111"/>
              <a:gd name="connsiteX63" fmla="*/ 1821739 w 2800371"/>
              <a:gd name="connsiteY63" fmla="*/ 28258 h 1458111"/>
              <a:gd name="connsiteX64" fmla="*/ 1864105 w 2800371"/>
              <a:gd name="connsiteY64" fmla="*/ 24727 h 1458111"/>
              <a:gd name="connsiteX65" fmla="*/ 1874696 w 2800371"/>
              <a:gd name="connsiteY65" fmla="*/ 21197 h 1458111"/>
              <a:gd name="connsiteX66" fmla="*/ 1966489 w 2800371"/>
              <a:gd name="connsiteY66" fmla="*/ 17666 h 1458111"/>
              <a:gd name="connsiteX67" fmla="*/ 2308948 w 2800371"/>
              <a:gd name="connsiteY67" fmla="*/ 7075 h 1458111"/>
              <a:gd name="connsiteX68" fmla="*/ 2372497 w 2800371"/>
              <a:gd name="connsiteY68" fmla="*/ 7075 h 1458111"/>
              <a:gd name="connsiteX69" fmla="*/ 2393680 w 2800371"/>
              <a:gd name="connsiteY69" fmla="*/ 14136 h 1458111"/>
              <a:gd name="connsiteX70" fmla="*/ 2404272 w 2800371"/>
              <a:gd name="connsiteY70" fmla="*/ 77685 h 1458111"/>
              <a:gd name="connsiteX71" fmla="*/ 2464290 w 2800371"/>
              <a:gd name="connsiteY71" fmla="*/ 296576 h 1458111"/>
              <a:gd name="connsiteX72" fmla="*/ 2489004 w 2800371"/>
              <a:gd name="connsiteY72" fmla="*/ 533119 h 1458111"/>
              <a:gd name="connsiteX73" fmla="*/ 2517248 w 2800371"/>
              <a:gd name="connsiteY73" fmla="*/ 593138 h 1458111"/>
              <a:gd name="connsiteX74" fmla="*/ 2559614 w 2800371"/>
              <a:gd name="connsiteY74" fmla="*/ 716706 h 1458111"/>
              <a:gd name="connsiteX75" fmla="*/ 2626693 w 2800371"/>
              <a:gd name="connsiteY75" fmla="*/ 836743 h 1458111"/>
              <a:gd name="connsiteX76" fmla="*/ 2686712 w 2800371"/>
              <a:gd name="connsiteY76" fmla="*/ 967371 h 1458111"/>
              <a:gd name="connsiteX77" fmla="*/ 2697303 w 2800371"/>
              <a:gd name="connsiteY77" fmla="*/ 977963 h 1458111"/>
              <a:gd name="connsiteX78" fmla="*/ 2704364 w 2800371"/>
              <a:gd name="connsiteY78" fmla="*/ 988554 h 1458111"/>
              <a:gd name="connsiteX79" fmla="*/ 2729078 w 2800371"/>
              <a:gd name="connsiteY79" fmla="*/ 1002676 h 1458111"/>
              <a:gd name="connsiteX80" fmla="*/ 2743200 w 2800371"/>
              <a:gd name="connsiteY80" fmla="*/ 1016798 h 1458111"/>
              <a:gd name="connsiteX81" fmla="*/ 2789096 w 2800371"/>
              <a:gd name="connsiteY81" fmla="*/ 1027390 h 1458111"/>
              <a:gd name="connsiteX82" fmla="*/ 2792627 w 2800371"/>
              <a:gd name="connsiteY82" fmla="*/ 1327482 h 1458111"/>
              <a:gd name="connsiteX83" fmla="*/ 2760852 w 2800371"/>
              <a:gd name="connsiteY83" fmla="*/ 1454580 h 1458111"/>
              <a:gd name="connsiteX84" fmla="*/ 2068874 w 2800371"/>
              <a:gd name="connsiteY84" fmla="*/ 1458111 h 1458111"/>
              <a:gd name="connsiteX85" fmla="*/ 571941 w 2800371"/>
              <a:gd name="connsiteY85" fmla="*/ 1454581 h 1458111"/>
              <a:gd name="connsiteX86" fmla="*/ 289501 w 2800371"/>
              <a:gd name="connsiteY86" fmla="*/ 1458111 h 1458111"/>
              <a:gd name="connsiteX87" fmla="*/ 151811 w 2800371"/>
              <a:gd name="connsiteY87" fmla="*/ 1454580 h 1458111"/>
              <a:gd name="connsiteX88" fmla="*/ 130628 w 2800371"/>
              <a:gd name="connsiteY88" fmla="*/ 1454580 h 1458111"/>
              <a:gd name="connsiteX89" fmla="*/ 95323 w 2800371"/>
              <a:gd name="connsiteY89" fmla="*/ 1454580 h 1458111"/>
              <a:gd name="connsiteX90" fmla="*/ 45896 w 2800371"/>
              <a:gd name="connsiteY90" fmla="*/ 1405153 h 1458111"/>
              <a:gd name="connsiteX91" fmla="*/ 35305 w 2800371"/>
              <a:gd name="connsiteY91" fmla="*/ 1454580 h 1458111"/>
              <a:gd name="connsiteX92" fmla="*/ 10591 w 2800371"/>
              <a:gd name="connsiteY92" fmla="*/ 1415745 h 1458111"/>
              <a:gd name="connsiteX93" fmla="*/ 3530 w 2800371"/>
              <a:gd name="connsiteY93" fmla="*/ 1433397 h 1458111"/>
              <a:gd name="connsiteX94" fmla="*/ 0 w 2800371"/>
              <a:gd name="connsiteY94" fmla="*/ 1454580 h 1458111"/>
              <a:gd name="connsiteX95" fmla="*/ 7061 w 2800371"/>
              <a:gd name="connsiteY95" fmla="*/ 1359257 h 1458111"/>
              <a:gd name="connsiteX96" fmla="*/ 7061 w 2800371"/>
              <a:gd name="connsiteY96" fmla="*/ 1331013 h 1458111"/>
              <a:gd name="connsiteX0" fmla="*/ 7061 w 2800371"/>
              <a:gd name="connsiteY0" fmla="*/ 1331013 h 1460544"/>
              <a:gd name="connsiteX1" fmla="*/ 7061 w 2800371"/>
              <a:gd name="connsiteY1" fmla="*/ 1331013 h 1460544"/>
              <a:gd name="connsiteX2" fmla="*/ 52957 w 2800371"/>
              <a:gd name="connsiteY2" fmla="*/ 1309830 h 1460544"/>
              <a:gd name="connsiteX3" fmla="*/ 67079 w 2800371"/>
              <a:gd name="connsiteY3" fmla="*/ 1306299 h 1460544"/>
              <a:gd name="connsiteX4" fmla="*/ 102384 w 2800371"/>
              <a:gd name="connsiteY4" fmla="*/ 1320421 h 1460544"/>
              <a:gd name="connsiteX5" fmla="*/ 123567 w 2800371"/>
              <a:gd name="connsiteY5" fmla="*/ 1334543 h 1460544"/>
              <a:gd name="connsiteX6" fmla="*/ 165933 w 2800371"/>
              <a:gd name="connsiteY6" fmla="*/ 1331013 h 1460544"/>
              <a:gd name="connsiteX7" fmla="*/ 194177 w 2800371"/>
              <a:gd name="connsiteY7" fmla="*/ 1316891 h 1460544"/>
              <a:gd name="connsiteX8" fmla="*/ 208299 w 2800371"/>
              <a:gd name="connsiteY8" fmla="*/ 1313360 h 1460544"/>
              <a:gd name="connsiteX9" fmla="*/ 240074 w 2800371"/>
              <a:gd name="connsiteY9" fmla="*/ 1306299 h 1460544"/>
              <a:gd name="connsiteX10" fmla="*/ 275379 w 2800371"/>
              <a:gd name="connsiteY10" fmla="*/ 1309830 h 1460544"/>
              <a:gd name="connsiteX11" fmla="*/ 293031 w 2800371"/>
              <a:gd name="connsiteY11" fmla="*/ 1316891 h 1460544"/>
              <a:gd name="connsiteX12" fmla="*/ 310684 w 2800371"/>
              <a:gd name="connsiteY12" fmla="*/ 1309830 h 1460544"/>
              <a:gd name="connsiteX13" fmla="*/ 353050 w 2800371"/>
              <a:gd name="connsiteY13" fmla="*/ 1302769 h 1460544"/>
              <a:gd name="connsiteX14" fmla="*/ 427190 w 2800371"/>
              <a:gd name="connsiteY14" fmla="*/ 1313360 h 1460544"/>
              <a:gd name="connsiteX15" fmla="*/ 451904 w 2800371"/>
              <a:gd name="connsiteY15" fmla="*/ 1320421 h 1460544"/>
              <a:gd name="connsiteX16" fmla="*/ 554289 w 2800371"/>
              <a:gd name="connsiteY16" fmla="*/ 1309830 h 1460544"/>
              <a:gd name="connsiteX17" fmla="*/ 586063 w 2800371"/>
              <a:gd name="connsiteY17" fmla="*/ 1285116 h 1460544"/>
              <a:gd name="connsiteX18" fmla="*/ 617838 w 2800371"/>
              <a:gd name="connsiteY18" fmla="*/ 1260403 h 1460544"/>
              <a:gd name="connsiteX19" fmla="*/ 631960 w 2800371"/>
              <a:gd name="connsiteY19" fmla="*/ 1235689 h 1460544"/>
              <a:gd name="connsiteX20" fmla="*/ 649612 w 2800371"/>
              <a:gd name="connsiteY20" fmla="*/ 1214506 h 1460544"/>
              <a:gd name="connsiteX21" fmla="*/ 670795 w 2800371"/>
              <a:gd name="connsiteY21" fmla="*/ 1207445 h 1460544"/>
              <a:gd name="connsiteX22" fmla="*/ 720222 w 2800371"/>
              <a:gd name="connsiteY22" fmla="*/ 1218037 h 1460544"/>
              <a:gd name="connsiteX23" fmla="*/ 741405 w 2800371"/>
              <a:gd name="connsiteY23" fmla="*/ 1242750 h 1460544"/>
              <a:gd name="connsiteX24" fmla="*/ 751997 w 2800371"/>
              <a:gd name="connsiteY24" fmla="*/ 1249811 h 1460544"/>
              <a:gd name="connsiteX25" fmla="*/ 882625 w 2800371"/>
              <a:gd name="connsiteY25" fmla="*/ 1260403 h 1460544"/>
              <a:gd name="connsiteX26" fmla="*/ 914400 w 2800371"/>
              <a:gd name="connsiteY26" fmla="*/ 1295708 h 1460544"/>
              <a:gd name="connsiteX27" fmla="*/ 935583 w 2800371"/>
              <a:gd name="connsiteY27" fmla="*/ 1306299 h 1460544"/>
              <a:gd name="connsiteX28" fmla="*/ 963827 w 2800371"/>
              <a:gd name="connsiteY28" fmla="*/ 1313360 h 1460544"/>
              <a:gd name="connsiteX29" fmla="*/ 1016784 w 2800371"/>
              <a:gd name="connsiteY29" fmla="*/ 1239220 h 1460544"/>
              <a:gd name="connsiteX30" fmla="*/ 1073272 w 2800371"/>
              <a:gd name="connsiteY30" fmla="*/ 1182732 h 1460544"/>
              <a:gd name="connsiteX31" fmla="*/ 1105047 w 2800371"/>
              <a:gd name="connsiteY31" fmla="*/ 1172140 h 1460544"/>
              <a:gd name="connsiteX32" fmla="*/ 1154474 w 2800371"/>
              <a:gd name="connsiteY32" fmla="*/ 1175671 h 1460544"/>
              <a:gd name="connsiteX33" fmla="*/ 1179187 w 2800371"/>
              <a:gd name="connsiteY33" fmla="*/ 1196854 h 1460544"/>
              <a:gd name="connsiteX34" fmla="*/ 1193309 w 2800371"/>
              <a:gd name="connsiteY34" fmla="*/ 1207445 h 1460544"/>
              <a:gd name="connsiteX35" fmla="*/ 1218023 w 2800371"/>
              <a:gd name="connsiteY35" fmla="*/ 1225098 h 1460544"/>
              <a:gd name="connsiteX36" fmla="*/ 1228614 w 2800371"/>
              <a:gd name="connsiteY36" fmla="*/ 1242750 h 1460544"/>
              <a:gd name="connsiteX37" fmla="*/ 1232145 w 2800371"/>
              <a:gd name="connsiteY37" fmla="*/ 1253342 h 1460544"/>
              <a:gd name="connsiteX38" fmla="*/ 1253328 w 2800371"/>
              <a:gd name="connsiteY38" fmla="*/ 1274525 h 1460544"/>
              <a:gd name="connsiteX39" fmla="*/ 1299224 w 2800371"/>
              <a:gd name="connsiteY39" fmla="*/ 1263933 h 1460544"/>
              <a:gd name="connsiteX40" fmla="*/ 1313346 w 2800371"/>
              <a:gd name="connsiteY40" fmla="*/ 1239220 h 1460544"/>
              <a:gd name="connsiteX41" fmla="*/ 1327468 w 2800371"/>
              <a:gd name="connsiteY41" fmla="*/ 1218037 h 1460544"/>
              <a:gd name="connsiteX42" fmla="*/ 1338060 w 2800371"/>
              <a:gd name="connsiteY42" fmla="*/ 1200384 h 1460544"/>
              <a:gd name="connsiteX43" fmla="*/ 1348651 w 2800371"/>
              <a:gd name="connsiteY43" fmla="*/ 1165079 h 1460544"/>
              <a:gd name="connsiteX44" fmla="*/ 1355713 w 2800371"/>
              <a:gd name="connsiteY44" fmla="*/ 1150957 h 1460544"/>
              <a:gd name="connsiteX45" fmla="*/ 1398079 w 2800371"/>
              <a:gd name="connsiteY45" fmla="*/ 1052103 h 1460544"/>
              <a:gd name="connsiteX46" fmla="*/ 1419262 w 2800371"/>
              <a:gd name="connsiteY46" fmla="*/ 1030920 h 1460544"/>
              <a:gd name="connsiteX47" fmla="*/ 1443975 w 2800371"/>
              <a:gd name="connsiteY47" fmla="*/ 935597 h 1460544"/>
              <a:gd name="connsiteX48" fmla="*/ 1454567 w 2800371"/>
              <a:gd name="connsiteY48" fmla="*/ 907353 h 1460544"/>
              <a:gd name="connsiteX49" fmla="*/ 1461628 w 2800371"/>
              <a:gd name="connsiteY49" fmla="*/ 886170 h 1460544"/>
              <a:gd name="connsiteX50" fmla="*/ 1475750 w 2800371"/>
              <a:gd name="connsiteY50" fmla="*/ 850865 h 1460544"/>
              <a:gd name="connsiteX51" fmla="*/ 1500463 w 2800371"/>
              <a:gd name="connsiteY51" fmla="*/ 801438 h 1460544"/>
              <a:gd name="connsiteX52" fmla="*/ 1571073 w 2800371"/>
              <a:gd name="connsiteY52" fmla="*/ 610791 h 1460544"/>
              <a:gd name="connsiteX53" fmla="*/ 1613439 w 2800371"/>
              <a:gd name="connsiteY53" fmla="*/ 300106 h 1460544"/>
              <a:gd name="connsiteX54" fmla="*/ 1627561 w 2800371"/>
              <a:gd name="connsiteY54" fmla="*/ 225966 h 1460544"/>
              <a:gd name="connsiteX55" fmla="*/ 1631092 w 2800371"/>
              <a:gd name="connsiteY55" fmla="*/ 151825 h 1460544"/>
              <a:gd name="connsiteX56" fmla="*/ 1666397 w 2800371"/>
              <a:gd name="connsiteY56" fmla="*/ 84746 h 1460544"/>
              <a:gd name="connsiteX57" fmla="*/ 1673458 w 2800371"/>
              <a:gd name="connsiteY57" fmla="*/ 63563 h 1460544"/>
              <a:gd name="connsiteX58" fmla="*/ 1676988 w 2800371"/>
              <a:gd name="connsiteY58" fmla="*/ 52971 h 1460544"/>
              <a:gd name="connsiteX59" fmla="*/ 1691110 w 2800371"/>
              <a:gd name="connsiteY59" fmla="*/ 24727 h 1460544"/>
              <a:gd name="connsiteX60" fmla="*/ 1698171 w 2800371"/>
              <a:gd name="connsiteY60" fmla="*/ 14136 h 1460544"/>
              <a:gd name="connsiteX61" fmla="*/ 1729946 w 2800371"/>
              <a:gd name="connsiteY61" fmla="*/ 17666 h 1460544"/>
              <a:gd name="connsiteX62" fmla="*/ 1765251 w 2800371"/>
              <a:gd name="connsiteY62" fmla="*/ 24727 h 1460544"/>
              <a:gd name="connsiteX63" fmla="*/ 1821739 w 2800371"/>
              <a:gd name="connsiteY63" fmla="*/ 28258 h 1460544"/>
              <a:gd name="connsiteX64" fmla="*/ 1864105 w 2800371"/>
              <a:gd name="connsiteY64" fmla="*/ 24727 h 1460544"/>
              <a:gd name="connsiteX65" fmla="*/ 1874696 w 2800371"/>
              <a:gd name="connsiteY65" fmla="*/ 21197 h 1460544"/>
              <a:gd name="connsiteX66" fmla="*/ 1966489 w 2800371"/>
              <a:gd name="connsiteY66" fmla="*/ 17666 h 1460544"/>
              <a:gd name="connsiteX67" fmla="*/ 2308948 w 2800371"/>
              <a:gd name="connsiteY67" fmla="*/ 7075 h 1460544"/>
              <a:gd name="connsiteX68" fmla="*/ 2372497 w 2800371"/>
              <a:gd name="connsiteY68" fmla="*/ 7075 h 1460544"/>
              <a:gd name="connsiteX69" fmla="*/ 2393680 w 2800371"/>
              <a:gd name="connsiteY69" fmla="*/ 14136 h 1460544"/>
              <a:gd name="connsiteX70" fmla="*/ 2404272 w 2800371"/>
              <a:gd name="connsiteY70" fmla="*/ 77685 h 1460544"/>
              <a:gd name="connsiteX71" fmla="*/ 2464290 w 2800371"/>
              <a:gd name="connsiteY71" fmla="*/ 296576 h 1460544"/>
              <a:gd name="connsiteX72" fmla="*/ 2489004 w 2800371"/>
              <a:gd name="connsiteY72" fmla="*/ 533119 h 1460544"/>
              <a:gd name="connsiteX73" fmla="*/ 2517248 w 2800371"/>
              <a:gd name="connsiteY73" fmla="*/ 593138 h 1460544"/>
              <a:gd name="connsiteX74" fmla="*/ 2559614 w 2800371"/>
              <a:gd name="connsiteY74" fmla="*/ 716706 h 1460544"/>
              <a:gd name="connsiteX75" fmla="*/ 2626693 w 2800371"/>
              <a:gd name="connsiteY75" fmla="*/ 836743 h 1460544"/>
              <a:gd name="connsiteX76" fmla="*/ 2686712 w 2800371"/>
              <a:gd name="connsiteY76" fmla="*/ 967371 h 1460544"/>
              <a:gd name="connsiteX77" fmla="*/ 2697303 w 2800371"/>
              <a:gd name="connsiteY77" fmla="*/ 977963 h 1460544"/>
              <a:gd name="connsiteX78" fmla="*/ 2704364 w 2800371"/>
              <a:gd name="connsiteY78" fmla="*/ 988554 h 1460544"/>
              <a:gd name="connsiteX79" fmla="*/ 2729078 w 2800371"/>
              <a:gd name="connsiteY79" fmla="*/ 1002676 h 1460544"/>
              <a:gd name="connsiteX80" fmla="*/ 2743200 w 2800371"/>
              <a:gd name="connsiteY80" fmla="*/ 1016798 h 1460544"/>
              <a:gd name="connsiteX81" fmla="*/ 2789096 w 2800371"/>
              <a:gd name="connsiteY81" fmla="*/ 1027390 h 1460544"/>
              <a:gd name="connsiteX82" fmla="*/ 2792627 w 2800371"/>
              <a:gd name="connsiteY82" fmla="*/ 1327482 h 1460544"/>
              <a:gd name="connsiteX83" fmla="*/ 2760852 w 2800371"/>
              <a:gd name="connsiteY83" fmla="*/ 1454580 h 1460544"/>
              <a:gd name="connsiteX84" fmla="*/ 2068874 w 2800371"/>
              <a:gd name="connsiteY84" fmla="*/ 1458111 h 1460544"/>
              <a:gd name="connsiteX85" fmla="*/ 571941 w 2800371"/>
              <a:gd name="connsiteY85" fmla="*/ 1454581 h 1460544"/>
              <a:gd name="connsiteX86" fmla="*/ 289501 w 2800371"/>
              <a:gd name="connsiteY86" fmla="*/ 1458111 h 1460544"/>
              <a:gd name="connsiteX87" fmla="*/ 151811 w 2800371"/>
              <a:gd name="connsiteY87" fmla="*/ 1454580 h 1460544"/>
              <a:gd name="connsiteX88" fmla="*/ 130628 w 2800371"/>
              <a:gd name="connsiteY88" fmla="*/ 1454580 h 1460544"/>
              <a:gd name="connsiteX89" fmla="*/ 95323 w 2800371"/>
              <a:gd name="connsiteY89" fmla="*/ 1454580 h 1460544"/>
              <a:gd name="connsiteX90" fmla="*/ 70609 w 2800371"/>
              <a:gd name="connsiteY90" fmla="*/ 1454580 h 1460544"/>
              <a:gd name="connsiteX91" fmla="*/ 35305 w 2800371"/>
              <a:gd name="connsiteY91" fmla="*/ 1454580 h 1460544"/>
              <a:gd name="connsiteX92" fmla="*/ 10591 w 2800371"/>
              <a:gd name="connsiteY92" fmla="*/ 1415745 h 1460544"/>
              <a:gd name="connsiteX93" fmla="*/ 3530 w 2800371"/>
              <a:gd name="connsiteY93" fmla="*/ 1433397 h 1460544"/>
              <a:gd name="connsiteX94" fmla="*/ 0 w 2800371"/>
              <a:gd name="connsiteY94" fmla="*/ 1454580 h 1460544"/>
              <a:gd name="connsiteX95" fmla="*/ 7061 w 2800371"/>
              <a:gd name="connsiteY95" fmla="*/ 1359257 h 1460544"/>
              <a:gd name="connsiteX96" fmla="*/ 7061 w 2800371"/>
              <a:gd name="connsiteY96" fmla="*/ 1331013 h 1460544"/>
              <a:gd name="connsiteX0" fmla="*/ 7061 w 2800371"/>
              <a:gd name="connsiteY0" fmla="*/ 1331013 h 1460544"/>
              <a:gd name="connsiteX1" fmla="*/ 7061 w 2800371"/>
              <a:gd name="connsiteY1" fmla="*/ 1331013 h 1460544"/>
              <a:gd name="connsiteX2" fmla="*/ 52957 w 2800371"/>
              <a:gd name="connsiteY2" fmla="*/ 1309830 h 1460544"/>
              <a:gd name="connsiteX3" fmla="*/ 67079 w 2800371"/>
              <a:gd name="connsiteY3" fmla="*/ 1306299 h 1460544"/>
              <a:gd name="connsiteX4" fmla="*/ 102384 w 2800371"/>
              <a:gd name="connsiteY4" fmla="*/ 1320421 h 1460544"/>
              <a:gd name="connsiteX5" fmla="*/ 123567 w 2800371"/>
              <a:gd name="connsiteY5" fmla="*/ 1334543 h 1460544"/>
              <a:gd name="connsiteX6" fmla="*/ 165933 w 2800371"/>
              <a:gd name="connsiteY6" fmla="*/ 1331013 h 1460544"/>
              <a:gd name="connsiteX7" fmla="*/ 194177 w 2800371"/>
              <a:gd name="connsiteY7" fmla="*/ 1316891 h 1460544"/>
              <a:gd name="connsiteX8" fmla="*/ 208299 w 2800371"/>
              <a:gd name="connsiteY8" fmla="*/ 1313360 h 1460544"/>
              <a:gd name="connsiteX9" fmla="*/ 240074 w 2800371"/>
              <a:gd name="connsiteY9" fmla="*/ 1306299 h 1460544"/>
              <a:gd name="connsiteX10" fmla="*/ 275379 w 2800371"/>
              <a:gd name="connsiteY10" fmla="*/ 1309830 h 1460544"/>
              <a:gd name="connsiteX11" fmla="*/ 293031 w 2800371"/>
              <a:gd name="connsiteY11" fmla="*/ 1316891 h 1460544"/>
              <a:gd name="connsiteX12" fmla="*/ 310684 w 2800371"/>
              <a:gd name="connsiteY12" fmla="*/ 1309830 h 1460544"/>
              <a:gd name="connsiteX13" fmla="*/ 353050 w 2800371"/>
              <a:gd name="connsiteY13" fmla="*/ 1302769 h 1460544"/>
              <a:gd name="connsiteX14" fmla="*/ 427190 w 2800371"/>
              <a:gd name="connsiteY14" fmla="*/ 1313360 h 1460544"/>
              <a:gd name="connsiteX15" fmla="*/ 451904 w 2800371"/>
              <a:gd name="connsiteY15" fmla="*/ 1320421 h 1460544"/>
              <a:gd name="connsiteX16" fmla="*/ 554289 w 2800371"/>
              <a:gd name="connsiteY16" fmla="*/ 1309830 h 1460544"/>
              <a:gd name="connsiteX17" fmla="*/ 586063 w 2800371"/>
              <a:gd name="connsiteY17" fmla="*/ 1285116 h 1460544"/>
              <a:gd name="connsiteX18" fmla="*/ 617838 w 2800371"/>
              <a:gd name="connsiteY18" fmla="*/ 1260403 h 1460544"/>
              <a:gd name="connsiteX19" fmla="*/ 631960 w 2800371"/>
              <a:gd name="connsiteY19" fmla="*/ 1235689 h 1460544"/>
              <a:gd name="connsiteX20" fmla="*/ 649612 w 2800371"/>
              <a:gd name="connsiteY20" fmla="*/ 1214506 h 1460544"/>
              <a:gd name="connsiteX21" fmla="*/ 670795 w 2800371"/>
              <a:gd name="connsiteY21" fmla="*/ 1207445 h 1460544"/>
              <a:gd name="connsiteX22" fmla="*/ 720222 w 2800371"/>
              <a:gd name="connsiteY22" fmla="*/ 1218037 h 1460544"/>
              <a:gd name="connsiteX23" fmla="*/ 741405 w 2800371"/>
              <a:gd name="connsiteY23" fmla="*/ 1242750 h 1460544"/>
              <a:gd name="connsiteX24" fmla="*/ 751997 w 2800371"/>
              <a:gd name="connsiteY24" fmla="*/ 1249811 h 1460544"/>
              <a:gd name="connsiteX25" fmla="*/ 882625 w 2800371"/>
              <a:gd name="connsiteY25" fmla="*/ 1260403 h 1460544"/>
              <a:gd name="connsiteX26" fmla="*/ 914400 w 2800371"/>
              <a:gd name="connsiteY26" fmla="*/ 1295708 h 1460544"/>
              <a:gd name="connsiteX27" fmla="*/ 935583 w 2800371"/>
              <a:gd name="connsiteY27" fmla="*/ 1306299 h 1460544"/>
              <a:gd name="connsiteX28" fmla="*/ 963827 w 2800371"/>
              <a:gd name="connsiteY28" fmla="*/ 1313360 h 1460544"/>
              <a:gd name="connsiteX29" fmla="*/ 1016784 w 2800371"/>
              <a:gd name="connsiteY29" fmla="*/ 1239220 h 1460544"/>
              <a:gd name="connsiteX30" fmla="*/ 1073272 w 2800371"/>
              <a:gd name="connsiteY30" fmla="*/ 1182732 h 1460544"/>
              <a:gd name="connsiteX31" fmla="*/ 1105047 w 2800371"/>
              <a:gd name="connsiteY31" fmla="*/ 1172140 h 1460544"/>
              <a:gd name="connsiteX32" fmla="*/ 1154474 w 2800371"/>
              <a:gd name="connsiteY32" fmla="*/ 1175671 h 1460544"/>
              <a:gd name="connsiteX33" fmla="*/ 1179187 w 2800371"/>
              <a:gd name="connsiteY33" fmla="*/ 1196854 h 1460544"/>
              <a:gd name="connsiteX34" fmla="*/ 1193309 w 2800371"/>
              <a:gd name="connsiteY34" fmla="*/ 1207445 h 1460544"/>
              <a:gd name="connsiteX35" fmla="*/ 1218023 w 2800371"/>
              <a:gd name="connsiteY35" fmla="*/ 1225098 h 1460544"/>
              <a:gd name="connsiteX36" fmla="*/ 1228614 w 2800371"/>
              <a:gd name="connsiteY36" fmla="*/ 1242750 h 1460544"/>
              <a:gd name="connsiteX37" fmla="*/ 1232145 w 2800371"/>
              <a:gd name="connsiteY37" fmla="*/ 1253342 h 1460544"/>
              <a:gd name="connsiteX38" fmla="*/ 1253328 w 2800371"/>
              <a:gd name="connsiteY38" fmla="*/ 1274525 h 1460544"/>
              <a:gd name="connsiteX39" fmla="*/ 1299224 w 2800371"/>
              <a:gd name="connsiteY39" fmla="*/ 1263933 h 1460544"/>
              <a:gd name="connsiteX40" fmla="*/ 1313346 w 2800371"/>
              <a:gd name="connsiteY40" fmla="*/ 1239220 h 1460544"/>
              <a:gd name="connsiteX41" fmla="*/ 1327468 w 2800371"/>
              <a:gd name="connsiteY41" fmla="*/ 1218037 h 1460544"/>
              <a:gd name="connsiteX42" fmla="*/ 1338060 w 2800371"/>
              <a:gd name="connsiteY42" fmla="*/ 1200384 h 1460544"/>
              <a:gd name="connsiteX43" fmla="*/ 1348651 w 2800371"/>
              <a:gd name="connsiteY43" fmla="*/ 1165079 h 1460544"/>
              <a:gd name="connsiteX44" fmla="*/ 1355713 w 2800371"/>
              <a:gd name="connsiteY44" fmla="*/ 1150957 h 1460544"/>
              <a:gd name="connsiteX45" fmla="*/ 1398079 w 2800371"/>
              <a:gd name="connsiteY45" fmla="*/ 1052103 h 1460544"/>
              <a:gd name="connsiteX46" fmla="*/ 1419262 w 2800371"/>
              <a:gd name="connsiteY46" fmla="*/ 1030920 h 1460544"/>
              <a:gd name="connsiteX47" fmla="*/ 1443975 w 2800371"/>
              <a:gd name="connsiteY47" fmla="*/ 935597 h 1460544"/>
              <a:gd name="connsiteX48" fmla="*/ 1454567 w 2800371"/>
              <a:gd name="connsiteY48" fmla="*/ 907353 h 1460544"/>
              <a:gd name="connsiteX49" fmla="*/ 1461628 w 2800371"/>
              <a:gd name="connsiteY49" fmla="*/ 886170 h 1460544"/>
              <a:gd name="connsiteX50" fmla="*/ 1475750 w 2800371"/>
              <a:gd name="connsiteY50" fmla="*/ 850865 h 1460544"/>
              <a:gd name="connsiteX51" fmla="*/ 1500463 w 2800371"/>
              <a:gd name="connsiteY51" fmla="*/ 801438 h 1460544"/>
              <a:gd name="connsiteX52" fmla="*/ 1571073 w 2800371"/>
              <a:gd name="connsiteY52" fmla="*/ 610791 h 1460544"/>
              <a:gd name="connsiteX53" fmla="*/ 1613439 w 2800371"/>
              <a:gd name="connsiteY53" fmla="*/ 300106 h 1460544"/>
              <a:gd name="connsiteX54" fmla="*/ 1627561 w 2800371"/>
              <a:gd name="connsiteY54" fmla="*/ 225966 h 1460544"/>
              <a:gd name="connsiteX55" fmla="*/ 1631092 w 2800371"/>
              <a:gd name="connsiteY55" fmla="*/ 151825 h 1460544"/>
              <a:gd name="connsiteX56" fmla="*/ 1666397 w 2800371"/>
              <a:gd name="connsiteY56" fmla="*/ 84746 h 1460544"/>
              <a:gd name="connsiteX57" fmla="*/ 1673458 w 2800371"/>
              <a:gd name="connsiteY57" fmla="*/ 63563 h 1460544"/>
              <a:gd name="connsiteX58" fmla="*/ 1676988 w 2800371"/>
              <a:gd name="connsiteY58" fmla="*/ 52971 h 1460544"/>
              <a:gd name="connsiteX59" fmla="*/ 1691110 w 2800371"/>
              <a:gd name="connsiteY59" fmla="*/ 24727 h 1460544"/>
              <a:gd name="connsiteX60" fmla="*/ 1698171 w 2800371"/>
              <a:gd name="connsiteY60" fmla="*/ 14136 h 1460544"/>
              <a:gd name="connsiteX61" fmla="*/ 1729946 w 2800371"/>
              <a:gd name="connsiteY61" fmla="*/ 17666 h 1460544"/>
              <a:gd name="connsiteX62" fmla="*/ 1765251 w 2800371"/>
              <a:gd name="connsiteY62" fmla="*/ 24727 h 1460544"/>
              <a:gd name="connsiteX63" fmla="*/ 1821739 w 2800371"/>
              <a:gd name="connsiteY63" fmla="*/ 28258 h 1460544"/>
              <a:gd name="connsiteX64" fmla="*/ 1864105 w 2800371"/>
              <a:gd name="connsiteY64" fmla="*/ 24727 h 1460544"/>
              <a:gd name="connsiteX65" fmla="*/ 1874696 w 2800371"/>
              <a:gd name="connsiteY65" fmla="*/ 21197 h 1460544"/>
              <a:gd name="connsiteX66" fmla="*/ 1966489 w 2800371"/>
              <a:gd name="connsiteY66" fmla="*/ 17666 h 1460544"/>
              <a:gd name="connsiteX67" fmla="*/ 2308948 w 2800371"/>
              <a:gd name="connsiteY67" fmla="*/ 7075 h 1460544"/>
              <a:gd name="connsiteX68" fmla="*/ 2372497 w 2800371"/>
              <a:gd name="connsiteY68" fmla="*/ 7075 h 1460544"/>
              <a:gd name="connsiteX69" fmla="*/ 2393680 w 2800371"/>
              <a:gd name="connsiteY69" fmla="*/ 14136 h 1460544"/>
              <a:gd name="connsiteX70" fmla="*/ 2404272 w 2800371"/>
              <a:gd name="connsiteY70" fmla="*/ 77685 h 1460544"/>
              <a:gd name="connsiteX71" fmla="*/ 2464290 w 2800371"/>
              <a:gd name="connsiteY71" fmla="*/ 296576 h 1460544"/>
              <a:gd name="connsiteX72" fmla="*/ 2489004 w 2800371"/>
              <a:gd name="connsiteY72" fmla="*/ 533119 h 1460544"/>
              <a:gd name="connsiteX73" fmla="*/ 2517248 w 2800371"/>
              <a:gd name="connsiteY73" fmla="*/ 593138 h 1460544"/>
              <a:gd name="connsiteX74" fmla="*/ 2559614 w 2800371"/>
              <a:gd name="connsiteY74" fmla="*/ 716706 h 1460544"/>
              <a:gd name="connsiteX75" fmla="*/ 2626693 w 2800371"/>
              <a:gd name="connsiteY75" fmla="*/ 836743 h 1460544"/>
              <a:gd name="connsiteX76" fmla="*/ 2686712 w 2800371"/>
              <a:gd name="connsiteY76" fmla="*/ 967371 h 1460544"/>
              <a:gd name="connsiteX77" fmla="*/ 2697303 w 2800371"/>
              <a:gd name="connsiteY77" fmla="*/ 977963 h 1460544"/>
              <a:gd name="connsiteX78" fmla="*/ 2704364 w 2800371"/>
              <a:gd name="connsiteY78" fmla="*/ 988554 h 1460544"/>
              <a:gd name="connsiteX79" fmla="*/ 2729078 w 2800371"/>
              <a:gd name="connsiteY79" fmla="*/ 1002676 h 1460544"/>
              <a:gd name="connsiteX80" fmla="*/ 2743200 w 2800371"/>
              <a:gd name="connsiteY80" fmla="*/ 1016798 h 1460544"/>
              <a:gd name="connsiteX81" fmla="*/ 2789096 w 2800371"/>
              <a:gd name="connsiteY81" fmla="*/ 1027390 h 1460544"/>
              <a:gd name="connsiteX82" fmla="*/ 2792627 w 2800371"/>
              <a:gd name="connsiteY82" fmla="*/ 1327482 h 1460544"/>
              <a:gd name="connsiteX83" fmla="*/ 2760852 w 2800371"/>
              <a:gd name="connsiteY83" fmla="*/ 1454580 h 1460544"/>
              <a:gd name="connsiteX84" fmla="*/ 2068874 w 2800371"/>
              <a:gd name="connsiteY84" fmla="*/ 1458111 h 1460544"/>
              <a:gd name="connsiteX85" fmla="*/ 571941 w 2800371"/>
              <a:gd name="connsiteY85" fmla="*/ 1454581 h 1460544"/>
              <a:gd name="connsiteX86" fmla="*/ 289501 w 2800371"/>
              <a:gd name="connsiteY86" fmla="*/ 1458111 h 1460544"/>
              <a:gd name="connsiteX87" fmla="*/ 151811 w 2800371"/>
              <a:gd name="connsiteY87" fmla="*/ 1454580 h 1460544"/>
              <a:gd name="connsiteX88" fmla="*/ 130628 w 2800371"/>
              <a:gd name="connsiteY88" fmla="*/ 1454580 h 1460544"/>
              <a:gd name="connsiteX89" fmla="*/ 95323 w 2800371"/>
              <a:gd name="connsiteY89" fmla="*/ 1454580 h 1460544"/>
              <a:gd name="connsiteX90" fmla="*/ 70609 w 2800371"/>
              <a:gd name="connsiteY90" fmla="*/ 1454580 h 1460544"/>
              <a:gd name="connsiteX91" fmla="*/ 35305 w 2800371"/>
              <a:gd name="connsiteY91" fmla="*/ 1454580 h 1460544"/>
              <a:gd name="connsiteX92" fmla="*/ 10591 w 2800371"/>
              <a:gd name="connsiteY92" fmla="*/ 1415745 h 1460544"/>
              <a:gd name="connsiteX93" fmla="*/ 24713 w 2800371"/>
              <a:gd name="connsiteY93" fmla="*/ 1451050 h 1460544"/>
              <a:gd name="connsiteX94" fmla="*/ 0 w 2800371"/>
              <a:gd name="connsiteY94" fmla="*/ 1454580 h 1460544"/>
              <a:gd name="connsiteX95" fmla="*/ 7061 w 2800371"/>
              <a:gd name="connsiteY95" fmla="*/ 1359257 h 1460544"/>
              <a:gd name="connsiteX96" fmla="*/ 7061 w 2800371"/>
              <a:gd name="connsiteY96" fmla="*/ 1331013 h 1460544"/>
              <a:gd name="connsiteX0" fmla="*/ 7061 w 2796489"/>
              <a:gd name="connsiteY0" fmla="*/ 1331013 h 1460544"/>
              <a:gd name="connsiteX1" fmla="*/ 7061 w 2796489"/>
              <a:gd name="connsiteY1" fmla="*/ 1331013 h 1460544"/>
              <a:gd name="connsiteX2" fmla="*/ 52957 w 2796489"/>
              <a:gd name="connsiteY2" fmla="*/ 1309830 h 1460544"/>
              <a:gd name="connsiteX3" fmla="*/ 67079 w 2796489"/>
              <a:gd name="connsiteY3" fmla="*/ 1306299 h 1460544"/>
              <a:gd name="connsiteX4" fmla="*/ 102384 w 2796489"/>
              <a:gd name="connsiteY4" fmla="*/ 1320421 h 1460544"/>
              <a:gd name="connsiteX5" fmla="*/ 123567 w 2796489"/>
              <a:gd name="connsiteY5" fmla="*/ 1334543 h 1460544"/>
              <a:gd name="connsiteX6" fmla="*/ 165933 w 2796489"/>
              <a:gd name="connsiteY6" fmla="*/ 1331013 h 1460544"/>
              <a:gd name="connsiteX7" fmla="*/ 194177 w 2796489"/>
              <a:gd name="connsiteY7" fmla="*/ 1316891 h 1460544"/>
              <a:gd name="connsiteX8" fmla="*/ 208299 w 2796489"/>
              <a:gd name="connsiteY8" fmla="*/ 1313360 h 1460544"/>
              <a:gd name="connsiteX9" fmla="*/ 240074 w 2796489"/>
              <a:gd name="connsiteY9" fmla="*/ 1306299 h 1460544"/>
              <a:gd name="connsiteX10" fmla="*/ 275379 w 2796489"/>
              <a:gd name="connsiteY10" fmla="*/ 1309830 h 1460544"/>
              <a:gd name="connsiteX11" fmla="*/ 293031 w 2796489"/>
              <a:gd name="connsiteY11" fmla="*/ 1316891 h 1460544"/>
              <a:gd name="connsiteX12" fmla="*/ 310684 w 2796489"/>
              <a:gd name="connsiteY12" fmla="*/ 1309830 h 1460544"/>
              <a:gd name="connsiteX13" fmla="*/ 353050 w 2796489"/>
              <a:gd name="connsiteY13" fmla="*/ 1302769 h 1460544"/>
              <a:gd name="connsiteX14" fmla="*/ 427190 w 2796489"/>
              <a:gd name="connsiteY14" fmla="*/ 1313360 h 1460544"/>
              <a:gd name="connsiteX15" fmla="*/ 451904 w 2796489"/>
              <a:gd name="connsiteY15" fmla="*/ 1320421 h 1460544"/>
              <a:gd name="connsiteX16" fmla="*/ 554289 w 2796489"/>
              <a:gd name="connsiteY16" fmla="*/ 1309830 h 1460544"/>
              <a:gd name="connsiteX17" fmla="*/ 586063 w 2796489"/>
              <a:gd name="connsiteY17" fmla="*/ 1285116 h 1460544"/>
              <a:gd name="connsiteX18" fmla="*/ 617838 w 2796489"/>
              <a:gd name="connsiteY18" fmla="*/ 1260403 h 1460544"/>
              <a:gd name="connsiteX19" fmla="*/ 631960 w 2796489"/>
              <a:gd name="connsiteY19" fmla="*/ 1235689 h 1460544"/>
              <a:gd name="connsiteX20" fmla="*/ 649612 w 2796489"/>
              <a:gd name="connsiteY20" fmla="*/ 1214506 h 1460544"/>
              <a:gd name="connsiteX21" fmla="*/ 670795 w 2796489"/>
              <a:gd name="connsiteY21" fmla="*/ 1207445 h 1460544"/>
              <a:gd name="connsiteX22" fmla="*/ 720222 w 2796489"/>
              <a:gd name="connsiteY22" fmla="*/ 1218037 h 1460544"/>
              <a:gd name="connsiteX23" fmla="*/ 741405 w 2796489"/>
              <a:gd name="connsiteY23" fmla="*/ 1242750 h 1460544"/>
              <a:gd name="connsiteX24" fmla="*/ 751997 w 2796489"/>
              <a:gd name="connsiteY24" fmla="*/ 1249811 h 1460544"/>
              <a:gd name="connsiteX25" fmla="*/ 882625 w 2796489"/>
              <a:gd name="connsiteY25" fmla="*/ 1260403 h 1460544"/>
              <a:gd name="connsiteX26" fmla="*/ 914400 w 2796489"/>
              <a:gd name="connsiteY26" fmla="*/ 1295708 h 1460544"/>
              <a:gd name="connsiteX27" fmla="*/ 935583 w 2796489"/>
              <a:gd name="connsiteY27" fmla="*/ 1306299 h 1460544"/>
              <a:gd name="connsiteX28" fmla="*/ 963827 w 2796489"/>
              <a:gd name="connsiteY28" fmla="*/ 1313360 h 1460544"/>
              <a:gd name="connsiteX29" fmla="*/ 1016784 w 2796489"/>
              <a:gd name="connsiteY29" fmla="*/ 1239220 h 1460544"/>
              <a:gd name="connsiteX30" fmla="*/ 1073272 w 2796489"/>
              <a:gd name="connsiteY30" fmla="*/ 1182732 h 1460544"/>
              <a:gd name="connsiteX31" fmla="*/ 1105047 w 2796489"/>
              <a:gd name="connsiteY31" fmla="*/ 1172140 h 1460544"/>
              <a:gd name="connsiteX32" fmla="*/ 1154474 w 2796489"/>
              <a:gd name="connsiteY32" fmla="*/ 1175671 h 1460544"/>
              <a:gd name="connsiteX33" fmla="*/ 1179187 w 2796489"/>
              <a:gd name="connsiteY33" fmla="*/ 1196854 h 1460544"/>
              <a:gd name="connsiteX34" fmla="*/ 1193309 w 2796489"/>
              <a:gd name="connsiteY34" fmla="*/ 1207445 h 1460544"/>
              <a:gd name="connsiteX35" fmla="*/ 1218023 w 2796489"/>
              <a:gd name="connsiteY35" fmla="*/ 1225098 h 1460544"/>
              <a:gd name="connsiteX36" fmla="*/ 1228614 w 2796489"/>
              <a:gd name="connsiteY36" fmla="*/ 1242750 h 1460544"/>
              <a:gd name="connsiteX37" fmla="*/ 1232145 w 2796489"/>
              <a:gd name="connsiteY37" fmla="*/ 1253342 h 1460544"/>
              <a:gd name="connsiteX38" fmla="*/ 1253328 w 2796489"/>
              <a:gd name="connsiteY38" fmla="*/ 1274525 h 1460544"/>
              <a:gd name="connsiteX39" fmla="*/ 1299224 w 2796489"/>
              <a:gd name="connsiteY39" fmla="*/ 1263933 h 1460544"/>
              <a:gd name="connsiteX40" fmla="*/ 1313346 w 2796489"/>
              <a:gd name="connsiteY40" fmla="*/ 1239220 h 1460544"/>
              <a:gd name="connsiteX41" fmla="*/ 1327468 w 2796489"/>
              <a:gd name="connsiteY41" fmla="*/ 1218037 h 1460544"/>
              <a:gd name="connsiteX42" fmla="*/ 1338060 w 2796489"/>
              <a:gd name="connsiteY42" fmla="*/ 1200384 h 1460544"/>
              <a:gd name="connsiteX43" fmla="*/ 1348651 w 2796489"/>
              <a:gd name="connsiteY43" fmla="*/ 1165079 h 1460544"/>
              <a:gd name="connsiteX44" fmla="*/ 1355713 w 2796489"/>
              <a:gd name="connsiteY44" fmla="*/ 1150957 h 1460544"/>
              <a:gd name="connsiteX45" fmla="*/ 1398079 w 2796489"/>
              <a:gd name="connsiteY45" fmla="*/ 1052103 h 1460544"/>
              <a:gd name="connsiteX46" fmla="*/ 1419262 w 2796489"/>
              <a:gd name="connsiteY46" fmla="*/ 1030920 h 1460544"/>
              <a:gd name="connsiteX47" fmla="*/ 1443975 w 2796489"/>
              <a:gd name="connsiteY47" fmla="*/ 935597 h 1460544"/>
              <a:gd name="connsiteX48" fmla="*/ 1454567 w 2796489"/>
              <a:gd name="connsiteY48" fmla="*/ 907353 h 1460544"/>
              <a:gd name="connsiteX49" fmla="*/ 1461628 w 2796489"/>
              <a:gd name="connsiteY49" fmla="*/ 886170 h 1460544"/>
              <a:gd name="connsiteX50" fmla="*/ 1475750 w 2796489"/>
              <a:gd name="connsiteY50" fmla="*/ 850865 h 1460544"/>
              <a:gd name="connsiteX51" fmla="*/ 1500463 w 2796489"/>
              <a:gd name="connsiteY51" fmla="*/ 801438 h 1460544"/>
              <a:gd name="connsiteX52" fmla="*/ 1571073 w 2796489"/>
              <a:gd name="connsiteY52" fmla="*/ 610791 h 1460544"/>
              <a:gd name="connsiteX53" fmla="*/ 1613439 w 2796489"/>
              <a:gd name="connsiteY53" fmla="*/ 300106 h 1460544"/>
              <a:gd name="connsiteX54" fmla="*/ 1627561 w 2796489"/>
              <a:gd name="connsiteY54" fmla="*/ 225966 h 1460544"/>
              <a:gd name="connsiteX55" fmla="*/ 1631092 w 2796489"/>
              <a:gd name="connsiteY55" fmla="*/ 151825 h 1460544"/>
              <a:gd name="connsiteX56" fmla="*/ 1666397 w 2796489"/>
              <a:gd name="connsiteY56" fmla="*/ 84746 h 1460544"/>
              <a:gd name="connsiteX57" fmla="*/ 1673458 w 2796489"/>
              <a:gd name="connsiteY57" fmla="*/ 63563 h 1460544"/>
              <a:gd name="connsiteX58" fmla="*/ 1676988 w 2796489"/>
              <a:gd name="connsiteY58" fmla="*/ 52971 h 1460544"/>
              <a:gd name="connsiteX59" fmla="*/ 1691110 w 2796489"/>
              <a:gd name="connsiteY59" fmla="*/ 24727 h 1460544"/>
              <a:gd name="connsiteX60" fmla="*/ 1698171 w 2796489"/>
              <a:gd name="connsiteY60" fmla="*/ 14136 h 1460544"/>
              <a:gd name="connsiteX61" fmla="*/ 1729946 w 2796489"/>
              <a:gd name="connsiteY61" fmla="*/ 17666 h 1460544"/>
              <a:gd name="connsiteX62" fmla="*/ 1765251 w 2796489"/>
              <a:gd name="connsiteY62" fmla="*/ 24727 h 1460544"/>
              <a:gd name="connsiteX63" fmla="*/ 1821739 w 2796489"/>
              <a:gd name="connsiteY63" fmla="*/ 28258 h 1460544"/>
              <a:gd name="connsiteX64" fmla="*/ 1864105 w 2796489"/>
              <a:gd name="connsiteY64" fmla="*/ 24727 h 1460544"/>
              <a:gd name="connsiteX65" fmla="*/ 1874696 w 2796489"/>
              <a:gd name="connsiteY65" fmla="*/ 21197 h 1460544"/>
              <a:gd name="connsiteX66" fmla="*/ 1966489 w 2796489"/>
              <a:gd name="connsiteY66" fmla="*/ 17666 h 1460544"/>
              <a:gd name="connsiteX67" fmla="*/ 2308948 w 2796489"/>
              <a:gd name="connsiteY67" fmla="*/ 7075 h 1460544"/>
              <a:gd name="connsiteX68" fmla="*/ 2372497 w 2796489"/>
              <a:gd name="connsiteY68" fmla="*/ 7075 h 1460544"/>
              <a:gd name="connsiteX69" fmla="*/ 2393680 w 2796489"/>
              <a:gd name="connsiteY69" fmla="*/ 14136 h 1460544"/>
              <a:gd name="connsiteX70" fmla="*/ 2404272 w 2796489"/>
              <a:gd name="connsiteY70" fmla="*/ 77685 h 1460544"/>
              <a:gd name="connsiteX71" fmla="*/ 2464290 w 2796489"/>
              <a:gd name="connsiteY71" fmla="*/ 296576 h 1460544"/>
              <a:gd name="connsiteX72" fmla="*/ 2489004 w 2796489"/>
              <a:gd name="connsiteY72" fmla="*/ 533119 h 1460544"/>
              <a:gd name="connsiteX73" fmla="*/ 2517248 w 2796489"/>
              <a:gd name="connsiteY73" fmla="*/ 593138 h 1460544"/>
              <a:gd name="connsiteX74" fmla="*/ 2559614 w 2796489"/>
              <a:gd name="connsiteY74" fmla="*/ 716706 h 1460544"/>
              <a:gd name="connsiteX75" fmla="*/ 2626693 w 2796489"/>
              <a:gd name="connsiteY75" fmla="*/ 836743 h 1460544"/>
              <a:gd name="connsiteX76" fmla="*/ 2686712 w 2796489"/>
              <a:gd name="connsiteY76" fmla="*/ 967371 h 1460544"/>
              <a:gd name="connsiteX77" fmla="*/ 2697303 w 2796489"/>
              <a:gd name="connsiteY77" fmla="*/ 977963 h 1460544"/>
              <a:gd name="connsiteX78" fmla="*/ 2704364 w 2796489"/>
              <a:gd name="connsiteY78" fmla="*/ 988554 h 1460544"/>
              <a:gd name="connsiteX79" fmla="*/ 2729078 w 2796489"/>
              <a:gd name="connsiteY79" fmla="*/ 1002676 h 1460544"/>
              <a:gd name="connsiteX80" fmla="*/ 2743200 w 2796489"/>
              <a:gd name="connsiteY80" fmla="*/ 1016798 h 1460544"/>
              <a:gd name="connsiteX81" fmla="*/ 2789096 w 2796489"/>
              <a:gd name="connsiteY81" fmla="*/ 1027390 h 1460544"/>
              <a:gd name="connsiteX82" fmla="*/ 2792627 w 2796489"/>
              <a:gd name="connsiteY82" fmla="*/ 1327482 h 1460544"/>
              <a:gd name="connsiteX83" fmla="*/ 2760852 w 2796489"/>
              <a:gd name="connsiteY83" fmla="*/ 1458111 h 1460544"/>
              <a:gd name="connsiteX84" fmla="*/ 2068874 w 2796489"/>
              <a:gd name="connsiteY84" fmla="*/ 1458111 h 1460544"/>
              <a:gd name="connsiteX85" fmla="*/ 571941 w 2796489"/>
              <a:gd name="connsiteY85" fmla="*/ 1454581 h 1460544"/>
              <a:gd name="connsiteX86" fmla="*/ 289501 w 2796489"/>
              <a:gd name="connsiteY86" fmla="*/ 1458111 h 1460544"/>
              <a:gd name="connsiteX87" fmla="*/ 151811 w 2796489"/>
              <a:gd name="connsiteY87" fmla="*/ 1454580 h 1460544"/>
              <a:gd name="connsiteX88" fmla="*/ 130628 w 2796489"/>
              <a:gd name="connsiteY88" fmla="*/ 1454580 h 1460544"/>
              <a:gd name="connsiteX89" fmla="*/ 95323 w 2796489"/>
              <a:gd name="connsiteY89" fmla="*/ 1454580 h 1460544"/>
              <a:gd name="connsiteX90" fmla="*/ 70609 w 2796489"/>
              <a:gd name="connsiteY90" fmla="*/ 1454580 h 1460544"/>
              <a:gd name="connsiteX91" fmla="*/ 35305 w 2796489"/>
              <a:gd name="connsiteY91" fmla="*/ 1454580 h 1460544"/>
              <a:gd name="connsiteX92" fmla="*/ 10591 w 2796489"/>
              <a:gd name="connsiteY92" fmla="*/ 1415745 h 1460544"/>
              <a:gd name="connsiteX93" fmla="*/ 24713 w 2796489"/>
              <a:gd name="connsiteY93" fmla="*/ 1451050 h 1460544"/>
              <a:gd name="connsiteX94" fmla="*/ 0 w 2796489"/>
              <a:gd name="connsiteY94" fmla="*/ 1454580 h 1460544"/>
              <a:gd name="connsiteX95" fmla="*/ 7061 w 2796489"/>
              <a:gd name="connsiteY95" fmla="*/ 1359257 h 1460544"/>
              <a:gd name="connsiteX96" fmla="*/ 7061 w 2796489"/>
              <a:gd name="connsiteY96" fmla="*/ 1331013 h 1460544"/>
              <a:gd name="connsiteX0" fmla="*/ 7061 w 2796489"/>
              <a:gd name="connsiteY0" fmla="*/ 1331013 h 1460544"/>
              <a:gd name="connsiteX1" fmla="*/ 7061 w 2796489"/>
              <a:gd name="connsiteY1" fmla="*/ 1331013 h 1460544"/>
              <a:gd name="connsiteX2" fmla="*/ 52957 w 2796489"/>
              <a:gd name="connsiteY2" fmla="*/ 1309830 h 1460544"/>
              <a:gd name="connsiteX3" fmla="*/ 67079 w 2796489"/>
              <a:gd name="connsiteY3" fmla="*/ 1306299 h 1460544"/>
              <a:gd name="connsiteX4" fmla="*/ 102384 w 2796489"/>
              <a:gd name="connsiteY4" fmla="*/ 1320421 h 1460544"/>
              <a:gd name="connsiteX5" fmla="*/ 123567 w 2796489"/>
              <a:gd name="connsiteY5" fmla="*/ 1334543 h 1460544"/>
              <a:gd name="connsiteX6" fmla="*/ 165933 w 2796489"/>
              <a:gd name="connsiteY6" fmla="*/ 1331013 h 1460544"/>
              <a:gd name="connsiteX7" fmla="*/ 194177 w 2796489"/>
              <a:gd name="connsiteY7" fmla="*/ 1316891 h 1460544"/>
              <a:gd name="connsiteX8" fmla="*/ 208299 w 2796489"/>
              <a:gd name="connsiteY8" fmla="*/ 1313360 h 1460544"/>
              <a:gd name="connsiteX9" fmla="*/ 240074 w 2796489"/>
              <a:gd name="connsiteY9" fmla="*/ 1306299 h 1460544"/>
              <a:gd name="connsiteX10" fmla="*/ 275379 w 2796489"/>
              <a:gd name="connsiteY10" fmla="*/ 1309830 h 1460544"/>
              <a:gd name="connsiteX11" fmla="*/ 293031 w 2796489"/>
              <a:gd name="connsiteY11" fmla="*/ 1316891 h 1460544"/>
              <a:gd name="connsiteX12" fmla="*/ 310684 w 2796489"/>
              <a:gd name="connsiteY12" fmla="*/ 1309830 h 1460544"/>
              <a:gd name="connsiteX13" fmla="*/ 353050 w 2796489"/>
              <a:gd name="connsiteY13" fmla="*/ 1302769 h 1460544"/>
              <a:gd name="connsiteX14" fmla="*/ 427190 w 2796489"/>
              <a:gd name="connsiteY14" fmla="*/ 1313360 h 1460544"/>
              <a:gd name="connsiteX15" fmla="*/ 451904 w 2796489"/>
              <a:gd name="connsiteY15" fmla="*/ 1320421 h 1460544"/>
              <a:gd name="connsiteX16" fmla="*/ 554289 w 2796489"/>
              <a:gd name="connsiteY16" fmla="*/ 1309830 h 1460544"/>
              <a:gd name="connsiteX17" fmla="*/ 586063 w 2796489"/>
              <a:gd name="connsiteY17" fmla="*/ 1285116 h 1460544"/>
              <a:gd name="connsiteX18" fmla="*/ 617838 w 2796489"/>
              <a:gd name="connsiteY18" fmla="*/ 1260403 h 1460544"/>
              <a:gd name="connsiteX19" fmla="*/ 631960 w 2796489"/>
              <a:gd name="connsiteY19" fmla="*/ 1235689 h 1460544"/>
              <a:gd name="connsiteX20" fmla="*/ 649612 w 2796489"/>
              <a:gd name="connsiteY20" fmla="*/ 1214506 h 1460544"/>
              <a:gd name="connsiteX21" fmla="*/ 670795 w 2796489"/>
              <a:gd name="connsiteY21" fmla="*/ 1207445 h 1460544"/>
              <a:gd name="connsiteX22" fmla="*/ 720222 w 2796489"/>
              <a:gd name="connsiteY22" fmla="*/ 1218037 h 1460544"/>
              <a:gd name="connsiteX23" fmla="*/ 741405 w 2796489"/>
              <a:gd name="connsiteY23" fmla="*/ 1242750 h 1460544"/>
              <a:gd name="connsiteX24" fmla="*/ 751997 w 2796489"/>
              <a:gd name="connsiteY24" fmla="*/ 1249811 h 1460544"/>
              <a:gd name="connsiteX25" fmla="*/ 882625 w 2796489"/>
              <a:gd name="connsiteY25" fmla="*/ 1260403 h 1460544"/>
              <a:gd name="connsiteX26" fmla="*/ 914400 w 2796489"/>
              <a:gd name="connsiteY26" fmla="*/ 1295708 h 1460544"/>
              <a:gd name="connsiteX27" fmla="*/ 935583 w 2796489"/>
              <a:gd name="connsiteY27" fmla="*/ 1306299 h 1460544"/>
              <a:gd name="connsiteX28" fmla="*/ 963827 w 2796489"/>
              <a:gd name="connsiteY28" fmla="*/ 1313360 h 1460544"/>
              <a:gd name="connsiteX29" fmla="*/ 1016784 w 2796489"/>
              <a:gd name="connsiteY29" fmla="*/ 1239220 h 1460544"/>
              <a:gd name="connsiteX30" fmla="*/ 1073272 w 2796489"/>
              <a:gd name="connsiteY30" fmla="*/ 1182732 h 1460544"/>
              <a:gd name="connsiteX31" fmla="*/ 1105047 w 2796489"/>
              <a:gd name="connsiteY31" fmla="*/ 1172140 h 1460544"/>
              <a:gd name="connsiteX32" fmla="*/ 1154474 w 2796489"/>
              <a:gd name="connsiteY32" fmla="*/ 1175671 h 1460544"/>
              <a:gd name="connsiteX33" fmla="*/ 1179187 w 2796489"/>
              <a:gd name="connsiteY33" fmla="*/ 1196854 h 1460544"/>
              <a:gd name="connsiteX34" fmla="*/ 1193309 w 2796489"/>
              <a:gd name="connsiteY34" fmla="*/ 1207445 h 1460544"/>
              <a:gd name="connsiteX35" fmla="*/ 1218023 w 2796489"/>
              <a:gd name="connsiteY35" fmla="*/ 1225098 h 1460544"/>
              <a:gd name="connsiteX36" fmla="*/ 1228614 w 2796489"/>
              <a:gd name="connsiteY36" fmla="*/ 1242750 h 1460544"/>
              <a:gd name="connsiteX37" fmla="*/ 1232145 w 2796489"/>
              <a:gd name="connsiteY37" fmla="*/ 1253342 h 1460544"/>
              <a:gd name="connsiteX38" fmla="*/ 1253328 w 2796489"/>
              <a:gd name="connsiteY38" fmla="*/ 1274525 h 1460544"/>
              <a:gd name="connsiteX39" fmla="*/ 1299224 w 2796489"/>
              <a:gd name="connsiteY39" fmla="*/ 1263933 h 1460544"/>
              <a:gd name="connsiteX40" fmla="*/ 1313346 w 2796489"/>
              <a:gd name="connsiteY40" fmla="*/ 1239220 h 1460544"/>
              <a:gd name="connsiteX41" fmla="*/ 1327468 w 2796489"/>
              <a:gd name="connsiteY41" fmla="*/ 1218037 h 1460544"/>
              <a:gd name="connsiteX42" fmla="*/ 1338060 w 2796489"/>
              <a:gd name="connsiteY42" fmla="*/ 1200384 h 1460544"/>
              <a:gd name="connsiteX43" fmla="*/ 1348651 w 2796489"/>
              <a:gd name="connsiteY43" fmla="*/ 1165079 h 1460544"/>
              <a:gd name="connsiteX44" fmla="*/ 1355713 w 2796489"/>
              <a:gd name="connsiteY44" fmla="*/ 1150957 h 1460544"/>
              <a:gd name="connsiteX45" fmla="*/ 1398079 w 2796489"/>
              <a:gd name="connsiteY45" fmla="*/ 1052103 h 1460544"/>
              <a:gd name="connsiteX46" fmla="*/ 1419262 w 2796489"/>
              <a:gd name="connsiteY46" fmla="*/ 1030920 h 1460544"/>
              <a:gd name="connsiteX47" fmla="*/ 1443975 w 2796489"/>
              <a:gd name="connsiteY47" fmla="*/ 935597 h 1460544"/>
              <a:gd name="connsiteX48" fmla="*/ 1454567 w 2796489"/>
              <a:gd name="connsiteY48" fmla="*/ 907353 h 1460544"/>
              <a:gd name="connsiteX49" fmla="*/ 1461628 w 2796489"/>
              <a:gd name="connsiteY49" fmla="*/ 886170 h 1460544"/>
              <a:gd name="connsiteX50" fmla="*/ 1475750 w 2796489"/>
              <a:gd name="connsiteY50" fmla="*/ 850865 h 1460544"/>
              <a:gd name="connsiteX51" fmla="*/ 1500463 w 2796489"/>
              <a:gd name="connsiteY51" fmla="*/ 801438 h 1460544"/>
              <a:gd name="connsiteX52" fmla="*/ 1571073 w 2796489"/>
              <a:gd name="connsiteY52" fmla="*/ 610791 h 1460544"/>
              <a:gd name="connsiteX53" fmla="*/ 1613439 w 2796489"/>
              <a:gd name="connsiteY53" fmla="*/ 300106 h 1460544"/>
              <a:gd name="connsiteX54" fmla="*/ 1627561 w 2796489"/>
              <a:gd name="connsiteY54" fmla="*/ 225966 h 1460544"/>
              <a:gd name="connsiteX55" fmla="*/ 1631092 w 2796489"/>
              <a:gd name="connsiteY55" fmla="*/ 151825 h 1460544"/>
              <a:gd name="connsiteX56" fmla="*/ 1666397 w 2796489"/>
              <a:gd name="connsiteY56" fmla="*/ 84746 h 1460544"/>
              <a:gd name="connsiteX57" fmla="*/ 1673458 w 2796489"/>
              <a:gd name="connsiteY57" fmla="*/ 63563 h 1460544"/>
              <a:gd name="connsiteX58" fmla="*/ 1676988 w 2796489"/>
              <a:gd name="connsiteY58" fmla="*/ 52971 h 1460544"/>
              <a:gd name="connsiteX59" fmla="*/ 1691110 w 2796489"/>
              <a:gd name="connsiteY59" fmla="*/ 24727 h 1460544"/>
              <a:gd name="connsiteX60" fmla="*/ 1698171 w 2796489"/>
              <a:gd name="connsiteY60" fmla="*/ 14136 h 1460544"/>
              <a:gd name="connsiteX61" fmla="*/ 1729946 w 2796489"/>
              <a:gd name="connsiteY61" fmla="*/ 17666 h 1460544"/>
              <a:gd name="connsiteX62" fmla="*/ 1765251 w 2796489"/>
              <a:gd name="connsiteY62" fmla="*/ 24727 h 1460544"/>
              <a:gd name="connsiteX63" fmla="*/ 1821739 w 2796489"/>
              <a:gd name="connsiteY63" fmla="*/ 28258 h 1460544"/>
              <a:gd name="connsiteX64" fmla="*/ 1864105 w 2796489"/>
              <a:gd name="connsiteY64" fmla="*/ 24727 h 1460544"/>
              <a:gd name="connsiteX65" fmla="*/ 1874696 w 2796489"/>
              <a:gd name="connsiteY65" fmla="*/ 21197 h 1460544"/>
              <a:gd name="connsiteX66" fmla="*/ 1966489 w 2796489"/>
              <a:gd name="connsiteY66" fmla="*/ 17666 h 1460544"/>
              <a:gd name="connsiteX67" fmla="*/ 2308948 w 2796489"/>
              <a:gd name="connsiteY67" fmla="*/ 7075 h 1460544"/>
              <a:gd name="connsiteX68" fmla="*/ 2372497 w 2796489"/>
              <a:gd name="connsiteY68" fmla="*/ 7075 h 1460544"/>
              <a:gd name="connsiteX69" fmla="*/ 2393680 w 2796489"/>
              <a:gd name="connsiteY69" fmla="*/ 14136 h 1460544"/>
              <a:gd name="connsiteX70" fmla="*/ 2404272 w 2796489"/>
              <a:gd name="connsiteY70" fmla="*/ 77685 h 1460544"/>
              <a:gd name="connsiteX71" fmla="*/ 2464290 w 2796489"/>
              <a:gd name="connsiteY71" fmla="*/ 296576 h 1460544"/>
              <a:gd name="connsiteX72" fmla="*/ 2489004 w 2796489"/>
              <a:gd name="connsiteY72" fmla="*/ 533119 h 1460544"/>
              <a:gd name="connsiteX73" fmla="*/ 2517248 w 2796489"/>
              <a:gd name="connsiteY73" fmla="*/ 593138 h 1460544"/>
              <a:gd name="connsiteX74" fmla="*/ 2559614 w 2796489"/>
              <a:gd name="connsiteY74" fmla="*/ 716706 h 1460544"/>
              <a:gd name="connsiteX75" fmla="*/ 2626693 w 2796489"/>
              <a:gd name="connsiteY75" fmla="*/ 836743 h 1460544"/>
              <a:gd name="connsiteX76" fmla="*/ 2686712 w 2796489"/>
              <a:gd name="connsiteY76" fmla="*/ 967371 h 1460544"/>
              <a:gd name="connsiteX77" fmla="*/ 2697303 w 2796489"/>
              <a:gd name="connsiteY77" fmla="*/ 977963 h 1460544"/>
              <a:gd name="connsiteX78" fmla="*/ 2704364 w 2796489"/>
              <a:gd name="connsiteY78" fmla="*/ 988554 h 1460544"/>
              <a:gd name="connsiteX79" fmla="*/ 2729078 w 2796489"/>
              <a:gd name="connsiteY79" fmla="*/ 1002676 h 1460544"/>
              <a:gd name="connsiteX80" fmla="*/ 2743200 w 2796489"/>
              <a:gd name="connsiteY80" fmla="*/ 1016798 h 1460544"/>
              <a:gd name="connsiteX81" fmla="*/ 2789096 w 2796489"/>
              <a:gd name="connsiteY81" fmla="*/ 1027390 h 1460544"/>
              <a:gd name="connsiteX82" fmla="*/ 2792627 w 2796489"/>
              <a:gd name="connsiteY82" fmla="*/ 1327482 h 1460544"/>
              <a:gd name="connsiteX83" fmla="*/ 2760852 w 2796489"/>
              <a:gd name="connsiteY83" fmla="*/ 1458111 h 1460544"/>
              <a:gd name="connsiteX84" fmla="*/ 2068874 w 2796489"/>
              <a:gd name="connsiteY84" fmla="*/ 1458111 h 1460544"/>
              <a:gd name="connsiteX85" fmla="*/ 571941 w 2796489"/>
              <a:gd name="connsiteY85" fmla="*/ 1454581 h 1460544"/>
              <a:gd name="connsiteX86" fmla="*/ 289501 w 2796489"/>
              <a:gd name="connsiteY86" fmla="*/ 1458111 h 1460544"/>
              <a:gd name="connsiteX87" fmla="*/ 151811 w 2796489"/>
              <a:gd name="connsiteY87" fmla="*/ 1454580 h 1460544"/>
              <a:gd name="connsiteX88" fmla="*/ 130628 w 2796489"/>
              <a:gd name="connsiteY88" fmla="*/ 1454580 h 1460544"/>
              <a:gd name="connsiteX89" fmla="*/ 95323 w 2796489"/>
              <a:gd name="connsiteY89" fmla="*/ 1454580 h 1460544"/>
              <a:gd name="connsiteX90" fmla="*/ 70609 w 2796489"/>
              <a:gd name="connsiteY90" fmla="*/ 1454580 h 1460544"/>
              <a:gd name="connsiteX91" fmla="*/ 35305 w 2796489"/>
              <a:gd name="connsiteY91" fmla="*/ 1454580 h 1460544"/>
              <a:gd name="connsiteX92" fmla="*/ 10591 w 2796489"/>
              <a:gd name="connsiteY92" fmla="*/ 1415745 h 1460544"/>
              <a:gd name="connsiteX93" fmla="*/ 24713 w 2796489"/>
              <a:gd name="connsiteY93" fmla="*/ 1451050 h 1460544"/>
              <a:gd name="connsiteX94" fmla="*/ 0 w 2796489"/>
              <a:gd name="connsiteY94" fmla="*/ 1454580 h 1460544"/>
              <a:gd name="connsiteX95" fmla="*/ 7061 w 2796489"/>
              <a:gd name="connsiteY95" fmla="*/ 1359257 h 1460544"/>
              <a:gd name="connsiteX96" fmla="*/ 7061 w 2796489"/>
              <a:gd name="connsiteY96" fmla="*/ 1331013 h 1460544"/>
              <a:gd name="connsiteX0" fmla="*/ 7061 w 2796489"/>
              <a:gd name="connsiteY0" fmla="*/ 1331013 h 1460544"/>
              <a:gd name="connsiteX1" fmla="*/ 7061 w 2796489"/>
              <a:gd name="connsiteY1" fmla="*/ 1331013 h 1460544"/>
              <a:gd name="connsiteX2" fmla="*/ 52957 w 2796489"/>
              <a:gd name="connsiteY2" fmla="*/ 1309830 h 1460544"/>
              <a:gd name="connsiteX3" fmla="*/ 67079 w 2796489"/>
              <a:gd name="connsiteY3" fmla="*/ 1306299 h 1460544"/>
              <a:gd name="connsiteX4" fmla="*/ 102384 w 2796489"/>
              <a:gd name="connsiteY4" fmla="*/ 1320421 h 1460544"/>
              <a:gd name="connsiteX5" fmla="*/ 123567 w 2796489"/>
              <a:gd name="connsiteY5" fmla="*/ 1334543 h 1460544"/>
              <a:gd name="connsiteX6" fmla="*/ 165933 w 2796489"/>
              <a:gd name="connsiteY6" fmla="*/ 1331013 h 1460544"/>
              <a:gd name="connsiteX7" fmla="*/ 194177 w 2796489"/>
              <a:gd name="connsiteY7" fmla="*/ 1316891 h 1460544"/>
              <a:gd name="connsiteX8" fmla="*/ 208299 w 2796489"/>
              <a:gd name="connsiteY8" fmla="*/ 1313360 h 1460544"/>
              <a:gd name="connsiteX9" fmla="*/ 240074 w 2796489"/>
              <a:gd name="connsiteY9" fmla="*/ 1306299 h 1460544"/>
              <a:gd name="connsiteX10" fmla="*/ 275379 w 2796489"/>
              <a:gd name="connsiteY10" fmla="*/ 1309830 h 1460544"/>
              <a:gd name="connsiteX11" fmla="*/ 293031 w 2796489"/>
              <a:gd name="connsiteY11" fmla="*/ 1316891 h 1460544"/>
              <a:gd name="connsiteX12" fmla="*/ 310684 w 2796489"/>
              <a:gd name="connsiteY12" fmla="*/ 1309830 h 1460544"/>
              <a:gd name="connsiteX13" fmla="*/ 353050 w 2796489"/>
              <a:gd name="connsiteY13" fmla="*/ 1302769 h 1460544"/>
              <a:gd name="connsiteX14" fmla="*/ 427190 w 2796489"/>
              <a:gd name="connsiteY14" fmla="*/ 1313360 h 1460544"/>
              <a:gd name="connsiteX15" fmla="*/ 451904 w 2796489"/>
              <a:gd name="connsiteY15" fmla="*/ 1320421 h 1460544"/>
              <a:gd name="connsiteX16" fmla="*/ 554289 w 2796489"/>
              <a:gd name="connsiteY16" fmla="*/ 1309830 h 1460544"/>
              <a:gd name="connsiteX17" fmla="*/ 586063 w 2796489"/>
              <a:gd name="connsiteY17" fmla="*/ 1285116 h 1460544"/>
              <a:gd name="connsiteX18" fmla="*/ 617838 w 2796489"/>
              <a:gd name="connsiteY18" fmla="*/ 1260403 h 1460544"/>
              <a:gd name="connsiteX19" fmla="*/ 631960 w 2796489"/>
              <a:gd name="connsiteY19" fmla="*/ 1235689 h 1460544"/>
              <a:gd name="connsiteX20" fmla="*/ 649612 w 2796489"/>
              <a:gd name="connsiteY20" fmla="*/ 1214506 h 1460544"/>
              <a:gd name="connsiteX21" fmla="*/ 670795 w 2796489"/>
              <a:gd name="connsiteY21" fmla="*/ 1207445 h 1460544"/>
              <a:gd name="connsiteX22" fmla="*/ 720222 w 2796489"/>
              <a:gd name="connsiteY22" fmla="*/ 1218037 h 1460544"/>
              <a:gd name="connsiteX23" fmla="*/ 741405 w 2796489"/>
              <a:gd name="connsiteY23" fmla="*/ 1242750 h 1460544"/>
              <a:gd name="connsiteX24" fmla="*/ 751997 w 2796489"/>
              <a:gd name="connsiteY24" fmla="*/ 1249811 h 1460544"/>
              <a:gd name="connsiteX25" fmla="*/ 882625 w 2796489"/>
              <a:gd name="connsiteY25" fmla="*/ 1260403 h 1460544"/>
              <a:gd name="connsiteX26" fmla="*/ 914400 w 2796489"/>
              <a:gd name="connsiteY26" fmla="*/ 1295708 h 1460544"/>
              <a:gd name="connsiteX27" fmla="*/ 935583 w 2796489"/>
              <a:gd name="connsiteY27" fmla="*/ 1306299 h 1460544"/>
              <a:gd name="connsiteX28" fmla="*/ 963827 w 2796489"/>
              <a:gd name="connsiteY28" fmla="*/ 1313360 h 1460544"/>
              <a:gd name="connsiteX29" fmla="*/ 1016784 w 2796489"/>
              <a:gd name="connsiteY29" fmla="*/ 1239220 h 1460544"/>
              <a:gd name="connsiteX30" fmla="*/ 1073272 w 2796489"/>
              <a:gd name="connsiteY30" fmla="*/ 1182732 h 1460544"/>
              <a:gd name="connsiteX31" fmla="*/ 1105047 w 2796489"/>
              <a:gd name="connsiteY31" fmla="*/ 1172140 h 1460544"/>
              <a:gd name="connsiteX32" fmla="*/ 1154474 w 2796489"/>
              <a:gd name="connsiteY32" fmla="*/ 1175671 h 1460544"/>
              <a:gd name="connsiteX33" fmla="*/ 1179187 w 2796489"/>
              <a:gd name="connsiteY33" fmla="*/ 1196854 h 1460544"/>
              <a:gd name="connsiteX34" fmla="*/ 1193309 w 2796489"/>
              <a:gd name="connsiteY34" fmla="*/ 1207445 h 1460544"/>
              <a:gd name="connsiteX35" fmla="*/ 1218023 w 2796489"/>
              <a:gd name="connsiteY35" fmla="*/ 1225098 h 1460544"/>
              <a:gd name="connsiteX36" fmla="*/ 1228614 w 2796489"/>
              <a:gd name="connsiteY36" fmla="*/ 1242750 h 1460544"/>
              <a:gd name="connsiteX37" fmla="*/ 1232145 w 2796489"/>
              <a:gd name="connsiteY37" fmla="*/ 1253342 h 1460544"/>
              <a:gd name="connsiteX38" fmla="*/ 1253328 w 2796489"/>
              <a:gd name="connsiteY38" fmla="*/ 1274525 h 1460544"/>
              <a:gd name="connsiteX39" fmla="*/ 1299224 w 2796489"/>
              <a:gd name="connsiteY39" fmla="*/ 1263933 h 1460544"/>
              <a:gd name="connsiteX40" fmla="*/ 1313346 w 2796489"/>
              <a:gd name="connsiteY40" fmla="*/ 1239220 h 1460544"/>
              <a:gd name="connsiteX41" fmla="*/ 1327468 w 2796489"/>
              <a:gd name="connsiteY41" fmla="*/ 1218037 h 1460544"/>
              <a:gd name="connsiteX42" fmla="*/ 1338060 w 2796489"/>
              <a:gd name="connsiteY42" fmla="*/ 1200384 h 1460544"/>
              <a:gd name="connsiteX43" fmla="*/ 1348651 w 2796489"/>
              <a:gd name="connsiteY43" fmla="*/ 1165079 h 1460544"/>
              <a:gd name="connsiteX44" fmla="*/ 1355713 w 2796489"/>
              <a:gd name="connsiteY44" fmla="*/ 1150957 h 1460544"/>
              <a:gd name="connsiteX45" fmla="*/ 1398079 w 2796489"/>
              <a:gd name="connsiteY45" fmla="*/ 1052103 h 1460544"/>
              <a:gd name="connsiteX46" fmla="*/ 1419262 w 2796489"/>
              <a:gd name="connsiteY46" fmla="*/ 1030920 h 1460544"/>
              <a:gd name="connsiteX47" fmla="*/ 1443975 w 2796489"/>
              <a:gd name="connsiteY47" fmla="*/ 935597 h 1460544"/>
              <a:gd name="connsiteX48" fmla="*/ 1454567 w 2796489"/>
              <a:gd name="connsiteY48" fmla="*/ 907353 h 1460544"/>
              <a:gd name="connsiteX49" fmla="*/ 1461628 w 2796489"/>
              <a:gd name="connsiteY49" fmla="*/ 886170 h 1460544"/>
              <a:gd name="connsiteX50" fmla="*/ 1475750 w 2796489"/>
              <a:gd name="connsiteY50" fmla="*/ 850865 h 1460544"/>
              <a:gd name="connsiteX51" fmla="*/ 1500463 w 2796489"/>
              <a:gd name="connsiteY51" fmla="*/ 801438 h 1460544"/>
              <a:gd name="connsiteX52" fmla="*/ 1571073 w 2796489"/>
              <a:gd name="connsiteY52" fmla="*/ 610791 h 1460544"/>
              <a:gd name="connsiteX53" fmla="*/ 1613439 w 2796489"/>
              <a:gd name="connsiteY53" fmla="*/ 300106 h 1460544"/>
              <a:gd name="connsiteX54" fmla="*/ 1627561 w 2796489"/>
              <a:gd name="connsiteY54" fmla="*/ 225966 h 1460544"/>
              <a:gd name="connsiteX55" fmla="*/ 1631092 w 2796489"/>
              <a:gd name="connsiteY55" fmla="*/ 151825 h 1460544"/>
              <a:gd name="connsiteX56" fmla="*/ 1666397 w 2796489"/>
              <a:gd name="connsiteY56" fmla="*/ 84746 h 1460544"/>
              <a:gd name="connsiteX57" fmla="*/ 1673458 w 2796489"/>
              <a:gd name="connsiteY57" fmla="*/ 63563 h 1460544"/>
              <a:gd name="connsiteX58" fmla="*/ 1676988 w 2796489"/>
              <a:gd name="connsiteY58" fmla="*/ 52971 h 1460544"/>
              <a:gd name="connsiteX59" fmla="*/ 1691110 w 2796489"/>
              <a:gd name="connsiteY59" fmla="*/ 24727 h 1460544"/>
              <a:gd name="connsiteX60" fmla="*/ 1698171 w 2796489"/>
              <a:gd name="connsiteY60" fmla="*/ 14136 h 1460544"/>
              <a:gd name="connsiteX61" fmla="*/ 1729946 w 2796489"/>
              <a:gd name="connsiteY61" fmla="*/ 17666 h 1460544"/>
              <a:gd name="connsiteX62" fmla="*/ 1765251 w 2796489"/>
              <a:gd name="connsiteY62" fmla="*/ 24727 h 1460544"/>
              <a:gd name="connsiteX63" fmla="*/ 1821739 w 2796489"/>
              <a:gd name="connsiteY63" fmla="*/ 28258 h 1460544"/>
              <a:gd name="connsiteX64" fmla="*/ 1864105 w 2796489"/>
              <a:gd name="connsiteY64" fmla="*/ 24727 h 1460544"/>
              <a:gd name="connsiteX65" fmla="*/ 1874696 w 2796489"/>
              <a:gd name="connsiteY65" fmla="*/ 21197 h 1460544"/>
              <a:gd name="connsiteX66" fmla="*/ 1966489 w 2796489"/>
              <a:gd name="connsiteY66" fmla="*/ 17666 h 1460544"/>
              <a:gd name="connsiteX67" fmla="*/ 2308948 w 2796489"/>
              <a:gd name="connsiteY67" fmla="*/ 7075 h 1460544"/>
              <a:gd name="connsiteX68" fmla="*/ 2372497 w 2796489"/>
              <a:gd name="connsiteY68" fmla="*/ 7075 h 1460544"/>
              <a:gd name="connsiteX69" fmla="*/ 2393680 w 2796489"/>
              <a:gd name="connsiteY69" fmla="*/ 14136 h 1460544"/>
              <a:gd name="connsiteX70" fmla="*/ 2404272 w 2796489"/>
              <a:gd name="connsiteY70" fmla="*/ 77685 h 1460544"/>
              <a:gd name="connsiteX71" fmla="*/ 2464290 w 2796489"/>
              <a:gd name="connsiteY71" fmla="*/ 296576 h 1460544"/>
              <a:gd name="connsiteX72" fmla="*/ 2489004 w 2796489"/>
              <a:gd name="connsiteY72" fmla="*/ 533119 h 1460544"/>
              <a:gd name="connsiteX73" fmla="*/ 2517248 w 2796489"/>
              <a:gd name="connsiteY73" fmla="*/ 593138 h 1460544"/>
              <a:gd name="connsiteX74" fmla="*/ 2559614 w 2796489"/>
              <a:gd name="connsiteY74" fmla="*/ 716706 h 1460544"/>
              <a:gd name="connsiteX75" fmla="*/ 2626693 w 2796489"/>
              <a:gd name="connsiteY75" fmla="*/ 836743 h 1460544"/>
              <a:gd name="connsiteX76" fmla="*/ 2686712 w 2796489"/>
              <a:gd name="connsiteY76" fmla="*/ 967371 h 1460544"/>
              <a:gd name="connsiteX77" fmla="*/ 2697303 w 2796489"/>
              <a:gd name="connsiteY77" fmla="*/ 977963 h 1460544"/>
              <a:gd name="connsiteX78" fmla="*/ 2704364 w 2796489"/>
              <a:gd name="connsiteY78" fmla="*/ 988554 h 1460544"/>
              <a:gd name="connsiteX79" fmla="*/ 2729078 w 2796489"/>
              <a:gd name="connsiteY79" fmla="*/ 1002676 h 1460544"/>
              <a:gd name="connsiteX80" fmla="*/ 2743200 w 2796489"/>
              <a:gd name="connsiteY80" fmla="*/ 1016798 h 1460544"/>
              <a:gd name="connsiteX81" fmla="*/ 2789096 w 2796489"/>
              <a:gd name="connsiteY81" fmla="*/ 1027390 h 1460544"/>
              <a:gd name="connsiteX82" fmla="*/ 2792627 w 2796489"/>
              <a:gd name="connsiteY82" fmla="*/ 1327482 h 1460544"/>
              <a:gd name="connsiteX83" fmla="*/ 2760852 w 2796489"/>
              <a:gd name="connsiteY83" fmla="*/ 1458111 h 1460544"/>
              <a:gd name="connsiteX84" fmla="*/ 2068874 w 2796489"/>
              <a:gd name="connsiteY84" fmla="*/ 1458111 h 1460544"/>
              <a:gd name="connsiteX85" fmla="*/ 571941 w 2796489"/>
              <a:gd name="connsiteY85" fmla="*/ 1454581 h 1460544"/>
              <a:gd name="connsiteX86" fmla="*/ 289501 w 2796489"/>
              <a:gd name="connsiteY86" fmla="*/ 1458111 h 1460544"/>
              <a:gd name="connsiteX87" fmla="*/ 151811 w 2796489"/>
              <a:gd name="connsiteY87" fmla="*/ 1454580 h 1460544"/>
              <a:gd name="connsiteX88" fmla="*/ 130628 w 2796489"/>
              <a:gd name="connsiteY88" fmla="*/ 1454580 h 1460544"/>
              <a:gd name="connsiteX89" fmla="*/ 95323 w 2796489"/>
              <a:gd name="connsiteY89" fmla="*/ 1454580 h 1460544"/>
              <a:gd name="connsiteX90" fmla="*/ 70609 w 2796489"/>
              <a:gd name="connsiteY90" fmla="*/ 1454580 h 1460544"/>
              <a:gd name="connsiteX91" fmla="*/ 35305 w 2796489"/>
              <a:gd name="connsiteY91" fmla="*/ 1454580 h 1460544"/>
              <a:gd name="connsiteX92" fmla="*/ 10591 w 2796489"/>
              <a:gd name="connsiteY92" fmla="*/ 1415745 h 1460544"/>
              <a:gd name="connsiteX93" fmla="*/ 24713 w 2796489"/>
              <a:gd name="connsiteY93" fmla="*/ 1451050 h 1460544"/>
              <a:gd name="connsiteX94" fmla="*/ 0 w 2796489"/>
              <a:gd name="connsiteY94" fmla="*/ 1454580 h 1460544"/>
              <a:gd name="connsiteX95" fmla="*/ 7061 w 2796489"/>
              <a:gd name="connsiteY95" fmla="*/ 1359257 h 1460544"/>
              <a:gd name="connsiteX96" fmla="*/ 7061 w 2796489"/>
              <a:gd name="connsiteY96" fmla="*/ 1331013 h 146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796489" h="1460544">
                <a:moveTo>
                  <a:pt x="7061" y="1331013"/>
                </a:moveTo>
                <a:lnTo>
                  <a:pt x="7061" y="1331013"/>
                </a:lnTo>
                <a:cubicBezTo>
                  <a:pt x="22360" y="1323952"/>
                  <a:pt x="37377" y="1316246"/>
                  <a:pt x="52957" y="1309830"/>
                </a:cubicBezTo>
                <a:cubicBezTo>
                  <a:pt x="57444" y="1307982"/>
                  <a:pt x="62334" y="1305282"/>
                  <a:pt x="67079" y="1306299"/>
                </a:cubicBezTo>
                <a:cubicBezTo>
                  <a:pt x="79473" y="1308955"/>
                  <a:pt x="91047" y="1314753"/>
                  <a:pt x="102384" y="1320421"/>
                </a:cubicBezTo>
                <a:cubicBezTo>
                  <a:pt x="109974" y="1324216"/>
                  <a:pt x="123567" y="1334543"/>
                  <a:pt x="123567" y="1334543"/>
                </a:cubicBezTo>
                <a:cubicBezTo>
                  <a:pt x="137689" y="1333366"/>
                  <a:pt x="151886" y="1332886"/>
                  <a:pt x="165933" y="1331013"/>
                </a:cubicBezTo>
                <a:cubicBezTo>
                  <a:pt x="177691" y="1329445"/>
                  <a:pt x="183186" y="1321776"/>
                  <a:pt x="194177" y="1316891"/>
                </a:cubicBezTo>
                <a:cubicBezTo>
                  <a:pt x="198611" y="1314920"/>
                  <a:pt x="203562" y="1314413"/>
                  <a:pt x="208299" y="1313360"/>
                </a:cubicBezTo>
                <a:cubicBezTo>
                  <a:pt x="248638" y="1304396"/>
                  <a:pt x="205634" y="1314910"/>
                  <a:pt x="240074" y="1306299"/>
                </a:cubicBezTo>
                <a:cubicBezTo>
                  <a:pt x="251842" y="1307476"/>
                  <a:pt x="263782" y="1307510"/>
                  <a:pt x="275379" y="1309830"/>
                </a:cubicBezTo>
                <a:cubicBezTo>
                  <a:pt x="281593" y="1311073"/>
                  <a:pt x="286694" y="1316891"/>
                  <a:pt x="293031" y="1316891"/>
                </a:cubicBezTo>
                <a:cubicBezTo>
                  <a:pt x="299369" y="1316891"/>
                  <a:pt x="304672" y="1311834"/>
                  <a:pt x="310684" y="1309830"/>
                </a:cubicBezTo>
                <a:cubicBezTo>
                  <a:pt x="324684" y="1305163"/>
                  <a:pt x="338228" y="1304621"/>
                  <a:pt x="353050" y="1302769"/>
                </a:cubicBezTo>
                <a:cubicBezTo>
                  <a:pt x="364871" y="1304345"/>
                  <a:pt x="407828" y="1309488"/>
                  <a:pt x="427190" y="1313360"/>
                </a:cubicBezTo>
                <a:cubicBezTo>
                  <a:pt x="438269" y="1315576"/>
                  <a:pt x="441812" y="1317057"/>
                  <a:pt x="451904" y="1320421"/>
                </a:cubicBezTo>
                <a:cubicBezTo>
                  <a:pt x="486431" y="1318983"/>
                  <a:pt x="523064" y="1326861"/>
                  <a:pt x="554289" y="1309830"/>
                </a:cubicBezTo>
                <a:cubicBezTo>
                  <a:pt x="585293" y="1292919"/>
                  <a:pt x="566138" y="1301720"/>
                  <a:pt x="586063" y="1285116"/>
                </a:cubicBezTo>
                <a:cubicBezTo>
                  <a:pt x="596371" y="1276526"/>
                  <a:pt x="617838" y="1260403"/>
                  <a:pt x="617838" y="1260403"/>
                </a:cubicBezTo>
                <a:cubicBezTo>
                  <a:pt x="622545" y="1252165"/>
                  <a:pt x="627417" y="1244019"/>
                  <a:pt x="631960" y="1235689"/>
                </a:cubicBezTo>
                <a:cubicBezTo>
                  <a:pt x="639022" y="1222742"/>
                  <a:pt x="636171" y="1220480"/>
                  <a:pt x="649612" y="1214506"/>
                </a:cubicBezTo>
                <a:cubicBezTo>
                  <a:pt x="656413" y="1211483"/>
                  <a:pt x="663734" y="1209799"/>
                  <a:pt x="670795" y="1207445"/>
                </a:cubicBezTo>
                <a:cubicBezTo>
                  <a:pt x="687271" y="1210976"/>
                  <a:pt x="704518" y="1211930"/>
                  <a:pt x="720222" y="1218037"/>
                </a:cubicBezTo>
                <a:cubicBezTo>
                  <a:pt x="734026" y="1223405"/>
                  <a:pt x="732766" y="1234111"/>
                  <a:pt x="741405" y="1242750"/>
                </a:cubicBezTo>
                <a:cubicBezTo>
                  <a:pt x="744406" y="1245750"/>
                  <a:pt x="747786" y="1249285"/>
                  <a:pt x="751997" y="1249811"/>
                </a:cubicBezTo>
                <a:cubicBezTo>
                  <a:pt x="795345" y="1255230"/>
                  <a:pt x="839082" y="1256872"/>
                  <a:pt x="882625" y="1260403"/>
                </a:cubicBezTo>
                <a:cubicBezTo>
                  <a:pt x="890247" y="1270566"/>
                  <a:pt x="904264" y="1290640"/>
                  <a:pt x="914400" y="1295708"/>
                </a:cubicBezTo>
                <a:cubicBezTo>
                  <a:pt x="921461" y="1299238"/>
                  <a:pt x="928149" y="1303644"/>
                  <a:pt x="935583" y="1306299"/>
                </a:cubicBezTo>
                <a:cubicBezTo>
                  <a:pt x="944722" y="1309563"/>
                  <a:pt x="954412" y="1311006"/>
                  <a:pt x="963827" y="1313360"/>
                </a:cubicBezTo>
                <a:cubicBezTo>
                  <a:pt x="1018271" y="1272527"/>
                  <a:pt x="969522" y="1316020"/>
                  <a:pt x="1016784" y="1239220"/>
                </a:cubicBezTo>
                <a:cubicBezTo>
                  <a:pt x="1029237" y="1218983"/>
                  <a:pt x="1050522" y="1194107"/>
                  <a:pt x="1073272" y="1182732"/>
                </a:cubicBezTo>
                <a:cubicBezTo>
                  <a:pt x="1083258" y="1177739"/>
                  <a:pt x="1094455" y="1175671"/>
                  <a:pt x="1105047" y="1172140"/>
                </a:cubicBezTo>
                <a:cubicBezTo>
                  <a:pt x="1121523" y="1173317"/>
                  <a:pt x="1138208" y="1172800"/>
                  <a:pt x="1154474" y="1175671"/>
                </a:cubicBezTo>
                <a:cubicBezTo>
                  <a:pt x="1161237" y="1176865"/>
                  <a:pt x="1176761" y="1194732"/>
                  <a:pt x="1179187" y="1196854"/>
                </a:cubicBezTo>
                <a:cubicBezTo>
                  <a:pt x="1183615" y="1200729"/>
                  <a:pt x="1188319" y="1204327"/>
                  <a:pt x="1193309" y="1207445"/>
                </a:cubicBezTo>
                <a:cubicBezTo>
                  <a:pt x="1208077" y="1216675"/>
                  <a:pt x="1207334" y="1210845"/>
                  <a:pt x="1218023" y="1225098"/>
                </a:cubicBezTo>
                <a:cubicBezTo>
                  <a:pt x="1222140" y="1230587"/>
                  <a:pt x="1225545" y="1236613"/>
                  <a:pt x="1228614" y="1242750"/>
                </a:cubicBezTo>
                <a:cubicBezTo>
                  <a:pt x="1230278" y="1246079"/>
                  <a:pt x="1229860" y="1250404"/>
                  <a:pt x="1232145" y="1253342"/>
                </a:cubicBezTo>
                <a:cubicBezTo>
                  <a:pt x="1238276" y="1261224"/>
                  <a:pt x="1253328" y="1274525"/>
                  <a:pt x="1253328" y="1274525"/>
                </a:cubicBezTo>
                <a:cubicBezTo>
                  <a:pt x="1268627" y="1270994"/>
                  <a:pt x="1285691" y="1271894"/>
                  <a:pt x="1299224" y="1263933"/>
                </a:cubicBezTo>
                <a:cubicBezTo>
                  <a:pt x="1307402" y="1259122"/>
                  <a:pt x="1308373" y="1247300"/>
                  <a:pt x="1313346" y="1239220"/>
                </a:cubicBezTo>
                <a:cubicBezTo>
                  <a:pt x="1317794" y="1231993"/>
                  <a:pt x="1322912" y="1225197"/>
                  <a:pt x="1327468" y="1218037"/>
                </a:cubicBezTo>
                <a:cubicBezTo>
                  <a:pt x="1331152" y="1212248"/>
                  <a:pt x="1334529" y="1206268"/>
                  <a:pt x="1338060" y="1200384"/>
                </a:cubicBezTo>
                <a:cubicBezTo>
                  <a:pt x="1341590" y="1188616"/>
                  <a:pt x="1344519" y="1176650"/>
                  <a:pt x="1348651" y="1165079"/>
                </a:cubicBezTo>
                <a:cubicBezTo>
                  <a:pt x="1350421" y="1160123"/>
                  <a:pt x="1353893" y="1155896"/>
                  <a:pt x="1355713" y="1150957"/>
                </a:cubicBezTo>
                <a:cubicBezTo>
                  <a:pt x="1372801" y="1104578"/>
                  <a:pt x="1370201" y="1092847"/>
                  <a:pt x="1398079" y="1052103"/>
                </a:cubicBezTo>
                <a:cubicBezTo>
                  <a:pt x="1403718" y="1043862"/>
                  <a:pt x="1412201" y="1037981"/>
                  <a:pt x="1419262" y="1030920"/>
                </a:cubicBezTo>
                <a:cubicBezTo>
                  <a:pt x="1427500" y="999146"/>
                  <a:pt x="1432449" y="966332"/>
                  <a:pt x="1443975" y="935597"/>
                </a:cubicBezTo>
                <a:cubicBezTo>
                  <a:pt x="1447506" y="926182"/>
                  <a:pt x="1451185" y="916822"/>
                  <a:pt x="1454567" y="907353"/>
                </a:cubicBezTo>
                <a:cubicBezTo>
                  <a:pt x="1457070" y="900344"/>
                  <a:pt x="1459015" y="893139"/>
                  <a:pt x="1461628" y="886170"/>
                </a:cubicBezTo>
                <a:cubicBezTo>
                  <a:pt x="1466078" y="874302"/>
                  <a:pt x="1470469" y="862387"/>
                  <a:pt x="1475750" y="850865"/>
                </a:cubicBezTo>
                <a:cubicBezTo>
                  <a:pt x="1483425" y="834120"/>
                  <a:pt x="1494425" y="818841"/>
                  <a:pt x="1500463" y="801438"/>
                </a:cubicBezTo>
                <a:cubicBezTo>
                  <a:pt x="1569270" y="603111"/>
                  <a:pt x="1500150" y="745544"/>
                  <a:pt x="1571073" y="610791"/>
                </a:cubicBezTo>
                <a:cubicBezTo>
                  <a:pt x="1581457" y="413502"/>
                  <a:pt x="1569125" y="524838"/>
                  <a:pt x="1613439" y="300106"/>
                </a:cubicBezTo>
                <a:cubicBezTo>
                  <a:pt x="1618306" y="275424"/>
                  <a:pt x="1627561" y="225966"/>
                  <a:pt x="1627561" y="225966"/>
                </a:cubicBezTo>
                <a:cubicBezTo>
                  <a:pt x="1628738" y="201252"/>
                  <a:pt x="1625958" y="176028"/>
                  <a:pt x="1631092" y="151825"/>
                </a:cubicBezTo>
                <a:cubicBezTo>
                  <a:pt x="1635405" y="131494"/>
                  <a:pt x="1657129" y="104827"/>
                  <a:pt x="1666397" y="84746"/>
                </a:cubicBezTo>
                <a:cubicBezTo>
                  <a:pt x="1669516" y="77988"/>
                  <a:pt x="1671104" y="70624"/>
                  <a:pt x="1673458" y="63563"/>
                </a:cubicBezTo>
                <a:cubicBezTo>
                  <a:pt x="1674635" y="60032"/>
                  <a:pt x="1674924" y="56067"/>
                  <a:pt x="1676988" y="52971"/>
                </a:cubicBezTo>
                <a:cubicBezTo>
                  <a:pt x="1693347" y="28434"/>
                  <a:pt x="1673836" y="59274"/>
                  <a:pt x="1691110" y="24727"/>
                </a:cubicBezTo>
                <a:cubicBezTo>
                  <a:pt x="1693008" y="20932"/>
                  <a:pt x="1695817" y="17666"/>
                  <a:pt x="1698171" y="14136"/>
                </a:cubicBezTo>
                <a:cubicBezTo>
                  <a:pt x="1708763" y="15313"/>
                  <a:pt x="1719420" y="16004"/>
                  <a:pt x="1729946" y="17666"/>
                </a:cubicBezTo>
                <a:cubicBezTo>
                  <a:pt x="1741801" y="19538"/>
                  <a:pt x="1753273" y="23978"/>
                  <a:pt x="1765251" y="24727"/>
                </a:cubicBezTo>
                <a:lnTo>
                  <a:pt x="1821739" y="28258"/>
                </a:lnTo>
                <a:cubicBezTo>
                  <a:pt x="1835861" y="27081"/>
                  <a:pt x="1850058" y="26600"/>
                  <a:pt x="1864105" y="24727"/>
                </a:cubicBezTo>
                <a:cubicBezTo>
                  <a:pt x="1867794" y="24235"/>
                  <a:pt x="1870984" y="21453"/>
                  <a:pt x="1874696" y="21197"/>
                </a:cubicBezTo>
                <a:cubicBezTo>
                  <a:pt x="1905244" y="19090"/>
                  <a:pt x="1935885" y="18661"/>
                  <a:pt x="1966489" y="17666"/>
                </a:cubicBezTo>
                <a:lnTo>
                  <a:pt x="2308948" y="7075"/>
                </a:lnTo>
                <a:cubicBezTo>
                  <a:pt x="2347463" y="-1484"/>
                  <a:pt x="2333983" y="-3196"/>
                  <a:pt x="2372497" y="7075"/>
                </a:cubicBezTo>
                <a:cubicBezTo>
                  <a:pt x="2379689" y="8993"/>
                  <a:pt x="2393680" y="14136"/>
                  <a:pt x="2393680" y="14136"/>
                </a:cubicBezTo>
                <a:cubicBezTo>
                  <a:pt x="2397211" y="35319"/>
                  <a:pt x="2399710" y="56700"/>
                  <a:pt x="2404272" y="77685"/>
                </a:cubicBezTo>
                <a:cubicBezTo>
                  <a:pt x="2421688" y="157801"/>
                  <a:pt x="2440782" y="216647"/>
                  <a:pt x="2464290" y="296576"/>
                </a:cubicBezTo>
                <a:cubicBezTo>
                  <a:pt x="2467293" y="331606"/>
                  <a:pt x="2479697" y="495116"/>
                  <a:pt x="2489004" y="533119"/>
                </a:cubicBezTo>
                <a:cubicBezTo>
                  <a:pt x="2494263" y="554595"/>
                  <a:pt x="2509311" y="572501"/>
                  <a:pt x="2517248" y="593138"/>
                </a:cubicBezTo>
                <a:cubicBezTo>
                  <a:pt x="2532879" y="633779"/>
                  <a:pt x="2542965" y="676472"/>
                  <a:pt x="2559614" y="716706"/>
                </a:cubicBezTo>
                <a:cubicBezTo>
                  <a:pt x="2602135" y="819466"/>
                  <a:pt x="2589079" y="768152"/>
                  <a:pt x="2626693" y="836743"/>
                </a:cubicBezTo>
                <a:cubicBezTo>
                  <a:pt x="2729286" y="1023826"/>
                  <a:pt x="2604610" y="803168"/>
                  <a:pt x="2686712" y="967371"/>
                </a:cubicBezTo>
                <a:cubicBezTo>
                  <a:pt x="2688945" y="971837"/>
                  <a:pt x="2694107" y="974127"/>
                  <a:pt x="2697303" y="977963"/>
                </a:cubicBezTo>
                <a:cubicBezTo>
                  <a:pt x="2700019" y="981223"/>
                  <a:pt x="2701364" y="985554"/>
                  <a:pt x="2704364" y="988554"/>
                </a:cubicBezTo>
                <a:cubicBezTo>
                  <a:pt x="2713820" y="998009"/>
                  <a:pt x="2718001" y="994369"/>
                  <a:pt x="2729078" y="1002676"/>
                </a:cubicBezTo>
                <a:cubicBezTo>
                  <a:pt x="2734404" y="1006670"/>
                  <a:pt x="2737661" y="1013105"/>
                  <a:pt x="2743200" y="1016798"/>
                </a:cubicBezTo>
                <a:cubicBezTo>
                  <a:pt x="2756634" y="1025754"/>
                  <a:pt x="2774068" y="1025511"/>
                  <a:pt x="2789096" y="1027390"/>
                </a:cubicBezTo>
                <a:cubicBezTo>
                  <a:pt x="2799358" y="1140269"/>
                  <a:pt x="2797334" y="1255695"/>
                  <a:pt x="2792627" y="1327482"/>
                </a:cubicBezTo>
                <a:cubicBezTo>
                  <a:pt x="2787920" y="1399269"/>
                  <a:pt x="2785566" y="1387501"/>
                  <a:pt x="2760852" y="1458111"/>
                </a:cubicBezTo>
                <a:cubicBezTo>
                  <a:pt x="2526662" y="1453404"/>
                  <a:pt x="2433693" y="1458699"/>
                  <a:pt x="2068874" y="1458111"/>
                </a:cubicBezTo>
                <a:lnTo>
                  <a:pt x="571941" y="1454581"/>
                </a:lnTo>
                <a:cubicBezTo>
                  <a:pt x="275379" y="1454581"/>
                  <a:pt x="359523" y="1458111"/>
                  <a:pt x="289501" y="1458111"/>
                </a:cubicBezTo>
                <a:cubicBezTo>
                  <a:pt x="219479" y="1458111"/>
                  <a:pt x="178290" y="1455168"/>
                  <a:pt x="151811" y="1454580"/>
                </a:cubicBezTo>
                <a:cubicBezTo>
                  <a:pt x="125332" y="1453992"/>
                  <a:pt x="140043" y="1454580"/>
                  <a:pt x="130628" y="1454580"/>
                </a:cubicBezTo>
                <a:cubicBezTo>
                  <a:pt x="121213" y="1454580"/>
                  <a:pt x="110622" y="1448696"/>
                  <a:pt x="95323" y="1454580"/>
                </a:cubicBezTo>
                <a:cubicBezTo>
                  <a:pt x="81903" y="1468000"/>
                  <a:pt x="80612" y="1454580"/>
                  <a:pt x="70609" y="1454580"/>
                </a:cubicBezTo>
                <a:cubicBezTo>
                  <a:pt x="60606" y="1454580"/>
                  <a:pt x="45308" y="1461052"/>
                  <a:pt x="35305" y="1454580"/>
                </a:cubicBezTo>
                <a:cubicBezTo>
                  <a:pt x="25302" y="1448108"/>
                  <a:pt x="12356" y="1416333"/>
                  <a:pt x="10591" y="1415745"/>
                </a:cubicBezTo>
                <a:cubicBezTo>
                  <a:pt x="8826" y="1415157"/>
                  <a:pt x="26380" y="1444936"/>
                  <a:pt x="24713" y="1451050"/>
                </a:cubicBezTo>
                <a:cubicBezTo>
                  <a:pt x="22830" y="1457956"/>
                  <a:pt x="0" y="1461738"/>
                  <a:pt x="0" y="1454580"/>
                </a:cubicBezTo>
                <a:cubicBezTo>
                  <a:pt x="0" y="1440185"/>
                  <a:pt x="3257" y="1382083"/>
                  <a:pt x="7061" y="1359257"/>
                </a:cubicBezTo>
                <a:cubicBezTo>
                  <a:pt x="10963" y="1335845"/>
                  <a:pt x="7061" y="1335720"/>
                  <a:pt x="7061" y="1331013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276" name="Freeform 275"/>
          <p:cNvSpPr/>
          <p:nvPr/>
        </p:nvSpPr>
        <p:spPr>
          <a:xfrm>
            <a:off x="5843864" y="3669943"/>
            <a:ext cx="2097367" cy="1095408"/>
          </a:xfrm>
          <a:custGeom>
            <a:avLst/>
            <a:gdLst>
              <a:gd name="connsiteX0" fmla="*/ 7061 w 2800371"/>
              <a:gd name="connsiteY0" fmla="*/ 1331013 h 1456023"/>
              <a:gd name="connsiteX1" fmla="*/ 7061 w 2800371"/>
              <a:gd name="connsiteY1" fmla="*/ 1331013 h 1456023"/>
              <a:gd name="connsiteX2" fmla="*/ 52957 w 2800371"/>
              <a:gd name="connsiteY2" fmla="*/ 1309830 h 1456023"/>
              <a:gd name="connsiteX3" fmla="*/ 67079 w 2800371"/>
              <a:gd name="connsiteY3" fmla="*/ 1306299 h 1456023"/>
              <a:gd name="connsiteX4" fmla="*/ 102384 w 2800371"/>
              <a:gd name="connsiteY4" fmla="*/ 1320421 h 1456023"/>
              <a:gd name="connsiteX5" fmla="*/ 123567 w 2800371"/>
              <a:gd name="connsiteY5" fmla="*/ 1334543 h 1456023"/>
              <a:gd name="connsiteX6" fmla="*/ 165933 w 2800371"/>
              <a:gd name="connsiteY6" fmla="*/ 1331013 h 1456023"/>
              <a:gd name="connsiteX7" fmla="*/ 194177 w 2800371"/>
              <a:gd name="connsiteY7" fmla="*/ 1316891 h 1456023"/>
              <a:gd name="connsiteX8" fmla="*/ 208299 w 2800371"/>
              <a:gd name="connsiteY8" fmla="*/ 1313360 h 1456023"/>
              <a:gd name="connsiteX9" fmla="*/ 240074 w 2800371"/>
              <a:gd name="connsiteY9" fmla="*/ 1306299 h 1456023"/>
              <a:gd name="connsiteX10" fmla="*/ 275379 w 2800371"/>
              <a:gd name="connsiteY10" fmla="*/ 1309830 h 1456023"/>
              <a:gd name="connsiteX11" fmla="*/ 293031 w 2800371"/>
              <a:gd name="connsiteY11" fmla="*/ 1316891 h 1456023"/>
              <a:gd name="connsiteX12" fmla="*/ 310684 w 2800371"/>
              <a:gd name="connsiteY12" fmla="*/ 1309830 h 1456023"/>
              <a:gd name="connsiteX13" fmla="*/ 353050 w 2800371"/>
              <a:gd name="connsiteY13" fmla="*/ 1302769 h 1456023"/>
              <a:gd name="connsiteX14" fmla="*/ 427190 w 2800371"/>
              <a:gd name="connsiteY14" fmla="*/ 1313360 h 1456023"/>
              <a:gd name="connsiteX15" fmla="*/ 451904 w 2800371"/>
              <a:gd name="connsiteY15" fmla="*/ 1320421 h 1456023"/>
              <a:gd name="connsiteX16" fmla="*/ 554289 w 2800371"/>
              <a:gd name="connsiteY16" fmla="*/ 1309830 h 1456023"/>
              <a:gd name="connsiteX17" fmla="*/ 586063 w 2800371"/>
              <a:gd name="connsiteY17" fmla="*/ 1285116 h 1456023"/>
              <a:gd name="connsiteX18" fmla="*/ 617838 w 2800371"/>
              <a:gd name="connsiteY18" fmla="*/ 1260403 h 1456023"/>
              <a:gd name="connsiteX19" fmla="*/ 631960 w 2800371"/>
              <a:gd name="connsiteY19" fmla="*/ 1235689 h 1456023"/>
              <a:gd name="connsiteX20" fmla="*/ 649612 w 2800371"/>
              <a:gd name="connsiteY20" fmla="*/ 1214506 h 1456023"/>
              <a:gd name="connsiteX21" fmla="*/ 670795 w 2800371"/>
              <a:gd name="connsiteY21" fmla="*/ 1207445 h 1456023"/>
              <a:gd name="connsiteX22" fmla="*/ 720222 w 2800371"/>
              <a:gd name="connsiteY22" fmla="*/ 1218037 h 1456023"/>
              <a:gd name="connsiteX23" fmla="*/ 741405 w 2800371"/>
              <a:gd name="connsiteY23" fmla="*/ 1242750 h 1456023"/>
              <a:gd name="connsiteX24" fmla="*/ 751997 w 2800371"/>
              <a:gd name="connsiteY24" fmla="*/ 1249811 h 1456023"/>
              <a:gd name="connsiteX25" fmla="*/ 882625 w 2800371"/>
              <a:gd name="connsiteY25" fmla="*/ 1260403 h 1456023"/>
              <a:gd name="connsiteX26" fmla="*/ 914400 w 2800371"/>
              <a:gd name="connsiteY26" fmla="*/ 1295708 h 1456023"/>
              <a:gd name="connsiteX27" fmla="*/ 935583 w 2800371"/>
              <a:gd name="connsiteY27" fmla="*/ 1306299 h 1456023"/>
              <a:gd name="connsiteX28" fmla="*/ 963827 w 2800371"/>
              <a:gd name="connsiteY28" fmla="*/ 1313360 h 1456023"/>
              <a:gd name="connsiteX29" fmla="*/ 1016784 w 2800371"/>
              <a:gd name="connsiteY29" fmla="*/ 1239220 h 1456023"/>
              <a:gd name="connsiteX30" fmla="*/ 1073272 w 2800371"/>
              <a:gd name="connsiteY30" fmla="*/ 1182732 h 1456023"/>
              <a:gd name="connsiteX31" fmla="*/ 1105047 w 2800371"/>
              <a:gd name="connsiteY31" fmla="*/ 1172140 h 1456023"/>
              <a:gd name="connsiteX32" fmla="*/ 1154474 w 2800371"/>
              <a:gd name="connsiteY32" fmla="*/ 1175671 h 1456023"/>
              <a:gd name="connsiteX33" fmla="*/ 1179187 w 2800371"/>
              <a:gd name="connsiteY33" fmla="*/ 1196854 h 1456023"/>
              <a:gd name="connsiteX34" fmla="*/ 1193309 w 2800371"/>
              <a:gd name="connsiteY34" fmla="*/ 1207445 h 1456023"/>
              <a:gd name="connsiteX35" fmla="*/ 1218023 w 2800371"/>
              <a:gd name="connsiteY35" fmla="*/ 1225098 h 1456023"/>
              <a:gd name="connsiteX36" fmla="*/ 1228614 w 2800371"/>
              <a:gd name="connsiteY36" fmla="*/ 1242750 h 1456023"/>
              <a:gd name="connsiteX37" fmla="*/ 1232145 w 2800371"/>
              <a:gd name="connsiteY37" fmla="*/ 1253342 h 1456023"/>
              <a:gd name="connsiteX38" fmla="*/ 1253328 w 2800371"/>
              <a:gd name="connsiteY38" fmla="*/ 1274525 h 1456023"/>
              <a:gd name="connsiteX39" fmla="*/ 1299224 w 2800371"/>
              <a:gd name="connsiteY39" fmla="*/ 1263933 h 1456023"/>
              <a:gd name="connsiteX40" fmla="*/ 1313346 w 2800371"/>
              <a:gd name="connsiteY40" fmla="*/ 1239220 h 1456023"/>
              <a:gd name="connsiteX41" fmla="*/ 1327468 w 2800371"/>
              <a:gd name="connsiteY41" fmla="*/ 1218037 h 1456023"/>
              <a:gd name="connsiteX42" fmla="*/ 1338060 w 2800371"/>
              <a:gd name="connsiteY42" fmla="*/ 1200384 h 1456023"/>
              <a:gd name="connsiteX43" fmla="*/ 1348651 w 2800371"/>
              <a:gd name="connsiteY43" fmla="*/ 1165079 h 1456023"/>
              <a:gd name="connsiteX44" fmla="*/ 1355713 w 2800371"/>
              <a:gd name="connsiteY44" fmla="*/ 1150957 h 1456023"/>
              <a:gd name="connsiteX45" fmla="*/ 1398079 w 2800371"/>
              <a:gd name="connsiteY45" fmla="*/ 1052103 h 1456023"/>
              <a:gd name="connsiteX46" fmla="*/ 1419262 w 2800371"/>
              <a:gd name="connsiteY46" fmla="*/ 1030920 h 1456023"/>
              <a:gd name="connsiteX47" fmla="*/ 1443975 w 2800371"/>
              <a:gd name="connsiteY47" fmla="*/ 935597 h 1456023"/>
              <a:gd name="connsiteX48" fmla="*/ 1454567 w 2800371"/>
              <a:gd name="connsiteY48" fmla="*/ 907353 h 1456023"/>
              <a:gd name="connsiteX49" fmla="*/ 1461628 w 2800371"/>
              <a:gd name="connsiteY49" fmla="*/ 886170 h 1456023"/>
              <a:gd name="connsiteX50" fmla="*/ 1475750 w 2800371"/>
              <a:gd name="connsiteY50" fmla="*/ 850865 h 1456023"/>
              <a:gd name="connsiteX51" fmla="*/ 1500463 w 2800371"/>
              <a:gd name="connsiteY51" fmla="*/ 801438 h 1456023"/>
              <a:gd name="connsiteX52" fmla="*/ 1571073 w 2800371"/>
              <a:gd name="connsiteY52" fmla="*/ 610791 h 1456023"/>
              <a:gd name="connsiteX53" fmla="*/ 1613439 w 2800371"/>
              <a:gd name="connsiteY53" fmla="*/ 300106 h 1456023"/>
              <a:gd name="connsiteX54" fmla="*/ 1627561 w 2800371"/>
              <a:gd name="connsiteY54" fmla="*/ 225966 h 1456023"/>
              <a:gd name="connsiteX55" fmla="*/ 1631092 w 2800371"/>
              <a:gd name="connsiteY55" fmla="*/ 151825 h 1456023"/>
              <a:gd name="connsiteX56" fmla="*/ 1666397 w 2800371"/>
              <a:gd name="connsiteY56" fmla="*/ 84746 h 1456023"/>
              <a:gd name="connsiteX57" fmla="*/ 1673458 w 2800371"/>
              <a:gd name="connsiteY57" fmla="*/ 63563 h 1456023"/>
              <a:gd name="connsiteX58" fmla="*/ 1676988 w 2800371"/>
              <a:gd name="connsiteY58" fmla="*/ 52971 h 1456023"/>
              <a:gd name="connsiteX59" fmla="*/ 1691110 w 2800371"/>
              <a:gd name="connsiteY59" fmla="*/ 24727 h 1456023"/>
              <a:gd name="connsiteX60" fmla="*/ 1698171 w 2800371"/>
              <a:gd name="connsiteY60" fmla="*/ 14136 h 1456023"/>
              <a:gd name="connsiteX61" fmla="*/ 1729946 w 2800371"/>
              <a:gd name="connsiteY61" fmla="*/ 17666 h 1456023"/>
              <a:gd name="connsiteX62" fmla="*/ 1765251 w 2800371"/>
              <a:gd name="connsiteY62" fmla="*/ 24727 h 1456023"/>
              <a:gd name="connsiteX63" fmla="*/ 1821739 w 2800371"/>
              <a:gd name="connsiteY63" fmla="*/ 28258 h 1456023"/>
              <a:gd name="connsiteX64" fmla="*/ 1864105 w 2800371"/>
              <a:gd name="connsiteY64" fmla="*/ 24727 h 1456023"/>
              <a:gd name="connsiteX65" fmla="*/ 1874696 w 2800371"/>
              <a:gd name="connsiteY65" fmla="*/ 21197 h 1456023"/>
              <a:gd name="connsiteX66" fmla="*/ 1966489 w 2800371"/>
              <a:gd name="connsiteY66" fmla="*/ 17666 h 1456023"/>
              <a:gd name="connsiteX67" fmla="*/ 2308948 w 2800371"/>
              <a:gd name="connsiteY67" fmla="*/ 7075 h 1456023"/>
              <a:gd name="connsiteX68" fmla="*/ 2372497 w 2800371"/>
              <a:gd name="connsiteY68" fmla="*/ 7075 h 1456023"/>
              <a:gd name="connsiteX69" fmla="*/ 2393680 w 2800371"/>
              <a:gd name="connsiteY69" fmla="*/ 14136 h 1456023"/>
              <a:gd name="connsiteX70" fmla="*/ 2404272 w 2800371"/>
              <a:gd name="connsiteY70" fmla="*/ 77685 h 1456023"/>
              <a:gd name="connsiteX71" fmla="*/ 2464290 w 2800371"/>
              <a:gd name="connsiteY71" fmla="*/ 296576 h 1456023"/>
              <a:gd name="connsiteX72" fmla="*/ 2489004 w 2800371"/>
              <a:gd name="connsiteY72" fmla="*/ 533119 h 1456023"/>
              <a:gd name="connsiteX73" fmla="*/ 2517248 w 2800371"/>
              <a:gd name="connsiteY73" fmla="*/ 593138 h 1456023"/>
              <a:gd name="connsiteX74" fmla="*/ 2559614 w 2800371"/>
              <a:gd name="connsiteY74" fmla="*/ 716706 h 1456023"/>
              <a:gd name="connsiteX75" fmla="*/ 2626693 w 2800371"/>
              <a:gd name="connsiteY75" fmla="*/ 836743 h 1456023"/>
              <a:gd name="connsiteX76" fmla="*/ 2686712 w 2800371"/>
              <a:gd name="connsiteY76" fmla="*/ 967371 h 1456023"/>
              <a:gd name="connsiteX77" fmla="*/ 2697303 w 2800371"/>
              <a:gd name="connsiteY77" fmla="*/ 977963 h 1456023"/>
              <a:gd name="connsiteX78" fmla="*/ 2704364 w 2800371"/>
              <a:gd name="connsiteY78" fmla="*/ 988554 h 1456023"/>
              <a:gd name="connsiteX79" fmla="*/ 2729078 w 2800371"/>
              <a:gd name="connsiteY79" fmla="*/ 1002676 h 1456023"/>
              <a:gd name="connsiteX80" fmla="*/ 2743200 w 2800371"/>
              <a:gd name="connsiteY80" fmla="*/ 1016798 h 1456023"/>
              <a:gd name="connsiteX81" fmla="*/ 2789096 w 2800371"/>
              <a:gd name="connsiteY81" fmla="*/ 1027390 h 1456023"/>
              <a:gd name="connsiteX82" fmla="*/ 2792627 w 2800371"/>
              <a:gd name="connsiteY82" fmla="*/ 1327482 h 1456023"/>
              <a:gd name="connsiteX83" fmla="*/ 2760852 w 2800371"/>
              <a:gd name="connsiteY83" fmla="*/ 1454580 h 1456023"/>
              <a:gd name="connsiteX84" fmla="*/ 2058282 w 2800371"/>
              <a:gd name="connsiteY84" fmla="*/ 1387501 h 1456023"/>
              <a:gd name="connsiteX85" fmla="*/ 529575 w 2800371"/>
              <a:gd name="connsiteY85" fmla="*/ 1147427 h 1456023"/>
              <a:gd name="connsiteX86" fmla="*/ 335397 w 2800371"/>
              <a:gd name="connsiteY86" fmla="*/ 1203915 h 1456023"/>
              <a:gd name="connsiteX87" fmla="*/ 172994 w 2800371"/>
              <a:gd name="connsiteY87" fmla="*/ 1313360 h 1456023"/>
              <a:gd name="connsiteX88" fmla="*/ 141220 w 2800371"/>
              <a:gd name="connsiteY88" fmla="*/ 1341604 h 1456023"/>
              <a:gd name="connsiteX89" fmla="*/ 95323 w 2800371"/>
              <a:gd name="connsiteY89" fmla="*/ 1359257 h 1456023"/>
              <a:gd name="connsiteX90" fmla="*/ 45896 w 2800371"/>
              <a:gd name="connsiteY90" fmla="*/ 1405153 h 1456023"/>
              <a:gd name="connsiteX91" fmla="*/ 31774 w 2800371"/>
              <a:gd name="connsiteY91" fmla="*/ 1408684 h 1456023"/>
              <a:gd name="connsiteX92" fmla="*/ 10591 w 2800371"/>
              <a:gd name="connsiteY92" fmla="*/ 1415745 h 1456023"/>
              <a:gd name="connsiteX93" fmla="*/ 3530 w 2800371"/>
              <a:gd name="connsiteY93" fmla="*/ 1433397 h 1456023"/>
              <a:gd name="connsiteX94" fmla="*/ 0 w 2800371"/>
              <a:gd name="connsiteY94" fmla="*/ 1454580 h 1456023"/>
              <a:gd name="connsiteX95" fmla="*/ 7061 w 2800371"/>
              <a:gd name="connsiteY95" fmla="*/ 1359257 h 1456023"/>
              <a:gd name="connsiteX96" fmla="*/ 7061 w 2800371"/>
              <a:gd name="connsiteY96" fmla="*/ 1331013 h 1456023"/>
              <a:gd name="connsiteX0" fmla="*/ 7061 w 2800371"/>
              <a:gd name="connsiteY0" fmla="*/ 1331013 h 1456023"/>
              <a:gd name="connsiteX1" fmla="*/ 7061 w 2800371"/>
              <a:gd name="connsiteY1" fmla="*/ 1331013 h 1456023"/>
              <a:gd name="connsiteX2" fmla="*/ 52957 w 2800371"/>
              <a:gd name="connsiteY2" fmla="*/ 1309830 h 1456023"/>
              <a:gd name="connsiteX3" fmla="*/ 67079 w 2800371"/>
              <a:gd name="connsiteY3" fmla="*/ 1306299 h 1456023"/>
              <a:gd name="connsiteX4" fmla="*/ 102384 w 2800371"/>
              <a:gd name="connsiteY4" fmla="*/ 1320421 h 1456023"/>
              <a:gd name="connsiteX5" fmla="*/ 123567 w 2800371"/>
              <a:gd name="connsiteY5" fmla="*/ 1334543 h 1456023"/>
              <a:gd name="connsiteX6" fmla="*/ 165933 w 2800371"/>
              <a:gd name="connsiteY6" fmla="*/ 1331013 h 1456023"/>
              <a:gd name="connsiteX7" fmla="*/ 194177 w 2800371"/>
              <a:gd name="connsiteY7" fmla="*/ 1316891 h 1456023"/>
              <a:gd name="connsiteX8" fmla="*/ 208299 w 2800371"/>
              <a:gd name="connsiteY8" fmla="*/ 1313360 h 1456023"/>
              <a:gd name="connsiteX9" fmla="*/ 240074 w 2800371"/>
              <a:gd name="connsiteY9" fmla="*/ 1306299 h 1456023"/>
              <a:gd name="connsiteX10" fmla="*/ 275379 w 2800371"/>
              <a:gd name="connsiteY10" fmla="*/ 1309830 h 1456023"/>
              <a:gd name="connsiteX11" fmla="*/ 293031 w 2800371"/>
              <a:gd name="connsiteY11" fmla="*/ 1316891 h 1456023"/>
              <a:gd name="connsiteX12" fmla="*/ 310684 w 2800371"/>
              <a:gd name="connsiteY12" fmla="*/ 1309830 h 1456023"/>
              <a:gd name="connsiteX13" fmla="*/ 353050 w 2800371"/>
              <a:gd name="connsiteY13" fmla="*/ 1302769 h 1456023"/>
              <a:gd name="connsiteX14" fmla="*/ 427190 w 2800371"/>
              <a:gd name="connsiteY14" fmla="*/ 1313360 h 1456023"/>
              <a:gd name="connsiteX15" fmla="*/ 451904 w 2800371"/>
              <a:gd name="connsiteY15" fmla="*/ 1320421 h 1456023"/>
              <a:gd name="connsiteX16" fmla="*/ 554289 w 2800371"/>
              <a:gd name="connsiteY16" fmla="*/ 1309830 h 1456023"/>
              <a:gd name="connsiteX17" fmla="*/ 586063 w 2800371"/>
              <a:gd name="connsiteY17" fmla="*/ 1285116 h 1456023"/>
              <a:gd name="connsiteX18" fmla="*/ 617838 w 2800371"/>
              <a:gd name="connsiteY18" fmla="*/ 1260403 h 1456023"/>
              <a:gd name="connsiteX19" fmla="*/ 631960 w 2800371"/>
              <a:gd name="connsiteY19" fmla="*/ 1235689 h 1456023"/>
              <a:gd name="connsiteX20" fmla="*/ 649612 w 2800371"/>
              <a:gd name="connsiteY20" fmla="*/ 1214506 h 1456023"/>
              <a:gd name="connsiteX21" fmla="*/ 670795 w 2800371"/>
              <a:gd name="connsiteY21" fmla="*/ 1207445 h 1456023"/>
              <a:gd name="connsiteX22" fmla="*/ 720222 w 2800371"/>
              <a:gd name="connsiteY22" fmla="*/ 1218037 h 1456023"/>
              <a:gd name="connsiteX23" fmla="*/ 741405 w 2800371"/>
              <a:gd name="connsiteY23" fmla="*/ 1242750 h 1456023"/>
              <a:gd name="connsiteX24" fmla="*/ 751997 w 2800371"/>
              <a:gd name="connsiteY24" fmla="*/ 1249811 h 1456023"/>
              <a:gd name="connsiteX25" fmla="*/ 882625 w 2800371"/>
              <a:gd name="connsiteY25" fmla="*/ 1260403 h 1456023"/>
              <a:gd name="connsiteX26" fmla="*/ 914400 w 2800371"/>
              <a:gd name="connsiteY26" fmla="*/ 1295708 h 1456023"/>
              <a:gd name="connsiteX27" fmla="*/ 935583 w 2800371"/>
              <a:gd name="connsiteY27" fmla="*/ 1306299 h 1456023"/>
              <a:gd name="connsiteX28" fmla="*/ 963827 w 2800371"/>
              <a:gd name="connsiteY28" fmla="*/ 1313360 h 1456023"/>
              <a:gd name="connsiteX29" fmla="*/ 1016784 w 2800371"/>
              <a:gd name="connsiteY29" fmla="*/ 1239220 h 1456023"/>
              <a:gd name="connsiteX30" fmla="*/ 1073272 w 2800371"/>
              <a:gd name="connsiteY30" fmla="*/ 1182732 h 1456023"/>
              <a:gd name="connsiteX31" fmla="*/ 1105047 w 2800371"/>
              <a:gd name="connsiteY31" fmla="*/ 1172140 h 1456023"/>
              <a:gd name="connsiteX32" fmla="*/ 1154474 w 2800371"/>
              <a:gd name="connsiteY32" fmla="*/ 1175671 h 1456023"/>
              <a:gd name="connsiteX33" fmla="*/ 1179187 w 2800371"/>
              <a:gd name="connsiteY33" fmla="*/ 1196854 h 1456023"/>
              <a:gd name="connsiteX34" fmla="*/ 1193309 w 2800371"/>
              <a:gd name="connsiteY34" fmla="*/ 1207445 h 1456023"/>
              <a:gd name="connsiteX35" fmla="*/ 1218023 w 2800371"/>
              <a:gd name="connsiteY35" fmla="*/ 1225098 h 1456023"/>
              <a:gd name="connsiteX36" fmla="*/ 1228614 w 2800371"/>
              <a:gd name="connsiteY36" fmla="*/ 1242750 h 1456023"/>
              <a:gd name="connsiteX37" fmla="*/ 1232145 w 2800371"/>
              <a:gd name="connsiteY37" fmla="*/ 1253342 h 1456023"/>
              <a:gd name="connsiteX38" fmla="*/ 1253328 w 2800371"/>
              <a:gd name="connsiteY38" fmla="*/ 1274525 h 1456023"/>
              <a:gd name="connsiteX39" fmla="*/ 1299224 w 2800371"/>
              <a:gd name="connsiteY39" fmla="*/ 1263933 h 1456023"/>
              <a:gd name="connsiteX40" fmla="*/ 1313346 w 2800371"/>
              <a:gd name="connsiteY40" fmla="*/ 1239220 h 1456023"/>
              <a:gd name="connsiteX41" fmla="*/ 1327468 w 2800371"/>
              <a:gd name="connsiteY41" fmla="*/ 1218037 h 1456023"/>
              <a:gd name="connsiteX42" fmla="*/ 1338060 w 2800371"/>
              <a:gd name="connsiteY42" fmla="*/ 1200384 h 1456023"/>
              <a:gd name="connsiteX43" fmla="*/ 1348651 w 2800371"/>
              <a:gd name="connsiteY43" fmla="*/ 1165079 h 1456023"/>
              <a:gd name="connsiteX44" fmla="*/ 1355713 w 2800371"/>
              <a:gd name="connsiteY44" fmla="*/ 1150957 h 1456023"/>
              <a:gd name="connsiteX45" fmla="*/ 1398079 w 2800371"/>
              <a:gd name="connsiteY45" fmla="*/ 1052103 h 1456023"/>
              <a:gd name="connsiteX46" fmla="*/ 1419262 w 2800371"/>
              <a:gd name="connsiteY46" fmla="*/ 1030920 h 1456023"/>
              <a:gd name="connsiteX47" fmla="*/ 1443975 w 2800371"/>
              <a:gd name="connsiteY47" fmla="*/ 935597 h 1456023"/>
              <a:gd name="connsiteX48" fmla="*/ 1454567 w 2800371"/>
              <a:gd name="connsiteY48" fmla="*/ 907353 h 1456023"/>
              <a:gd name="connsiteX49" fmla="*/ 1461628 w 2800371"/>
              <a:gd name="connsiteY49" fmla="*/ 886170 h 1456023"/>
              <a:gd name="connsiteX50" fmla="*/ 1475750 w 2800371"/>
              <a:gd name="connsiteY50" fmla="*/ 850865 h 1456023"/>
              <a:gd name="connsiteX51" fmla="*/ 1500463 w 2800371"/>
              <a:gd name="connsiteY51" fmla="*/ 801438 h 1456023"/>
              <a:gd name="connsiteX52" fmla="*/ 1571073 w 2800371"/>
              <a:gd name="connsiteY52" fmla="*/ 610791 h 1456023"/>
              <a:gd name="connsiteX53" fmla="*/ 1613439 w 2800371"/>
              <a:gd name="connsiteY53" fmla="*/ 300106 h 1456023"/>
              <a:gd name="connsiteX54" fmla="*/ 1627561 w 2800371"/>
              <a:gd name="connsiteY54" fmla="*/ 225966 h 1456023"/>
              <a:gd name="connsiteX55" fmla="*/ 1631092 w 2800371"/>
              <a:gd name="connsiteY55" fmla="*/ 151825 h 1456023"/>
              <a:gd name="connsiteX56" fmla="*/ 1666397 w 2800371"/>
              <a:gd name="connsiteY56" fmla="*/ 84746 h 1456023"/>
              <a:gd name="connsiteX57" fmla="*/ 1673458 w 2800371"/>
              <a:gd name="connsiteY57" fmla="*/ 63563 h 1456023"/>
              <a:gd name="connsiteX58" fmla="*/ 1676988 w 2800371"/>
              <a:gd name="connsiteY58" fmla="*/ 52971 h 1456023"/>
              <a:gd name="connsiteX59" fmla="*/ 1691110 w 2800371"/>
              <a:gd name="connsiteY59" fmla="*/ 24727 h 1456023"/>
              <a:gd name="connsiteX60" fmla="*/ 1698171 w 2800371"/>
              <a:gd name="connsiteY60" fmla="*/ 14136 h 1456023"/>
              <a:gd name="connsiteX61" fmla="*/ 1729946 w 2800371"/>
              <a:gd name="connsiteY61" fmla="*/ 17666 h 1456023"/>
              <a:gd name="connsiteX62" fmla="*/ 1765251 w 2800371"/>
              <a:gd name="connsiteY62" fmla="*/ 24727 h 1456023"/>
              <a:gd name="connsiteX63" fmla="*/ 1821739 w 2800371"/>
              <a:gd name="connsiteY63" fmla="*/ 28258 h 1456023"/>
              <a:gd name="connsiteX64" fmla="*/ 1864105 w 2800371"/>
              <a:gd name="connsiteY64" fmla="*/ 24727 h 1456023"/>
              <a:gd name="connsiteX65" fmla="*/ 1874696 w 2800371"/>
              <a:gd name="connsiteY65" fmla="*/ 21197 h 1456023"/>
              <a:gd name="connsiteX66" fmla="*/ 1966489 w 2800371"/>
              <a:gd name="connsiteY66" fmla="*/ 17666 h 1456023"/>
              <a:gd name="connsiteX67" fmla="*/ 2308948 w 2800371"/>
              <a:gd name="connsiteY67" fmla="*/ 7075 h 1456023"/>
              <a:gd name="connsiteX68" fmla="*/ 2372497 w 2800371"/>
              <a:gd name="connsiteY68" fmla="*/ 7075 h 1456023"/>
              <a:gd name="connsiteX69" fmla="*/ 2393680 w 2800371"/>
              <a:gd name="connsiteY69" fmla="*/ 14136 h 1456023"/>
              <a:gd name="connsiteX70" fmla="*/ 2404272 w 2800371"/>
              <a:gd name="connsiteY70" fmla="*/ 77685 h 1456023"/>
              <a:gd name="connsiteX71" fmla="*/ 2464290 w 2800371"/>
              <a:gd name="connsiteY71" fmla="*/ 296576 h 1456023"/>
              <a:gd name="connsiteX72" fmla="*/ 2489004 w 2800371"/>
              <a:gd name="connsiteY72" fmla="*/ 533119 h 1456023"/>
              <a:gd name="connsiteX73" fmla="*/ 2517248 w 2800371"/>
              <a:gd name="connsiteY73" fmla="*/ 593138 h 1456023"/>
              <a:gd name="connsiteX74" fmla="*/ 2559614 w 2800371"/>
              <a:gd name="connsiteY74" fmla="*/ 716706 h 1456023"/>
              <a:gd name="connsiteX75" fmla="*/ 2626693 w 2800371"/>
              <a:gd name="connsiteY75" fmla="*/ 836743 h 1456023"/>
              <a:gd name="connsiteX76" fmla="*/ 2686712 w 2800371"/>
              <a:gd name="connsiteY76" fmla="*/ 967371 h 1456023"/>
              <a:gd name="connsiteX77" fmla="*/ 2697303 w 2800371"/>
              <a:gd name="connsiteY77" fmla="*/ 977963 h 1456023"/>
              <a:gd name="connsiteX78" fmla="*/ 2704364 w 2800371"/>
              <a:gd name="connsiteY78" fmla="*/ 988554 h 1456023"/>
              <a:gd name="connsiteX79" fmla="*/ 2729078 w 2800371"/>
              <a:gd name="connsiteY79" fmla="*/ 1002676 h 1456023"/>
              <a:gd name="connsiteX80" fmla="*/ 2743200 w 2800371"/>
              <a:gd name="connsiteY80" fmla="*/ 1016798 h 1456023"/>
              <a:gd name="connsiteX81" fmla="*/ 2789096 w 2800371"/>
              <a:gd name="connsiteY81" fmla="*/ 1027390 h 1456023"/>
              <a:gd name="connsiteX82" fmla="*/ 2792627 w 2800371"/>
              <a:gd name="connsiteY82" fmla="*/ 1327482 h 1456023"/>
              <a:gd name="connsiteX83" fmla="*/ 2760852 w 2800371"/>
              <a:gd name="connsiteY83" fmla="*/ 1454580 h 1456023"/>
              <a:gd name="connsiteX84" fmla="*/ 2058282 w 2800371"/>
              <a:gd name="connsiteY84" fmla="*/ 1387501 h 1456023"/>
              <a:gd name="connsiteX85" fmla="*/ 529575 w 2800371"/>
              <a:gd name="connsiteY85" fmla="*/ 1147427 h 1456023"/>
              <a:gd name="connsiteX86" fmla="*/ 342458 w 2800371"/>
              <a:gd name="connsiteY86" fmla="*/ 1415745 h 1456023"/>
              <a:gd name="connsiteX87" fmla="*/ 172994 w 2800371"/>
              <a:gd name="connsiteY87" fmla="*/ 1313360 h 1456023"/>
              <a:gd name="connsiteX88" fmla="*/ 141220 w 2800371"/>
              <a:gd name="connsiteY88" fmla="*/ 1341604 h 1456023"/>
              <a:gd name="connsiteX89" fmla="*/ 95323 w 2800371"/>
              <a:gd name="connsiteY89" fmla="*/ 1359257 h 1456023"/>
              <a:gd name="connsiteX90" fmla="*/ 45896 w 2800371"/>
              <a:gd name="connsiteY90" fmla="*/ 1405153 h 1456023"/>
              <a:gd name="connsiteX91" fmla="*/ 31774 w 2800371"/>
              <a:gd name="connsiteY91" fmla="*/ 1408684 h 1456023"/>
              <a:gd name="connsiteX92" fmla="*/ 10591 w 2800371"/>
              <a:gd name="connsiteY92" fmla="*/ 1415745 h 1456023"/>
              <a:gd name="connsiteX93" fmla="*/ 3530 w 2800371"/>
              <a:gd name="connsiteY93" fmla="*/ 1433397 h 1456023"/>
              <a:gd name="connsiteX94" fmla="*/ 0 w 2800371"/>
              <a:gd name="connsiteY94" fmla="*/ 1454580 h 1456023"/>
              <a:gd name="connsiteX95" fmla="*/ 7061 w 2800371"/>
              <a:gd name="connsiteY95" fmla="*/ 1359257 h 1456023"/>
              <a:gd name="connsiteX96" fmla="*/ 7061 w 2800371"/>
              <a:gd name="connsiteY96" fmla="*/ 1331013 h 1456023"/>
              <a:gd name="connsiteX0" fmla="*/ 7061 w 2800371"/>
              <a:gd name="connsiteY0" fmla="*/ 1331013 h 1456023"/>
              <a:gd name="connsiteX1" fmla="*/ 7061 w 2800371"/>
              <a:gd name="connsiteY1" fmla="*/ 1331013 h 1456023"/>
              <a:gd name="connsiteX2" fmla="*/ 52957 w 2800371"/>
              <a:gd name="connsiteY2" fmla="*/ 1309830 h 1456023"/>
              <a:gd name="connsiteX3" fmla="*/ 67079 w 2800371"/>
              <a:gd name="connsiteY3" fmla="*/ 1306299 h 1456023"/>
              <a:gd name="connsiteX4" fmla="*/ 102384 w 2800371"/>
              <a:gd name="connsiteY4" fmla="*/ 1320421 h 1456023"/>
              <a:gd name="connsiteX5" fmla="*/ 123567 w 2800371"/>
              <a:gd name="connsiteY5" fmla="*/ 1334543 h 1456023"/>
              <a:gd name="connsiteX6" fmla="*/ 165933 w 2800371"/>
              <a:gd name="connsiteY6" fmla="*/ 1331013 h 1456023"/>
              <a:gd name="connsiteX7" fmla="*/ 194177 w 2800371"/>
              <a:gd name="connsiteY7" fmla="*/ 1316891 h 1456023"/>
              <a:gd name="connsiteX8" fmla="*/ 208299 w 2800371"/>
              <a:gd name="connsiteY8" fmla="*/ 1313360 h 1456023"/>
              <a:gd name="connsiteX9" fmla="*/ 240074 w 2800371"/>
              <a:gd name="connsiteY9" fmla="*/ 1306299 h 1456023"/>
              <a:gd name="connsiteX10" fmla="*/ 275379 w 2800371"/>
              <a:gd name="connsiteY10" fmla="*/ 1309830 h 1456023"/>
              <a:gd name="connsiteX11" fmla="*/ 293031 w 2800371"/>
              <a:gd name="connsiteY11" fmla="*/ 1316891 h 1456023"/>
              <a:gd name="connsiteX12" fmla="*/ 310684 w 2800371"/>
              <a:gd name="connsiteY12" fmla="*/ 1309830 h 1456023"/>
              <a:gd name="connsiteX13" fmla="*/ 353050 w 2800371"/>
              <a:gd name="connsiteY13" fmla="*/ 1302769 h 1456023"/>
              <a:gd name="connsiteX14" fmla="*/ 427190 w 2800371"/>
              <a:gd name="connsiteY14" fmla="*/ 1313360 h 1456023"/>
              <a:gd name="connsiteX15" fmla="*/ 451904 w 2800371"/>
              <a:gd name="connsiteY15" fmla="*/ 1320421 h 1456023"/>
              <a:gd name="connsiteX16" fmla="*/ 554289 w 2800371"/>
              <a:gd name="connsiteY16" fmla="*/ 1309830 h 1456023"/>
              <a:gd name="connsiteX17" fmla="*/ 586063 w 2800371"/>
              <a:gd name="connsiteY17" fmla="*/ 1285116 h 1456023"/>
              <a:gd name="connsiteX18" fmla="*/ 617838 w 2800371"/>
              <a:gd name="connsiteY18" fmla="*/ 1260403 h 1456023"/>
              <a:gd name="connsiteX19" fmla="*/ 631960 w 2800371"/>
              <a:gd name="connsiteY19" fmla="*/ 1235689 h 1456023"/>
              <a:gd name="connsiteX20" fmla="*/ 649612 w 2800371"/>
              <a:gd name="connsiteY20" fmla="*/ 1214506 h 1456023"/>
              <a:gd name="connsiteX21" fmla="*/ 670795 w 2800371"/>
              <a:gd name="connsiteY21" fmla="*/ 1207445 h 1456023"/>
              <a:gd name="connsiteX22" fmla="*/ 720222 w 2800371"/>
              <a:gd name="connsiteY22" fmla="*/ 1218037 h 1456023"/>
              <a:gd name="connsiteX23" fmla="*/ 741405 w 2800371"/>
              <a:gd name="connsiteY23" fmla="*/ 1242750 h 1456023"/>
              <a:gd name="connsiteX24" fmla="*/ 751997 w 2800371"/>
              <a:gd name="connsiteY24" fmla="*/ 1249811 h 1456023"/>
              <a:gd name="connsiteX25" fmla="*/ 882625 w 2800371"/>
              <a:gd name="connsiteY25" fmla="*/ 1260403 h 1456023"/>
              <a:gd name="connsiteX26" fmla="*/ 914400 w 2800371"/>
              <a:gd name="connsiteY26" fmla="*/ 1295708 h 1456023"/>
              <a:gd name="connsiteX27" fmla="*/ 935583 w 2800371"/>
              <a:gd name="connsiteY27" fmla="*/ 1306299 h 1456023"/>
              <a:gd name="connsiteX28" fmla="*/ 963827 w 2800371"/>
              <a:gd name="connsiteY28" fmla="*/ 1313360 h 1456023"/>
              <a:gd name="connsiteX29" fmla="*/ 1016784 w 2800371"/>
              <a:gd name="connsiteY29" fmla="*/ 1239220 h 1456023"/>
              <a:gd name="connsiteX30" fmla="*/ 1073272 w 2800371"/>
              <a:gd name="connsiteY30" fmla="*/ 1182732 h 1456023"/>
              <a:gd name="connsiteX31" fmla="*/ 1105047 w 2800371"/>
              <a:gd name="connsiteY31" fmla="*/ 1172140 h 1456023"/>
              <a:gd name="connsiteX32" fmla="*/ 1154474 w 2800371"/>
              <a:gd name="connsiteY32" fmla="*/ 1175671 h 1456023"/>
              <a:gd name="connsiteX33" fmla="*/ 1179187 w 2800371"/>
              <a:gd name="connsiteY33" fmla="*/ 1196854 h 1456023"/>
              <a:gd name="connsiteX34" fmla="*/ 1193309 w 2800371"/>
              <a:gd name="connsiteY34" fmla="*/ 1207445 h 1456023"/>
              <a:gd name="connsiteX35" fmla="*/ 1218023 w 2800371"/>
              <a:gd name="connsiteY35" fmla="*/ 1225098 h 1456023"/>
              <a:gd name="connsiteX36" fmla="*/ 1228614 w 2800371"/>
              <a:gd name="connsiteY36" fmla="*/ 1242750 h 1456023"/>
              <a:gd name="connsiteX37" fmla="*/ 1232145 w 2800371"/>
              <a:gd name="connsiteY37" fmla="*/ 1253342 h 1456023"/>
              <a:gd name="connsiteX38" fmla="*/ 1253328 w 2800371"/>
              <a:gd name="connsiteY38" fmla="*/ 1274525 h 1456023"/>
              <a:gd name="connsiteX39" fmla="*/ 1299224 w 2800371"/>
              <a:gd name="connsiteY39" fmla="*/ 1263933 h 1456023"/>
              <a:gd name="connsiteX40" fmla="*/ 1313346 w 2800371"/>
              <a:gd name="connsiteY40" fmla="*/ 1239220 h 1456023"/>
              <a:gd name="connsiteX41" fmla="*/ 1327468 w 2800371"/>
              <a:gd name="connsiteY41" fmla="*/ 1218037 h 1456023"/>
              <a:gd name="connsiteX42" fmla="*/ 1338060 w 2800371"/>
              <a:gd name="connsiteY42" fmla="*/ 1200384 h 1456023"/>
              <a:gd name="connsiteX43" fmla="*/ 1348651 w 2800371"/>
              <a:gd name="connsiteY43" fmla="*/ 1165079 h 1456023"/>
              <a:gd name="connsiteX44" fmla="*/ 1355713 w 2800371"/>
              <a:gd name="connsiteY44" fmla="*/ 1150957 h 1456023"/>
              <a:gd name="connsiteX45" fmla="*/ 1398079 w 2800371"/>
              <a:gd name="connsiteY45" fmla="*/ 1052103 h 1456023"/>
              <a:gd name="connsiteX46" fmla="*/ 1419262 w 2800371"/>
              <a:gd name="connsiteY46" fmla="*/ 1030920 h 1456023"/>
              <a:gd name="connsiteX47" fmla="*/ 1443975 w 2800371"/>
              <a:gd name="connsiteY47" fmla="*/ 935597 h 1456023"/>
              <a:gd name="connsiteX48" fmla="*/ 1454567 w 2800371"/>
              <a:gd name="connsiteY48" fmla="*/ 907353 h 1456023"/>
              <a:gd name="connsiteX49" fmla="*/ 1461628 w 2800371"/>
              <a:gd name="connsiteY49" fmla="*/ 886170 h 1456023"/>
              <a:gd name="connsiteX50" fmla="*/ 1475750 w 2800371"/>
              <a:gd name="connsiteY50" fmla="*/ 850865 h 1456023"/>
              <a:gd name="connsiteX51" fmla="*/ 1500463 w 2800371"/>
              <a:gd name="connsiteY51" fmla="*/ 801438 h 1456023"/>
              <a:gd name="connsiteX52" fmla="*/ 1571073 w 2800371"/>
              <a:gd name="connsiteY52" fmla="*/ 610791 h 1456023"/>
              <a:gd name="connsiteX53" fmla="*/ 1613439 w 2800371"/>
              <a:gd name="connsiteY53" fmla="*/ 300106 h 1456023"/>
              <a:gd name="connsiteX54" fmla="*/ 1627561 w 2800371"/>
              <a:gd name="connsiteY54" fmla="*/ 225966 h 1456023"/>
              <a:gd name="connsiteX55" fmla="*/ 1631092 w 2800371"/>
              <a:gd name="connsiteY55" fmla="*/ 151825 h 1456023"/>
              <a:gd name="connsiteX56" fmla="*/ 1666397 w 2800371"/>
              <a:gd name="connsiteY56" fmla="*/ 84746 h 1456023"/>
              <a:gd name="connsiteX57" fmla="*/ 1673458 w 2800371"/>
              <a:gd name="connsiteY57" fmla="*/ 63563 h 1456023"/>
              <a:gd name="connsiteX58" fmla="*/ 1676988 w 2800371"/>
              <a:gd name="connsiteY58" fmla="*/ 52971 h 1456023"/>
              <a:gd name="connsiteX59" fmla="*/ 1691110 w 2800371"/>
              <a:gd name="connsiteY59" fmla="*/ 24727 h 1456023"/>
              <a:gd name="connsiteX60" fmla="*/ 1698171 w 2800371"/>
              <a:gd name="connsiteY60" fmla="*/ 14136 h 1456023"/>
              <a:gd name="connsiteX61" fmla="*/ 1729946 w 2800371"/>
              <a:gd name="connsiteY61" fmla="*/ 17666 h 1456023"/>
              <a:gd name="connsiteX62" fmla="*/ 1765251 w 2800371"/>
              <a:gd name="connsiteY62" fmla="*/ 24727 h 1456023"/>
              <a:gd name="connsiteX63" fmla="*/ 1821739 w 2800371"/>
              <a:gd name="connsiteY63" fmla="*/ 28258 h 1456023"/>
              <a:gd name="connsiteX64" fmla="*/ 1864105 w 2800371"/>
              <a:gd name="connsiteY64" fmla="*/ 24727 h 1456023"/>
              <a:gd name="connsiteX65" fmla="*/ 1874696 w 2800371"/>
              <a:gd name="connsiteY65" fmla="*/ 21197 h 1456023"/>
              <a:gd name="connsiteX66" fmla="*/ 1966489 w 2800371"/>
              <a:gd name="connsiteY66" fmla="*/ 17666 h 1456023"/>
              <a:gd name="connsiteX67" fmla="*/ 2308948 w 2800371"/>
              <a:gd name="connsiteY67" fmla="*/ 7075 h 1456023"/>
              <a:gd name="connsiteX68" fmla="*/ 2372497 w 2800371"/>
              <a:gd name="connsiteY68" fmla="*/ 7075 h 1456023"/>
              <a:gd name="connsiteX69" fmla="*/ 2393680 w 2800371"/>
              <a:gd name="connsiteY69" fmla="*/ 14136 h 1456023"/>
              <a:gd name="connsiteX70" fmla="*/ 2404272 w 2800371"/>
              <a:gd name="connsiteY70" fmla="*/ 77685 h 1456023"/>
              <a:gd name="connsiteX71" fmla="*/ 2464290 w 2800371"/>
              <a:gd name="connsiteY71" fmla="*/ 296576 h 1456023"/>
              <a:gd name="connsiteX72" fmla="*/ 2489004 w 2800371"/>
              <a:gd name="connsiteY72" fmla="*/ 533119 h 1456023"/>
              <a:gd name="connsiteX73" fmla="*/ 2517248 w 2800371"/>
              <a:gd name="connsiteY73" fmla="*/ 593138 h 1456023"/>
              <a:gd name="connsiteX74" fmla="*/ 2559614 w 2800371"/>
              <a:gd name="connsiteY74" fmla="*/ 716706 h 1456023"/>
              <a:gd name="connsiteX75" fmla="*/ 2626693 w 2800371"/>
              <a:gd name="connsiteY75" fmla="*/ 836743 h 1456023"/>
              <a:gd name="connsiteX76" fmla="*/ 2686712 w 2800371"/>
              <a:gd name="connsiteY76" fmla="*/ 967371 h 1456023"/>
              <a:gd name="connsiteX77" fmla="*/ 2697303 w 2800371"/>
              <a:gd name="connsiteY77" fmla="*/ 977963 h 1456023"/>
              <a:gd name="connsiteX78" fmla="*/ 2704364 w 2800371"/>
              <a:gd name="connsiteY78" fmla="*/ 988554 h 1456023"/>
              <a:gd name="connsiteX79" fmla="*/ 2729078 w 2800371"/>
              <a:gd name="connsiteY79" fmla="*/ 1002676 h 1456023"/>
              <a:gd name="connsiteX80" fmla="*/ 2743200 w 2800371"/>
              <a:gd name="connsiteY80" fmla="*/ 1016798 h 1456023"/>
              <a:gd name="connsiteX81" fmla="*/ 2789096 w 2800371"/>
              <a:gd name="connsiteY81" fmla="*/ 1027390 h 1456023"/>
              <a:gd name="connsiteX82" fmla="*/ 2792627 w 2800371"/>
              <a:gd name="connsiteY82" fmla="*/ 1327482 h 1456023"/>
              <a:gd name="connsiteX83" fmla="*/ 2760852 w 2800371"/>
              <a:gd name="connsiteY83" fmla="*/ 1454580 h 1456023"/>
              <a:gd name="connsiteX84" fmla="*/ 2058282 w 2800371"/>
              <a:gd name="connsiteY84" fmla="*/ 1387501 h 1456023"/>
              <a:gd name="connsiteX85" fmla="*/ 571941 w 2800371"/>
              <a:gd name="connsiteY85" fmla="*/ 1454581 h 1456023"/>
              <a:gd name="connsiteX86" fmla="*/ 342458 w 2800371"/>
              <a:gd name="connsiteY86" fmla="*/ 1415745 h 1456023"/>
              <a:gd name="connsiteX87" fmla="*/ 172994 w 2800371"/>
              <a:gd name="connsiteY87" fmla="*/ 1313360 h 1456023"/>
              <a:gd name="connsiteX88" fmla="*/ 141220 w 2800371"/>
              <a:gd name="connsiteY88" fmla="*/ 1341604 h 1456023"/>
              <a:gd name="connsiteX89" fmla="*/ 95323 w 2800371"/>
              <a:gd name="connsiteY89" fmla="*/ 1359257 h 1456023"/>
              <a:gd name="connsiteX90" fmla="*/ 45896 w 2800371"/>
              <a:gd name="connsiteY90" fmla="*/ 1405153 h 1456023"/>
              <a:gd name="connsiteX91" fmla="*/ 31774 w 2800371"/>
              <a:gd name="connsiteY91" fmla="*/ 1408684 h 1456023"/>
              <a:gd name="connsiteX92" fmla="*/ 10591 w 2800371"/>
              <a:gd name="connsiteY92" fmla="*/ 1415745 h 1456023"/>
              <a:gd name="connsiteX93" fmla="*/ 3530 w 2800371"/>
              <a:gd name="connsiteY93" fmla="*/ 1433397 h 1456023"/>
              <a:gd name="connsiteX94" fmla="*/ 0 w 2800371"/>
              <a:gd name="connsiteY94" fmla="*/ 1454580 h 1456023"/>
              <a:gd name="connsiteX95" fmla="*/ 7061 w 2800371"/>
              <a:gd name="connsiteY95" fmla="*/ 1359257 h 1456023"/>
              <a:gd name="connsiteX96" fmla="*/ 7061 w 2800371"/>
              <a:gd name="connsiteY96" fmla="*/ 1331013 h 1456023"/>
              <a:gd name="connsiteX0" fmla="*/ 7061 w 2800371"/>
              <a:gd name="connsiteY0" fmla="*/ 1331013 h 1458111"/>
              <a:gd name="connsiteX1" fmla="*/ 7061 w 2800371"/>
              <a:gd name="connsiteY1" fmla="*/ 1331013 h 1458111"/>
              <a:gd name="connsiteX2" fmla="*/ 52957 w 2800371"/>
              <a:gd name="connsiteY2" fmla="*/ 1309830 h 1458111"/>
              <a:gd name="connsiteX3" fmla="*/ 67079 w 2800371"/>
              <a:gd name="connsiteY3" fmla="*/ 1306299 h 1458111"/>
              <a:gd name="connsiteX4" fmla="*/ 102384 w 2800371"/>
              <a:gd name="connsiteY4" fmla="*/ 1320421 h 1458111"/>
              <a:gd name="connsiteX5" fmla="*/ 123567 w 2800371"/>
              <a:gd name="connsiteY5" fmla="*/ 1334543 h 1458111"/>
              <a:gd name="connsiteX6" fmla="*/ 165933 w 2800371"/>
              <a:gd name="connsiteY6" fmla="*/ 1331013 h 1458111"/>
              <a:gd name="connsiteX7" fmla="*/ 194177 w 2800371"/>
              <a:gd name="connsiteY7" fmla="*/ 1316891 h 1458111"/>
              <a:gd name="connsiteX8" fmla="*/ 208299 w 2800371"/>
              <a:gd name="connsiteY8" fmla="*/ 1313360 h 1458111"/>
              <a:gd name="connsiteX9" fmla="*/ 240074 w 2800371"/>
              <a:gd name="connsiteY9" fmla="*/ 1306299 h 1458111"/>
              <a:gd name="connsiteX10" fmla="*/ 275379 w 2800371"/>
              <a:gd name="connsiteY10" fmla="*/ 1309830 h 1458111"/>
              <a:gd name="connsiteX11" fmla="*/ 293031 w 2800371"/>
              <a:gd name="connsiteY11" fmla="*/ 1316891 h 1458111"/>
              <a:gd name="connsiteX12" fmla="*/ 310684 w 2800371"/>
              <a:gd name="connsiteY12" fmla="*/ 1309830 h 1458111"/>
              <a:gd name="connsiteX13" fmla="*/ 353050 w 2800371"/>
              <a:gd name="connsiteY13" fmla="*/ 1302769 h 1458111"/>
              <a:gd name="connsiteX14" fmla="*/ 427190 w 2800371"/>
              <a:gd name="connsiteY14" fmla="*/ 1313360 h 1458111"/>
              <a:gd name="connsiteX15" fmla="*/ 451904 w 2800371"/>
              <a:gd name="connsiteY15" fmla="*/ 1320421 h 1458111"/>
              <a:gd name="connsiteX16" fmla="*/ 554289 w 2800371"/>
              <a:gd name="connsiteY16" fmla="*/ 1309830 h 1458111"/>
              <a:gd name="connsiteX17" fmla="*/ 586063 w 2800371"/>
              <a:gd name="connsiteY17" fmla="*/ 1285116 h 1458111"/>
              <a:gd name="connsiteX18" fmla="*/ 617838 w 2800371"/>
              <a:gd name="connsiteY18" fmla="*/ 1260403 h 1458111"/>
              <a:gd name="connsiteX19" fmla="*/ 631960 w 2800371"/>
              <a:gd name="connsiteY19" fmla="*/ 1235689 h 1458111"/>
              <a:gd name="connsiteX20" fmla="*/ 649612 w 2800371"/>
              <a:gd name="connsiteY20" fmla="*/ 1214506 h 1458111"/>
              <a:gd name="connsiteX21" fmla="*/ 670795 w 2800371"/>
              <a:gd name="connsiteY21" fmla="*/ 1207445 h 1458111"/>
              <a:gd name="connsiteX22" fmla="*/ 720222 w 2800371"/>
              <a:gd name="connsiteY22" fmla="*/ 1218037 h 1458111"/>
              <a:gd name="connsiteX23" fmla="*/ 741405 w 2800371"/>
              <a:gd name="connsiteY23" fmla="*/ 1242750 h 1458111"/>
              <a:gd name="connsiteX24" fmla="*/ 751997 w 2800371"/>
              <a:gd name="connsiteY24" fmla="*/ 1249811 h 1458111"/>
              <a:gd name="connsiteX25" fmla="*/ 882625 w 2800371"/>
              <a:gd name="connsiteY25" fmla="*/ 1260403 h 1458111"/>
              <a:gd name="connsiteX26" fmla="*/ 914400 w 2800371"/>
              <a:gd name="connsiteY26" fmla="*/ 1295708 h 1458111"/>
              <a:gd name="connsiteX27" fmla="*/ 935583 w 2800371"/>
              <a:gd name="connsiteY27" fmla="*/ 1306299 h 1458111"/>
              <a:gd name="connsiteX28" fmla="*/ 963827 w 2800371"/>
              <a:gd name="connsiteY28" fmla="*/ 1313360 h 1458111"/>
              <a:gd name="connsiteX29" fmla="*/ 1016784 w 2800371"/>
              <a:gd name="connsiteY29" fmla="*/ 1239220 h 1458111"/>
              <a:gd name="connsiteX30" fmla="*/ 1073272 w 2800371"/>
              <a:gd name="connsiteY30" fmla="*/ 1182732 h 1458111"/>
              <a:gd name="connsiteX31" fmla="*/ 1105047 w 2800371"/>
              <a:gd name="connsiteY31" fmla="*/ 1172140 h 1458111"/>
              <a:gd name="connsiteX32" fmla="*/ 1154474 w 2800371"/>
              <a:gd name="connsiteY32" fmla="*/ 1175671 h 1458111"/>
              <a:gd name="connsiteX33" fmla="*/ 1179187 w 2800371"/>
              <a:gd name="connsiteY33" fmla="*/ 1196854 h 1458111"/>
              <a:gd name="connsiteX34" fmla="*/ 1193309 w 2800371"/>
              <a:gd name="connsiteY34" fmla="*/ 1207445 h 1458111"/>
              <a:gd name="connsiteX35" fmla="*/ 1218023 w 2800371"/>
              <a:gd name="connsiteY35" fmla="*/ 1225098 h 1458111"/>
              <a:gd name="connsiteX36" fmla="*/ 1228614 w 2800371"/>
              <a:gd name="connsiteY36" fmla="*/ 1242750 h 1458111"/>
              <a:gd name="connsiteX37" fmla="*/ 1232145 w 2800371"/>
              <a:gd name="connsiteY37" fmla="*/ 1253342 h 1458111"/>
              <a:gd name="connsiteX38" fmla="*/ 1253328 w 2800371"/>
              <a:gd name="connsiteY38" fmla="*/ 1274525 h 1458111"/>
              <a:gd name="connsiteX39" fmla="*/ 1299224 w 2800371"/>
              <a:gd name="connsiteY39" fmla="*/ 1263933 h 1458111"/>
              <a:gd name="connsiteX40" fmla="*/ 1313346 w 2800371"/>
              <a:gd name="connsiteY40" fmla="*/ 1239220 h 1458111"/>
              <a:gd name="connsiteX41" fmla="*/ 1327468 w 2800371"/>
              <a:gd name="connsiteY41" fmla="*/ 1218037 h 1458111"/>
              <a:gd name="connsiteX42" fmla="*/ 1338060 w 2800371"/>
              <a:gd name="connsiteY42" fmla="*/ 1200384 h 1458111"/>
              <a:gd name="connsiteX43" fmla="*/ 1348651 w 2800371"/>
              <a:gd name="connsiteY43" fmla="*/ 1165079 h 1458111"/>
              <a:gd name="connsiteX44" fmla="*/ 1355713 w 2800371"/>
              <a:gd name="connsiteY44" fmla="*/ 1150957 h 1458111"/>
              <a:gd name="connsiteX45" fmla="*/ 1398079 w 2800371"/>
              <a:gd name="connsiteY45" fmla="*/ 1052103 h 1458111"/>
              <a:gd name="connsiteX46" fmla="*/ 1419262 w 2800371"/>
              <a:gd name="connsiteY46" fmla="*/ 1030920 h 1458111"/>
              <a:gd name="connsiteX47" fmla="*/ 1443975 w 2800371"/>
              <a:gd name="connsiteY47" fmla="*/ 935597 h 1458111"/>
              <a:gd name="connsiteX48" fmla="*/ 1454567 w 2800371"/>
              <a:gd name="connsiteY48" fmla="*/ 907353 h 1458111"/>
              <a:gd name="connsiteX49" fmla="*/ 1461628 w 2800371"/>
              <a:gd name="connsiteY49" fmla="*/ 886170 h 1458111"/>
              <a:gd name="connsiteX50" fmla="*/ 1475750 w 2800371"/>
              <a:gd name="connsiteY50" fmla="*/ 850865 h 1458111"/>
              <a:gd name="connsiteX51" fmla="*/ 1500463 w 2800371"/>
              <a:gd name="connsiteY51" fmla="*/ 801438 h 1458111"/>
              <a:gd name="connsiteX52" fmla="*/ 1571073 w 2800371"/>
              <a:gd name="connsiteY52" fmla="*/ 610791 h 1458111"/>
              <a:gd name="connsiteX53" fmla="*/ 1613439 w 2800371"/>
              <a:gd name="connsiteY53" fmla="*/ 300106 h 1458111"/>
              <a:gd name="connsiteX54" fmla="*/ 1627561 w 2800371"/>
              <a:gd name="connsiteY54" fmla="*/ 225966 h 1458111"/>
              <a:gd name="connsiteX55" fmla="*/ 1631092 w 2800371"/>
              <a:gd name="connsiteY55" fmla="*/ 151825 h 1458111"/>
              <a:gd name="connsiteX56" fmla="*/ 1666397 w 2800371"/>
              <a:gd name="connsiteY56" fmla="*/ 84746 h 1458111"/>
              <a:gd name="connsiteX57" fmla="*/ 1673458 w 2800371"/>
              <a:gd name="connsiteY57" fmla="*/ 63563 h 1458111"/>
              <a:gd name="connsiteX58" fmla="*/ 1676988 w 2800371"/>
              <a:gd name="connsiteY58" fmla="*/ 52971 h 1458111"/>
              <a:gd name="connsiteX59" fmla="*/ 1691110 w 2800371"/>
              <a:gd name="connsiteY59" fmla="*/ 24727 h 1458111"/>
              <a:gd name="connsiteX60" fmla="*/ 1698171 w 2800371"/>
              <a:gd name="connsiteY60" fmla="*/ 14136 h 1458111"/>
              <a:gd name="connsiteX61" fmla="*/ 1729946 w 2800371"/>
              <a:gd name="connsiteY61" fmla="*/ 17666 h 1458111"/>
              <a:gd name="connsiteX62" fmla="*/ 1765251 w 2800371"/>
              <a:gd name="connsiteY62" fmla="*/ 24727 h 1458111"/>
              <a:gd name="connsiteX63" fmla="*/ 1821739 w 2800371"/>
              <a:gd name="connsiteY63" fmla="*/ 28258 h 1458111"/>
              <a:gd name="connsiteX64" fmla="*/ 1864105 w 2800371"/>
              <a:gd name="connsiteY64" fmla="*/ 24727 h 1458111"/>
              <a:gd name="connsiteX65" fmla="*/ 1874696 w 2800371"/>
              <a:gd name="connsiteY65" fmla="*/ 21197 h 1458111"/>
              <a:gd name="connsiteX66" fmla="*/ 1966489 w 2800371"/>
              <a:gd name="connsiteY66" fmla="*/ 17666 h 1458111"/>
              <a:gd name="connsiteX67" fmla="*/ 2308948 w 2800371"/>
              <a:gd name="connsiteY67" fmla="*/ 7075 h 1458111"/>
              <a:gd name="connsiteX68" fmla="*/ 2372497 w 2800371"/>
              <a:gd name="connsiteY68" fmla="*/ 7075 h 1458111"/>
              <a:gd name="connsiteX69" fmla="*/ 2393680 w 2800371"/>
              <a:gd name="connsiteY69" fmla="*/ 14136 h 1458111"/>
              <a:gd name="connsiteX70" fmla="*/ 2404272 w 2800371"/>
              <a:gd name="connsiteY70" fmla="*/ 77685 h 1458111"/>
              <a:gd name="connsiteX71" fmla="*/ 2464290 w 2800371"/>
              <a:gd name="connsiteY71" fmla="*/ 296576 h 1458111"/>
              <a:gd name="connsiteX72" fmla="*/ 2489004 w 2800371"/>
              <a:gd name="connsiteY72" fmla="*/ 533119 h 1458111"/>
              <a:gd name="connsiteX73" fmla="*/ 2517248 w 2800371"/>
              <a:gd name="connsiteY73" fmla="*/ 593138 h 1458111"/>
              <a:gd name="connsiteX74" fmla="*/ 2559614 w 2800371"/>
              <a:gd name="connsiteY74" fmla="*/ 716706 h 1458111"/>
              <a:gd name="connsiteX75" fmla="*/ 2626693 w 2800371"/>
              <a:gd name="connsiteY75" fmla="*/ 836743 h 1458111"/>
              <a:gd name="connsiteX76" fmla="*/ 2686712 w 2800371"/>
              <a:gd name="connsiteY76" fmla="*/ 967371 h 1458111"/>
              <a:gd name="connsiteX77" fmla="*/ 2697303 w 2800371"/>
              <a:gd name="connsiteY77" fmla="*/ 977963 h 1458111"/>
              <a:gd name="connsiteX78" fmla="*/ 2704364 w 2800371"/>
              <a:gd name="connsiteY78" fmla="*/ 988554 h 1458111"/>
              <a:gd name="connsiteX79" fmla="*/ 2729078 w 2800371"/>
              <a:gd name="connsiteY79" fmla="*/ 1002676 h 1458111"/>
              <a:gd name="connsiteX80" fmla="*/ 2743200 w 2800371"/>
              <a:gd name="connsiteY80" fmla="*/ 1016798 h 1458111"/>
              <a:gd name="connsiteX81" fmla="*/ 2789096 w 2800371"/>
              <a:gd name="connsiteY81" fmla="*/ 1027390 h 1458111"/>
              <a:gd name="connsiteX82" fmla="*/ 2792627 w 2800371"/>
              <a:gd name="connsiteY82" fmla="*/ 1327482 h 1458111"/>
              <a:gd name="connsiteX83" fmla="*/ 2760852 w 2800371"/>
              <a:gd name="connsiteY83" fmla="*/ 1454580 h 1458111"/>
              <a:gd name="connsiteX84" fmla="*/ 2068874 w 2800371"/>
              <a:gd name="connsiteY84" fmla="*/ 1458111 h 1458111"/>
              <a:gd name="connsiteX85" fmla="*/ 571941 w 2800371"/>
              <a:gd name="connsiteY85" fmla="*/ 1454581 h 1458111"/>
              <a:gd name="connsiteX86" fmla="*/ 342458 w 2800371"/>
              <a:gd name="connsiteY86" fmla="*/ 1415745 h 1458111"/>
              <a:gd name="connsiteX87" fmla="*/ 172994 w 2800371"/>
              <a:gd name="connsiteY87" fmla="*/ 1313360 h 1458111"/>
              <a:gd name="connsiteX88" fmla="*/ 141220 w 2800371"/>
              <a:gd name="connsiteY88" fmla="*/ 1341604 h 1458111"/>
              <a:gd name="connsiteX89" fmla="*/ 95323 w 2800371"/>
              <a:gd name="connsiteY89" fmla="*/ 1359257 h 1458111"/>
              <a:gd name="connsiteX90" fmla="*/ 45896 w 2800371"/>
              <a:gd name="connsiteY90" fmla="*/ 1405153 h 1458111"/>
              <a:gd name="connsiteX91" fmla="*/ 31774 w 2800371"/>
              <a:gd name="connsiteY91" fmla="*/ 1408684 h 1458111"/>
              <a:gd name="connsiteX92" fmla="*/ 10591 w 2800371"/>
              <a:gd name="connsiteY92" fmla="*/ 1415745 h 1458111"/>
              <a:gd name="connsiteX93" fmla="*/ 3530 w 2800371"/>
              <a:gd name="connsiteY93" fmla="*/ 1433397 h 1458111"/>
              <a:gd name="connsiteX94" fmla="*/ 0 w 2800371"/>
              <a:gd name="connsiteY94" fmla="*/ 1454580 h 1458111"/>
              <a:gd name="connsiteX95" fmla="*/ 7061 w 2800371"/>
              <a:gd name="connsiteY95" fmla="*/ 1359257 h 1458111"/>
              <a:gd name="connsiteX96" fmla="*/ 7061 w 2800371"/>
              <a:gd name="connsiteY96" fmla="*/ 1331013 h 1458111"/>
              <a:gd name="connsiteX0" fmla="*/ 7061 w 2800371"/>
              <a:gd name="connsiteY0" fmla="*/ 1331013 h 1467729"/>
              <a:gd name="connsiteX1" fmla="*/ 7061 w 2800371"/>
              <a:gd name="connsiteY1" fmla="*/ 1331013 h 1467729"/>
              <a:gd name="connsiteX2" fmla="*/ 52957 w 2800371"/>
              <a:gd name="connsiteY2" fmla="*/ 1309830 h 1467729"/>
              <a:gd name="connsiteX3" fmla="*/ 67079 w 2800371"/>
              <a:gd name="connsiteY3" fmla="*/ 1306299 h 1467729"/>
              <a:gd name="connsiteX4" fmla="*/ 102384 w 2800371"/>
              <a:gd name="connsiteY4" fmla="*/ 1320421 h 1467729"/>
              <a:gd name="connsiteX5" fmla="*/ 123567 w 2800371"/>
              <a:gd name="connsiteY5" fmla="*/ 1334543 h 1467729"/>
              <a:gd name="connsiteX6" fmla="*/ 165933 w 2800371"/>
              <a:gd name="connsiteY6" fmla="*/ 1331013 h 1467729"/>
              <a:gd name="connsiteX7" fmla="*/ 194177 w 2800371"/>
              <a:gd name="connsiteY7" fmla="*/ 1316891 h 1467729"/>
              <a:gd name="connsiteX8" fmla="*/ 208299 w 2800371"/>
              <a:gd name="connsiteY8" fmla="*/ 1313360 h 1467729"/>
              <a:gd name="connsiteX9" fmla="*/ 240074 w 2800371"/>
              <a:gd name="connsiteY9" fmla="*/ 1306299 h 1467729"/>
              <a:gd name="connsiteX10" fmla="*/ 275379 w 2800371"/>
              <a:gd name="connsiteY10" fmla="*/ 1309830 h 1467729"/>
              <a:gd name="connsiteX11" fmla="*/ 293031 w 2800371"/>
              <a:gd name="connsiteY11" fmla="*/ 1316891 h 1467729"/>
              <a:gd name="connsiteX12" fmla="*/ 310684 w 2800371"/>
              <a:gd name="connsiteY12" fmla="*/ 1309830 h 1467729"/>
              <a:gd name="connsiteX13" fmla="*/ 353050 w 2800371"/>
              <a:gd name="connsiteY13" fmla="*/ 1302769 h 1467729"/>
              <a:gd name="connsiteX14" fmla="*/ 427190 w 2800371"/>
              <a:gd name="connsiteY14" fmla="*/ 1313360 h 1467729"/>
              <a:gd name="connsiteX15" fmla="*/ 451904 w 2800371"/>
              <a:gd name="connsiteY15" fmla="*/ 1320421 h 1467729"/>
              <a:gd name="connsiteX16" fmla="*/ 554289 w 2800371"/>
              <a:gd name="connsiteY16" fmla="*/ 1309830 h 1467729"/>
              <a:gd name="connsiteX17" fmla="*/ 586063 w 2800371"/>
              <a:gd name="connsiteY17" fmla="*/ 1285116 h 1467729"/>
              <a:gd name="connsiteX18" fmla="*/ 617838 w 2800371"/>
              <a:gd name="connsiteY18" fmla="*/ 1260403 h 1467729"/>
              <a:gd name="connsiteX19" fmla="*/ 631960 w 2800371"/>
              <a:gd name="connsiteY19" fmla="*/ 1235689 h 1467729"/>
              <a:gd name="connsiteX20" fmla="*/ 649612 w 2800371"/>
              <a:gd name="connsiteY20" fmla="*/ 1214506 h 1467729"/>
              <a:gd name="connsiteX21" fmla="*/ 670795 w 2800371"/>
              <a:gd name="connsiteY21" fmla="*/ 1207445 h 1467729"/>
              <a:gd name="connsiteX22" fmla="*/ 720222 w 2800371"/>
              <a:gd name="connsiteY22" fmla="*/ 1218037 h 1467729"/>
              <a:gd name="connsiteX23" fmla="*/ 741405 w 2800371"/>
              <a:gd name="connsiteY23" fmla="*/ 1242750 h 1467729"/>
              <a:gd name="connsiteX24" fmla="*/ 751997 w 2800371"/>
              <a:gd name="connsiteY24" fmla="*/ 1249811 h 1467729"/>
              <a:gd name="connsiteX25" fmla="*/ 882625 w 2800371"/>
              <a:gd name="connsiteY25" fmla="*/ 1260403 h 1467729"/>
              <a:gd name="connsiteX26" fmla="*/ 914400 w 2800371"/>
              <a:gd name="connsiteY26" fmla="*/ 1295708 h 1467729"/>
              <a:gd name="connsiteX27" fmla="*/ 935583 w 2800371"/>
              <a:gd name="connsiteY27" fmla="*/ 1306299 h 1467729"/>
              <a:gd name="connsiteX28" fmla="*/ 963827 w 2800371"/>
              <a:gd name="connsiteY28" fmla="*/ 1313360 h 1467729"/>
              <a:gd name="connsiteX29" fmla="*/ 1016784 w 2800371"/>
              <a:gd name="connsiteY29" fmla="*/ 1239220 h 1467729"/>
              <a:gd name="connsiteX30" fmla="*/ 1073272 w 2800371"/>
              <a:gd name="connsiteY30" fmla="*/ 1182732 h 1467729"/>
              <a:gd name="connsiteX31" fmla="*/ 1105047 w 2800371"/>
              <a:gd name="connsiteY31" fmla="*/ 1172140 h 1467729"/>
              <a:gd name="connsiteX32" fmla="*/ 1154474 w 2800371"/>
              <a:gd name="connsiteY32" fmla="*/ 1175671 h 1467729"/>
              <a:gd name="connsiteX33" fmla="*/ 1179187 w 2800371"/>
              <a:gd name="connsiteY33" fmla="*/ 1196854 h 1467729"/>
              <a:gd name="connsiteX34" fmla="*/ 1193309 w 2800371"/>
              <a:gd name="connsiteY34" fmla="*/ 1207445 h 1467729"/>
              <a:gd name="connsiteX35" fmla="*/ 1218023 w 2800371"/>
              <a:gd name="connsiteY35" fmla="*/ 1225098 h 1467729"/>
              <a:gd name="connsiteX36" fmla="*/ 1228614 w 2800371"/>
              <a:gd name="connsiteY36" fmla="*/ 1242750 h 1467729"/>
              <a:gd name="connsiteX37" fmla="*/ 1232145 w 2800371"/>
              <a:gd name="connsiteY37" fmla="*/ 1253342 h 1467729"/>
              <a:gd name="connsiteX38" fmla="*/ 1253328 w 2800371"/>
              <a:gd name="connsiteY38" fmla="*/ 1274525 h 1467729"/>
              <a:gd name="connsiteX39" fmla="*/ 1299224 w 2800371"/>
              <a:gd name="connsiteY39" fmla="*/ 1263933 h 1467729"/>
              <a:gd name="connsiteX40" fmla="*/ 1313346 w 2800371"/>
              <a:gd name="connsiteY40" fmla="*/ 1239220 h 1467729"/>
              <a:gd name="connsiteX41" fmla="*/ 1327468 w 2800371"/>
              <a:gd name="connsiteY41" fmla="*/ 1218037 h 1467729"/>
              <a:gd name="connsiteX42" fmla="*/ 1338060 w 2800371"/>
              <a:gd name="connsiteY42" fmla="*/ 1200384 h 1467729"/>
              <a:gd name="connsiteX43" fmla="*/ 1348651 w 2800371"/>
              <a:gd name="connsiteY43" fmla="*/ 1165079 h 1467729"/>
              <a:gd name="connsiteX44" fmla="*/ 1355713 w 2800371"/>
              <a:gd name="connsiteY44" fmla="*/ 1150957 h 1467729"/>
              <a:gd name="connsiteX45" fmla="*/ 1398079 w 2800371"/>
              <a:gd name="connsiteY45" fmla="*/ 1052103 h 1467729"/>
              <a:gd name="connsiteX46" fmla="*/ 1419262 w 2800371"/>
              <a:gd name="connsiteY46" fmla="*/ 1030920 h 1467729"/>
              <a:gd name="connsiteX47" fmla="*/ 1443975 w 2800371"/>
              <a:gd name="connsiteY47" fmla="*/ 935597 h 1467729"/>
              <a:gd name="connsiteX48" fmla="*/ 1454567 w 2800371"/>
              <a:gd name="connsiteY48" fmla="*/ 907353 h 1467729"/>
              <a:gd name="connsiteX49" fmla="*/ 1461628 w 2800371"/>
              <a:gd name="connsiteY49" fmla="*/ 886170 h 1467729"/>
              <a:gd name="connsiteX50" fmla="*/ 1475750 w 2800371"/>
              <a:gd name="connsiteY50" fmla="*/ 850865 h 1467729"/>
              <a:gd name="connsiteX51" fmla="*/ 1500463 w 2800371"/>
              <a:gd name="connsiteY51" fmla="*/ 801438 h 1467729"/>
              <a:gd name="connsiteX52" fmla="*/ 1571073 w 2800371"/>
              <a:gd name="connsiteY52" fmla="*/ 610791 h 1467729"/>
              <a:gd name="connsiteX53" fmla="*/ 1613439 w 2800371"/>
              <a:gd name="connsiteY53" fmla="*/ 300106 h 1467729"/>
              <a:gd name="connsiteX54" fmla="*/ 1627561 w 2800371"/>
              <a:gd name="connsiteY54" fmla="*/ 225966 h 1467729"/>
              <a:gd name="connsiteX55" fmla="*/ 1631092 w 2800371"/>
              <a:gd name="connsiteY55" fmla="*/ 151825 h 1467729"/>
              <a:gd name="connsiteX56" fmla="*/ 1666397 w 2800371"/>
              <a:gd name="connsiteY56" fmla="*/ 84746 h 1467729"/>
              <a:gd name="connsiteX57" fmla="*/ 1673458 w 2800371"/>
              <a:gd name="connsiteY57" fmla="*/ 63563 h 1467729"/>
              <a:gd name="connsiteX58" fmla="*/ 1676988 w 2800371"/>
              <a:gd name="connsiteY58" fmla="*/ 52971 h 1467729"/>
              <a:gd name="connsiteX59" fmla="*/ 1691110 w 2800371"/>
              <a:gd name="connsiteY59" fmla="*/ 24727 h 1467729"/>
              <a:gd name="connsiteX60" fmla="*/ 1698171 w 2800371"/>
              <a:gd name="connsiteY60" fmla="*/ 14136 h 1467729"/>
              <a:gd name="connsiteX61" fmla="*/ 1729946 w 2800371"/>
              <a:gd name="connsiteY61" fmla="*/ 17666 h 1467729"/>
              <a:gd name="connsiteX62" fmla="*/ 1765251 w 2800371"/>
              <a:gd name="connsiteY62" fmla="*/ 24727 h 1467729"/>
              <a:gd name="connsiteX63" fmla="*/ 1821739 w 2800371"/>
              <a:gd name="connsiteY63" fmla="*/ 28258 h 1467729"/>
              <a:gd name="connsiteX64" fmla="*/ 1864105 w 2800371"/>
              <a:gd name="connsiteY64" fmla="*/ 24727 h 1467729"/>
              <a:gd name="connsiteX65" fmla="*/ 1874696 w 2800371"/>
              <a:gd name="connsiteY65" fmla="*/ 21197 h 1467729"/>
              <a:gd name="connsiteX66" fmla="*/ 1966489 w 2800371"/>
              <a:gd name="connsiteY66" fmla="*/ 17666 h 1467729"/>
              <a:gd name="connsiteX67" fmla="*/ 2308948 w 2800371"/>
              <a:gd name="connsiteY67" fmla="*/ 7075 h 1467729"/>
              <a:gd name="connsiteX68" fmla="*/ 2372497 w 2800371"/>
              <a:gd name="connsiteY68" fmla="*/ 7075 h 1467729"/>
              <a:gd name="connsiteX69" fmla="*/ 2393680 w 2800371"/>
              <a:gd name="connsiteY69" fmla="*/ 14136 h 1467729"/>
              <a:gd name="connsiteX70" fmla="*/ 2404272 w 2800371"/>
              <a:gd name="connsiteY70" fmla="*/ 77685 h 1467729"/>
              <a:gd name="connsiteX71" fmla="*/ 2464290 w 2800371"/>
              <a:gd name="connsiteY71" fmla="*/ 296576 h 1467729"/>
              <a:gd name="connsiteX72" fmla="*/ 2489004 w 2800371"/>
              <a:gd name="connsiteY72" fmla="*/ 533119 h 1467729"/>
              <a:gd name="connsiteX73" fmla="*/ 2517248 w 2800371"/>
              <a:gd name="connsiteY73" fmla="*/ 593138 h 1467729"/>
              <a:gd name="connsiteX74" fmla="*/ 2559614 w 2800371"/>
              <a:gd name="connsiteY74" fmla="*/ 716706 h 1467729"/>
              <a:gd name="connsiteX75" fmla="*/ 2626693 w 2800371"/>
              <a:gd name="connsiteY75" fmla="*/ 836743 h 1467729"/>
              <a:gd name="connsiteX76" fmla="*/ 2686712 w 2800371"/>
              <a:gd name="connsiteY76" fmla="*/ 967371 h 1467729"/>
              <a:gd name="connsiteX77" fmla="*/ 2697303 w 2800371"/>
              <a:gd name="connsiteY77" fmla="*/ 977963 h 1467729"/>
              <a:gd name="connsiteX78" fmla="*/ 2704364 w 2800371"/>
              <a:gd name="connsiteY78" fmla="*/ 988554 h 1467729"/>
              <a:gd name="connsiteX79" fmla="*/ 2729078 w 2800371"/>
              <a:gd name="connsiteY79" fmla="*/ 1002676 h 1467729"/>
              <a:gd name="connsiteX80" fmla="*/ 2743200 w 2800371"/>
              <a:gd name="connsiteY80" fmla="*/ 1016798 h 1467729"/>
              <a:gd name="connsiteX81" fmla="*/ 2789096 w 2800371"/>
              <a:gd name="connsiteY81" fmla="*/ 1027390 h 1467729"/>
              <a:gd name="connsiteX82" fmla="*/ 2792627 w 2800371"/>
              <a:gd name="connsiteY82" fmla="*/ 1327482 h 1467729"/>
              <a:gd name="connsiteX83" fmla="*/ 2760852 w 2800371"/>
              <a:gd name="connsiteY83" fmla="*/ 1454580 h 1467729"/>
              <a:gd name="connsiteX84" fmla="*/ 2068874 w 2800371"/>
              <a:gd name="connsiteY84" fmla="*/ 1458111 h 1467729"/>
              <a:gd name="connsiteX85" fmla="*/ 571941 w 2800371"/>
              <a:gd name="connsiteY85" fmla="*/ 1454581 h 1467729"/>
              <a:gd name="connsiteX86" fmla="*/ 289501 w 2800371"/>
              <a:gd name="connsiteY86" fmla="*/ 1458111 h 1467729"/>
              <a:gd name="connsiteX87" fmla="*/ 172994 w 2800371"/>
              <a:gd name="connsiteY87" fmla="*/ 1313360 h 1467729"/>
              <a:gd name="connsiteX88" fmla="*/ 141220 w 2800371"/>
              <a:gd name="connsiteY88" fmla="*/ 1341604 h 1467729"/>
              <a:gd name="connsiteX89" fmla="*/ 95323 w 2800371"/>
              <a:gd name="connsiteY89" fmla="*/ 1359257 h 1467729"/>
              <a:gd name="connsiteX90" fmla="*/ 45896 w 2800371"/>
              <a:gd name="connsiteY90" fmla="*/ 1405153 h 1467729"/>
              <a:gd name="connsiteX91" fmla="*/ 31774 w 2800371"/>
              <a:gd name="connsiteY91" fmla="*/ 1408684 h 1467729"/>
              <a:gd name="connsiteX92" fmla="*/ 10591 w 2800371"/>
              <a:gd name="connsiteY92" fmla="*/ 1415745 h 1467729"/>
              <a:gd name="connsiteX93" fmla="*/ 3530 w 2800371"/>
              <a:gd name="connsiteY93" fmla="*/ 1433397 h 1467729"/>
              <a:gd name="connsiteX94" fmla="*/ 0 w 2800371"/>
              <a:gd name="connsiteY94" fmla="*/ 1454580 h 1467729"/>
              <a:gd name="connsiteX95" fmla="*/ 7061 w 2800371"/>
              <a:gd name="connsiteY95" fmla="*/ 1359257 h 1467729"/>
              <a:gd name="connsiteX96" fmla="*/ 7061 w 2800371"/>
              <a:gd name="connsiteY96" fmla="*/ 1331013 h 1467729"/>
              <a:gd name="connsiteX0" fmla="*/ 7061 w 2800371"/>
              <a:gd name="connsiteY0" fmla="*/ 1331013 h 1464231"/>
              <a:gd name="connsiteX1" fmla="*/ 7061 w 2800371"/>
              <a:gd name="connsiteY1" fmla="*/ 1331013 h 1464231"/>
              <a:gd name="connsiteX2" fmla="*/ 52957 w 2800371"/>
              <a:gd name="connsiteY2" fmla="*/ 1309830 h 1464231"/>
              <a:gd name="connsiteX3" fmla="*/ 67079 w 2800371"/>
              <a:gd name="connsiteY3" fmla="*/ 1306299 h 1464231"/>
              <a:gd name="connsiteX4" fmla="*/ 102384 w 2800371"/>
              <a:gd name="connsiteY4" fmla="*/ 1320421 h 1464231"/>
              <a:gd name="connsiteX5" fmla="*/ 123567 w 2800371"/>
              <a:gd name="connsiteY5" fmla="*/ 1334543 h 1464231"/>
              <a:gd name="connsiteX6" fmla="*/ 165933 w 2800371"/>
              <a:gd name="connsiteY6" fmla="*/ 1331013 h 1464231"/>
              <a:gd name="connsiteX7" fmla="*/ 194177 w 2800371"/>
              <a:gd name="connsiteY7" fmla="*/ 1316891 h 1464231"/>
              <a:gd name="connsiteX8" fmla="*/ 208299 w 2800371"/>
              <a:gd name="connsiteY8" fmla="*/ 1313360 h 1464231"/>
              <a:gd name="connsiteX9" fmla="*/ 240074 w 2800371"/>
              <a:gd name="connsiteY9" fmla="*/ 1306299 h 1464231"/>
              <a:gd name="connsiteX10" fmla="*/ 275379 w 2800371"/>
              <a:gd name="connsiteY10" fmla="*/ 1309830 h 1464231"/>
              <a:gd name="connsiteX11" fmla="*/ 293031 w 2800371"/>
              <a:gd name="connsiteY11" fmla="*/ 1316891 h 1464231"/>
              <a:gd name="connsiteX12" fmla="*/ 310684 w 2800371"/>
              <a:gd name="connsiteY12" fmla="*/ 1309830 h 1464231"/>
              <a:gd name="connsiteX13" fmla="*/ 353050 w 2800371"/>
              <a:gd name="connsiteY13" fmla="*/ 1302769 h 1464231"/>
              <a:gd name="connsiteX14" fmla="*/ 427190 w 2800371"/>
              <a:gd name="connsiteY14" fmla="*/ 1313360 h 1464231"/>
              <a:gd name="connsiteX15" fmla="*/ 451904 w 2800371"/>
              <a:gd name="connsiteY15" fmla="*/ 1320421 h 1464231"/>
              <a:gd name="connsiteX16" fmla="*/ 554289 w 2800371"/>
              <a:gd name="connsiteY16" fmla="*/ 1309830 h 1464231"/>
              <a:gd name="connsiteX17" fmla="*/ 586063 w 2800371"/>
              <a:gd name="connsiteY17" fmla="*/ 1285116 h 1464231"/>
              <a:gd name="connsiteX18" fmla="*/ 617838 w 2800371"/>
              <a:gd name="connsiteY18" fmla="*/ 1260403 h 1464231"/>
              <a:gd name="connsiteX19" fmla="*/ 631960 w 2800371"/>
              <a:gd name="connsiteY19" fmla="*/ 1235689 h 1464231"/>
              <a:gd name="connsiteX20" fmla="*/ 649612 w 2800371"/>
              <a:gd name="connsiteY20" fmla="*/ 1214506 h 1464231"/>
              <a:gd name="connsiteX21" fmla="*/ 670795 w 2800371"/>
              <a:gd name="connsiteY21" fmla="*/ 1207445 h 1464231"/>
              <a:gd name="connsiteX22" fmla="*/ 720222 w 2800371"/>
              <a:gd name="connsiteY22" fmla="*/ 1218037 h 1464231"/>
              <a:gd name="connsiteX23" fmla="*/ 741405 w 2800371"/>
              <a:gd name="connsiteY23" fmla="*/ 1242750 h 1464231"/>
              <a:gd name="connsiteX24" fmla="*/ 751997 w 2800371"/>
              <a:gd name="connsiteY24" fmla="*/ 1249811 h 1464231"/>
              <a:gd name="connsiteX25" fmla="*/ 882625 w 2800371"/>
              <a:gd name="connsiteY25" fmla="*/ 1260403 h 1464231"/>
              <a:gd name="connsiteX26" fmla="*/ 914400 w 2800371"/>
              <a:gd name="connsiteY26" fmla="*/ 1295708 h 1464231"/>
              <a:gd name="connsiteX27" fmla="*/ 935583 w 2800371"/>
              <a:gd name="connsiteY27" fmla="*/ 1306299 h 1464231"/>
              <a:gd name="connsiteX28" fmla="*/ 963827 w 2800371"/>
              <a:gd name="connsiteY28" fmla="*/ 1313360 h 1464231"/>
              <a:gd name="connsiteX29" fmla="*/ 1016784 w 2800371"/>
              <a:gd name="connsiteY29" fmla="*/ 1239220 h 1464231"/>
              <a:gd name="connsiteX30" fmla="*/ 1073272 w 2800371"/>
              <a:gd name="connsiteY30" fmla="*/ 1182732 h 1464231"/>
              <a:gd name="connsiteX31" fmla="*/ 1105047 w 2800371"/>
              <a:gd name="connsiteY31" fmla="*/ 1172140 h 1464231"/>
              <a:gd name="connsiteX32" fmla="*/ 1154474 w 2800371"/>
              <a:gd name="connsiteY32" fmla="*/ 1175671 h 1464231"/>
              <a:gd name="connsiteX33" fmla="*/ 1179187 w 2800371"/>
              <a:gd name="connsiteY33" fmla="*/ 1196854 h 1464231"/>
              <a:gd name="connsiteX34" fmla="*/ 1193309 w 2800371"/>
              <a:gd name="connsiteY34" fmla="*/ 1207445 h 1464231"/>
              <a:gd name="connsiteX35" fmla="*/ 1218023 w 2800371"/>
              <a:gd name="connsiteY35" fmla="*/ 1225098 h 1464231"/>
              <a:gd name="connsiteX36" fmla="*/ 1228614 w 2800371"/>
              <a:gd name="connsiteY36" fmla="*/ 1242750 h 1464231"/>
              <a:gd name="connsiteX37" fmla="*/ 1232145 w 2800371"/>
              <a:gd name="connsiteY37" fmla="*/ 1253342 h 1464231"/>
              <a:gd name="connsiteX38" fmla="*/ 1253328 w 2800371"/>
              <a:gd name="connsiteY38" fmla="*/ 1274525 h 1464231"/>
              <a:gd name="connsiteX39" fmla="*/ 1299224 w 2800371"/>
              <a:gd name="connsiteY39" fmla="*/ 1263933 h 1464231"/>
              <a:gd name="connsiteX40" fmla="*/ 1313346 w 2800371"/>
              <a:gd name="connsiteY40" fmla="*/ 1239220 h 1464231"/>
              <a:gd name="connsiteX41" fmla="*/ 1327468 w 2800371"/>
              <a:gd name="connsiteY41" fmla="*/ 1218037 h 1464231"/>
              <a:gd name="connsiteX42" fmla="*/ 1338060 w 2800371"/>
              <a:gd name="connsiteY42" fmla="*/ 1200384 h 1464231"/>
              <a:gd name="connsiteX43" fmla="*/ 1348651 w 2800371"/>
              <a:gd name="connsiteY43" fmla="*/ 1165079 h 1464231"/>
              <a:gd name="connsiteX44" fmla="*/ 1355713 w 2800371"/>
              <a:gd name="connsiteY44" fmla="*/ 1150957 h 1464231"/>
              <a:gd name="connsiteX45" fmla="*/ 1398079 w 2800371"/>
              <a:gd name="connsiteY45" fmla="*/ 1052103 h 1464231"/>
              <a:gd name="connsiteX46" fmla="*/ 1419262 w 2800371"/>
              <a:gd name="connsiteY46" fmla="*/ 1030920 h 1464231"/>
              <a:gd name="connsiteX47" fmla="*/ 1443975 w 2800371"/>
              <a:gd name="connsiteY47" fmla="*/ 935597 h 1464231"/>
              <a:gd name="connsiteX48" fmla="*/ 1454567 w 2800371"/>
              <a:gd name="connsiteY48" fmla="*/ 907353 h 1464231"/>
              <a:gd name="connsiteX49" fmla="*/ 1461628 w 2800371"/>
              <a:gd name="connsiteY49" fmla="*/ 886170 h 1464231"/>
              <a:gd name="connsiteX50" fmla="*/ 1475750 w 2800371"/>
              <a:gd name="connsiteY50" fmla="*/ 850865 h 1464231"/>
              <a:gd name="connsiteX51" fmla="*/ 1500463 w 2800371"/>
              <a:gd name="connsiteY51" fmla="*/ 801438 h 1464231"/>
              <a:gd name="connsiteX52" fmla="*/ 1571073 w 2800371"/>
              <a:gd name="connsiteY52" fmla="*/ 610791 h 1464231"/>
              <a:gd name="connsiteX53" fmla="*/ 1613439 w 2800371"/>
              <a:gd name="connsiteY53" fmla="*/ 300106 h 1464231"/>
              <a:gd name="connsiteX54" fmla="*/ 1627561 w 2800371"/>
              <a:gd name="connsiteY54" fmla="*/ 225966 h 1464231"/>
              <a:gd name="connsiteX55" fmla="*/ 1631092 w 2800371"/>
              <a:gd name="connsiteY55" fmla="*/ 151825 h 1464231"/>
              <a:gd name="connsiteX56" fmla="*/ 1666397 w 2800371"/>
              <a:gd name="connsiteY56" fmla="*/ 84746 h 1464231"/>
              <a:gd name="connsiteX57" fmla="*/ 1673458 w 2800371"/>
              <a:gd name="connsiteY57" fmla="*/ 63563 h 1464231"/>
              <a:gd name="connsiteX58" fmla="*/ 1676988 w 2800371"/>
              <a:gd name="connsiteY58" fmla="*/ 52971 h 1464231"/>
              <a:gd name="connsiteX59" fmla="*/ 1691110 w 2800371"/>
              <a:gd name="connsiteY59" fmla="*/ 24727 h 1464231"/>
              <a:gd name="connsiteX60" fmla="*/ 1698171 w 2800371"/>
              <a:gd name="connsiteY60" fmla="*/ 14136 h 1464231"/>
              <a:gd name="connsiteX61" fmla="*/ 1729946 w 2800371"/>
              <a:gd name="connsiteY61" fmla="*/ 17666 h 1464231"/>
              <a:gd name="connsiteX62" fmla="*/ 1765251 w 2800371"/>
              <a:gd name="connsiteY62" fmla="*/ 24727 h 1464231"/>
              <a:gd name="connsiteX63" fmla="*/ 1821739 w 2800371"/>
              <a:gd name="connsiteY63" fmla="*/ 28258 h 1464231"/>
              <a:gd name="connsiteX64" fmla="*/ 1864105 w 2800371"/>
              <a:gd name="connsiteY64" fmla="*/ 24727 h 1464231"/>
              <a:gd name="connsiteX65" fmla="*/ 1874696 w 2800371"/>
              <a:gd name="connsiteY65" fmla="*/ 21197 h 1464231"/>
              <a:gd name="connsiteX66" fmla="*/ 1966489 w 2800371"/>
              <a:gd name="connsiteY66" fmla="*/ 17666 h 1464231"/>
              <a:gd name="connsiteX67" fmla="*/ 2308948 w 2800371"/>
              <a:gd name="connsiteY67" fmla="*/ 7075 h 1464231"/>
              <a:gd name="connsiteX68" fmla="*/ 2372497 w 2800371"/>
              <a:gd name="connsiteY68" fmla="*/ 7075 h 1464231"/>
              <a:gd name="connsiteX69" fmla="*/ 2393680 w 2800371"/>
              <a:gd name="connsiteY69" fmla="*/ 14136 h 1464231"/>
              <a:gd name="connsiteX70" fmla="*/ 2404272 w 2800371"/>
              <a:gd name="connsiteY70" fmla="*/ 77685 h 1464231"/>
              <a:gd name="connsiteX71" fmla="*/ 2464290 w 2800371"/>
              <a:gd name="connsiteY71" fmla="*/ 296576 h 1464231"/>
              <a:gd name="connsiteX72" fmla="*/ 2489004 w 2800371"/>
              <a:gd name="connsiteY72" fmla="*/ 533119 h 1464231"/>
              <a:gd name="connsiteX73" fmla="*/ 2517248 w 2800371"/>
              <a:gd name="connsiteY73" fmla="*/ 593138 h 1464231"/>
              <a:gd name="connsiteX74" fmla="*/ 2559614 w 2800371"/>
              <a:gd name="connsiteY74" fmla="*/ 716706 h 1464231"/>
              <a:gd name="connsiteX75" fmla="*/ 2626693 w 2800371"/>
              <a:gd name="connsiteY75" fmla="*/ 836743 h 1464231"/>
              <a:gd name="connsiteX76" fmla="*/ 2686712 w 2800371"/>
              <a:gd name="connsiteY76" fmla="*/ 967371 h 1464231"/>
              <a:gd name="connsiteX77" fmla="*/ 2697303 w 2800371"/>
              <a:gd name="connsiteY77" fmla="*/ 977963 h 1464231"/>
              <a:gd name="connsiteX78" fmla="*/ 2704364 w 2800371"/>
              <a:gd name="connsiteY78" fmla="*/ 988554 h 1464231"/>
              <a:gd name="connsiteX79" fmla="*/ 2729078 w 2800371"/>
              <a:gd name="connsiteY79" fmla="*/ 1002676 h 1464231"/>
              <a:gd name="connsiteX80" fmla="*/ 2743200 w 2800371"/>
              <a:gd name="connsiteY80" fmla="*/ 1016798 h 1464231"/>
              <a:gd name="connsiteX81" fmla="*/ 2789096 w 2800371"/>
              <a:gd name="connsiteY81" fmla="*/ 1027390 h 1464231"/>
              <a:gd name="connsiteX82" fmla="*/ 2792627 w 2800371"/>
              <a:gd name="connsiteY82" fmla="*/ 1327482 h 1464231"/>
              <a:gd name="connsiteX83" fmla="*/ 2760852 w 2800371"/>
              <a:gd name="connsiteY83" fmla="*/ 1454580 h 1464231"/>
              <a:gd name="connsiteX84" fmla="*/ 2068874 w 2800371"/>
              <a:gd name="connsiteY84" fmla="*/ 1458111 h 1464231"/>
              <a:gd name="connsiteX85" fmla="*/ 571941 w 2800371"/>
              <a:gd name="connsiteY85" fmla="*/ 1454581 h 1464231"/>
              <a:gd name="connsiteX86" fmla="*/ 289501 w 2800371"/>
              <a:gd name="connsiteY86" fmla="*/ 1458111 h 1464231"/>
              <a:gd name="connsiteX87" fmla="*/ 151811 w 2800371"/>
              <a:gd name="connsiteY87" fmla="*/ 1454580 h 1464231"/>
              <a:gd name="connsiteX88" fmla="*/ 141220 w 2800371"/>
              <a:gd name="connsiteY88" fmla="*/ 1341604 h 1464231"/>
              <a:gd name="connsiteX89" fmla="*/ 95323 w 2800371"/>
              <a:gd name="connsiteY89" fmla="*/ 1359257 h 1464231"/>
              <a:gd name="connsiteX90" fmla="*/ 45896 w 2800371"/>
              <a:gd name="connsiteY90" fmla="*/ 1405153 h 1464231"/>
              <a:gd name="connsiteX91" fmla="*/ 31774 w 2800371"/>
              <a:gd name="connsiteY91" fmla="*/ 1408684 h 1464231"/>
              <a:gd name="connsiteX92" fmla="*/ 10591 w 2800371"/>
              <a:gd name="connsiteY92" fmla="*/ 1415745 h 1464231"/>
              <a:gd name="connsiteX93" fmla="*/ 3530 w 2800371"/>
              <a:gd name="connsiteY93" fmla="*/ 1433397 h 1464231"/>
              <a:gd name="connsiteX94" fmla="*/ 0 w 2800371"/>
              <a:gd name="connsiteY94" fmla="*/ 1454580 h 1464231"/>
              <a:gd name="connsiteX95" fmla="*/ 7061 w 2800371"/>
              <a:gd name="connsiteY95" fmla="*/ 1359257 h 1464231"/>
              <a:gd name="connsiteX96" fmla="*/ 7061 w 2800371"/>
              <a:gd name="connsiteY96" fmla="*/ 1331013 h 1464231"/>
              <a:gd name="connsiteX0" fmla="*/ 7061 w 2800371"/>
              <a:gd name="connsiteY0" fmla="*/ 1331013 h 1464231"/>
              <a:gd name="connsiteX1" fmla="*/ 7061 w 2800371"/>
              <a:gd name="connsiteY1" fmla="*/ 1331013 h 1464231"/>
              <a:gd name="connsiteX2" fmla="*/ 52957 w 2800371"/>
              <a:gd name="connsiteY2" fmla="*/ 1309830 h 1464231"/>
              <a:gd name="connsiteX3" fmla="*/ 67079 w 2800371"/>
              <a:gd name="connsiteY3" fmla="*/ 1306299 h 1464231"/>
              <a:gd name="connsiteX4" fmla="*/ 102384 w 2800371"/>
              <a:gd name="connsiteY4" fmla="*/ 1320421 h 1464231"/>
              <a:gd name="connsiteX5" fmla="*/ 123567 w 2800371"/>
              <a:gd name="connsiteY5" fmla="*/ 1334543 h 1464231"/>
              <a:gd name="connsiteX6" fmla="*/ 165933 w 2800371"/>
              <a:gd name="connsiteY6" fmla="*/ 1331013 h 1464231"/>
              <a:gd name="connsiteX7" fmla="*/ 194177 w 2800371"/>
              <a:gd name="connsiteY7" fmla="*/ 1316891 h 1464231"/>
              <a:gd name="connsiteX8" fmla="*/ 208299 w 2800371"/>
              <a:gd name="connsiteY8" fmla="*/ 1313360 h 1464231"/>
              <a:gd name="connsiteX9" fmla="*/ 240074 w 2800371"/>
              <a:gd name="connsiteY9" fmla="*/ 1306299 h 1464231"/>
              <a:gd name="connsiteX10" fmla="*/ 275379 w 2800371"/>
              <a:gd name="connsiteY10" fmla="*/ 1309830 h 1464231"/>
              <a:gd name="connsiteX11" fmla="*/ 293031 w 2800371"/>
              <a:gd name="connsiteY11" fmla="*/ 1316891 h 1464231"/>
              <a:gd name="connsiteX12" fmla="*/ 310684 w 2800371"/>
              <a:gd name="connsiteY12" fmla="*/ 1309830 h 1464231"/>
              <a:gd name="connsiteX13" fmla="*/ 353050 w 2800371"/>
              <a:gd name="connsiteY13" fmla="*/ 1302769 h 1464231"/>
              <a:gd name="connsiteX14" fmla="*/ 427190 w 2800371"/>
              <a:gd name="connsiteY14" fmla="*/ 1313360 h 1464231"/>
              <a:gd name="connsiteX15" fmla="*/ 451904 w 2800371"/>
              <a:gd name="connsiteY15" fmla="*/ 1320421 h 1464231"/>
              <a:gd name="connsiteX16" fmla="*/ 554289 w 2800371"/>
              <a:gd name="connsiteY16" fmla="*/ 1309830 h 1464231"/>
              <a:gd name="connsiteX17" fmla="*/ 586063 w 2800371"/>
              <a:gd name="connsiteY17" fmla="*/ 1285116 h 1464231"/>
              <a:gd name="connsiteX18" fmla="*/ 617838 w 2800371"/>
              <a:gd name="connsiteY18" fmla="*/ 1260403 h 1464231"/>
              <a:gd name="connsiteX19" fmla="*/ 631960 w 2800371"/>
              <a:gd name="connsiteY19" fmla="*/ 1235689 h 1464231"/>
              <a:gd name="connsiteX20" fmla="*/ 649612 w 2800371"/>
              <a:gd name="connsiteY20" fmla="*/ 1214506 h 1464231"/>
              <a:gd name="connsiteX21" fmla="*/ 670795 w 2800371"/>
              <a:gd name="connsiteY21" fmla="*/ 1207445 h 1464231"/>
              <a:gd name="connsiteX22" fmla="*/ 720222 w 2800371"/>
              <a:gd name="connsiteY22" fmla="*/ 1218037 h 1464231"/>
              <a:gd name="connsiteX23" fmla="*/ 741405 w 2800371"/>
              <a:gd name="connsiteY23" fmla="*/ 1242750 h 1464231"/>
              <a:gd name="connsiteX24" fmla="*/ 751997 w 2800371"/>
              <a:gd name="connsiteY24" fmla="*/ 1249811 h 1464231"/>
              <a:gd name="connsiteX25" fmla="*/ 882625 w 2800371"/>
              <a:gd name="connsiteY25" fmla="*/ 1260403 h 1464231"/>
              <a:gd name="connsiteX26" fmla="*/ 914400 w 2800371"/>
              <a:gd name="connsiteY26" fmla="*/ 1295708 h 1464231"/>
              <a:gd name="connsiteX27" fmla="*/ 935583 w 2800371"/>
              <a:gd name="connsiteY27" fmla="*/ 1306299 h 1464231"/>
              <a:gd name="connsiteX28" fmla="*/ 963827 w 2800371"/>
              <a:gd name="connsiteY28" fmla="*/ 1313360 h 1464231"/>
              <a:gd name="connsiteX29" fmla="*/ 1016784 w 2800371"/>
              <a:gd name="connsiteY29" fmla="*/ 1239220 h 1464231"/>
              <a:gd name="connsiteX30" fmla="*/ 1073272 w 2800371"/>
              <a:gd name="connsiteY30" fmla="*/ 1182732 h 1464231"/>
              <a:gd name="connsiteX31" fmla="*/ 1105047 w 2800371"/>
              <a:gd name="connsiteY31" fmla="*/ 1172140 h 1464231"/>
              <a:gd name="connsiteX32" fmla="*/ 1154474 w 2800371"/>
              <a:gd name="connsiteY32" fmla="*/ 1175671 h 1464231"/>
              <a:gd name="connsiteX33" fmla="*/ 1179187 w 2800371"/>
              <a:gd name="connsiteY33" fmla="*/ 1196854 h 1464231"/>
              <a:gd name="connsiteX34" fmla="*/ 1193309 w 2800371"/>
              <a:gd name="connsiteY34" fmla="*/ 1207445 h 1464231"/>
              <a:gd name="connsiteX35" fmla="*/ 1218023 w 2800371"/>
              <a:gd name="connsiteY35" fmla="*/ 1225098 h 1464231"/>
              <a:gd name="connsiteX36" fmla="*/ 1228614 w 2800371"/>
              <a:gd name="connsiteY36" fmla="*/ 1242750 h 1464231"/>
              <a:gd name="connsiteX37" fmla="*/ 1232145 w 2800371"/>
              <a:gd name="connsiteY37" fmla="*/ 1253342 h 1464231"/>
              <a:gd name="connsiteX38" fmla="*/ 1253328 w 2800371"/>
              <a:gd name="connsiteY38" fmla="*/ 1274525 h 1464231"/>
              <a:gd name="connsiteX39" fmla="*/ 1299224 w 2800371"/>
              <a:gd name="connsiteY39" fmla="*/ 1263933 h 1464231"/>
              <a:gd name="connsiteX40" fmla="*/ 1313346 w 2800371"/>
              <a:gd name="connsiteY40" fmla="*/ 1239220 h 1464231"/>
              <a:gd name="connsiteX41" fmla="*/ 1327468 w 2800371"/>
              <a:gd name="connsiteY41" fmla="*/ 1218037 h 1464231"/>
              <a:gd name="connsiteX42" fmla="*/ 1338060 w 2800371"/>
              <a:gd name="connsiteY42" fmla="*/ 1200384 h 1464231"/>
              <a:gd name="connsiteX43" fmla="*/ 1348651 w 2800371"/>
              <a:gd name="connsiteY43" fmla="*/ 1165079 h 1464231"/>
              <a:gd name="connsiteX44" fmla="*/ 1355713 w 2800371"/>
              <a:gd name="connsiteY44" fmla="*/ 1150957 h 1464231"/>
              <a:gd name="connsiteX45" fmla="*/ 1398079 w 2800371"/>
              <a:gd name="connsiteY45" fmla="*/ 1052103 h 1464231"/>
              <a:gd name="connsiteX46" fmla="*/ 1419262 w 2800371"/>
              <a:gd name="connsiteY46" fmla="*/ 1030920 h 1464231"/>
              <a:gd name="connsiteX47" fmla="*/ 1443975 w 2800371"/>
              <a:gd name="connsiteY47" fmla="*/ 935597 h 1464231"/>
              <a:gd name="connsiteX48" fmla="*/ 1454567 w 2800371"/>
              <a:gd name="connsiteY48" fmla="*/ 907353 h 1464231"/>
              <a:gd name="connsiteX49" fmla="*/ 1461628 w 2800371"/>
              <a:gd name="connsiteY49" fmla="*/ 886170 h 1464231"/>
              <a:gd name="connsiteX50" fmla="*/ 1475750 w 2800371"/>
              <a:gd name="connsiteY50" fmla="*/ 850865 h 1464231"/>
              <a:gd name="connsiteX51" fmla="*/ 1500463 w 2800371"/>
              <a:gd name="connsiteY51" fmla="*/ 801438 h 1464231"/>
              <a:gd name="connsiteX52" fmla="*/ 1571073 w 2800371"/>
              <a:gd name="connsiteY52" fmla="*/ 610791 h 1464231"/>
              <a:gd name="connsiteX53" fmla="*/ 1613439 w 2800371"/>
              <a:gd name="connsiteY53" fmla="*/ 300106 h 1464231"/>
              <a:gd name="connsiteX54" fmla="*/ 1627561 w 2800371"/>
              <a:gd name="connsiteY54" fmla="*/ 225966 h 1464231"/>
              <a:gd name="connsiteX55" fmla="*/ 1631092 w 2800371"/>
              <a:gd name="connsiteY55" fmla="*/ 151825 h 1464231"/>
              <a:gd name="connsiteX56" fmla="*/ 1666397 w 2800371"/>
              <a:gd name="connsiteY56" fmla="*/ 84746 h 1464231"/>
              <a:gd name="connsiteX57" fmla="*/ 1673458 w 2800371"/>
              <a:gd name="connsiteY57" fmla="*/ 63563 h 1464231"/>
              <a:gd name="connsiteX58" fmla="*/ 1676988 w 2800371"/>
              <a:gd name="connsiteY58" fmla="*/ 52971 h 1464231"/>
              <a:gd name="connsiteX59" fmla="*/ 1691110 w 2800371"/>
              <a:gd name="connsiteY59" fmla="*/ 24727 h 1464231"/>
              <a:gd name="connsiteX60" fmla="*/ 1698171 w 2800371"/>
              <a:gd name="connsiteY60" fmla="*/ 14136 h 1464231"/>
              <a:gd name="connsiteX61" fmla="*/ 1729946 w 2800371"/>
              <a:gd name="connsiteY61" fmla="*/ 17666 h 1464231"/>
              <a:gd name="connsiteX62" fmla="*/ 1765251 w 2800371"/>
              <a:gd name="connsiteY62" fmla="*/ 24727 h 1464231"/>
              <a:gd name="connsiteX63" fmla="*/ 1821739 w 2800371"/>
              <a:gd name="connsiteY63" fmla="*/ 28258 h 1464231"/>
              <a:gd name="connsiteX64" fmla="*/ 1864105 w 2800371"/>
              <a:gd name="connsiteY64" fmla="*/ 24727 h 1464231"/>
              <a:gd name="connsiteX65" fmla="*/ 1874696 w 2800371"/>
              <a:gd name="connsiteY65" fmla="*/ 21197 h 1464231"/>
              <a:gd name="connsiteX66" fmla="*/ 1966489 w 2800371"/>
              <a:gd name="connsiteY66" fmla="*/ 17666 h 1464231"/>
              <a:gd name="connsiteX67" fmla="*/ 2308948 w 2800371"/>
              <a:gd name="connsiteY67" fmla="*/ 7075 h 1464231"/>
              <a:gd name="connsiteX68" fmla="*/ 2372497 w 2800371"/>
              <a:gd name="connsiteY68" fmla="*/ 7075 h 1464231"/>
              <a:gd name="connsiteX69" fmla="*/ 2393680 w 2800371"/>
              <a:gd name="connsiteY69" fmla="*/ 14136 h 1464231"/>
              <a:gd name="connsiteX70" fmla="*/ 2404272 w 2800371"/>
              <a:gd name="connsiteY70" fmla="*/ 77685 h 1464231"/>
              <a:gd name="connsiteX71" fmla="*/ 2464290 w 2800371"/>
              <a:gd name="connsiteY71" fmla="*/ 296576 h 1464231"/>
              <a:gd name="connsiteX72" fmla="*/ 2489004 w 2800371"/>
              <a:gd name="connsiteY72" fmla="*/ 533119 h 1464231"/>
              <a:gd name="connsiteX73" fmla="*/ 2517248 w 2800371"/>
              <a:gd name="connsiteY73" fmla="*/ 593138 h 1464231"/>
              <a:gd name="connsiteX74" fmla="*/ 2559614 w 2800371"/>
              <a:gd name="connsiteY74" fmla="*/ 716706 h 1464231"/>
              <a:gd name="connsiteX75" fmla="*/ 2626693 w 2800371"/>
              <a:gd name="connsiteY75" fmla="*/ 836743 h 1464231"/>
              <a:gd name="connsiteX76" fmla="*/ 2686712 w 2800371"/>
              <a:gd name="connsiteY76" fmla="*/ 967371 h 1464231"/>
              <a:gd name="connsiteX77" fmla="*/ 2697303 w 2800371"/>
              <a:gd name="connsiteY77" fmla="*/ 977963 h 1464231"/>
              <a:gd name="connsiteX78" fmla="*/ 2704364 w 2800371"/>
              <a:gd name="connsiteY78" fmla="*/ 988554 h 1464231"/>
              <a:gd name="connsiteX79" fmla="*/ 2729078 w 2800371"/>
              <a:gd name="connsiteY79" fmla="*/ 1002676 h 1464231"/>
              <a:gd name="connsiteX80" fmla="*/ 2743200 w 2800371"/>
              <a:gd name="connsiteY80" fmla="*/ 1016798 h 1464231"/>
              <a:gd name="connsiteX81" fmla="*/ 2789096 w 2800371"/>
              <a:gd name="connsiteY81" fmla="*/ 1027390 h 1464231"/>
              <a:gd name="connsiteX82" fmla="*/ 2792627 w 2800371"/>
              <a:gd name="connsiteY82" fmla="*/ 1327482 h 1464231"/>
              <a:gd name="connsiteX83" fmla="*/ 2760852 w 2800371"/>
              <a:gd name="connsiteY83" fmla="*/ 1454580 h 1464231"/>
              <a:gd name="connsiteX84" fmla="*/ 2068874 w 2800371"/>
              <a:gd name="connsiteY84" fmla="*/ 1458111 h 1464231"/>
              <a:gd name="connsiteX85" fmla="*/ 571941 w 2800371"/>
              <a:gd name="connsiteY85" fmla="*/ 1454581 h 1464231"/>
              <a:gd name="connsiteX86" fmla="*/ 289501 w 2800371"/>
              <a:gd name="connsiteY86" fmla="*/ 1458111 h 1464231"/>
              <a:gd name="connsiteX87" fmla="*/ 151811 w 2800371"/>
              <a:gd name="connsiteY87" fmla="*/ 1454580 h 1464231"/>
              <a:gd name="connsiteX88" fmla="*/ 141220 w 2800371"/>
              <a:gd name="connsiteY88" fmla="*/ 1341604 h 1464231"/>
              <a:gd name="connsiteX89" fmla="*/ 95323 w 2800371"/>
              <a:gd name="connsiteY89" fmla="*/ 1454580 h 1464231"/>
              <a:gd name="connsiteX90" fmla="*/ 45896 w 2800371"/>
              <a:gd name="connsiteY90" fmla="*/ 1405153 h 1464231"/>
              <a:gd name="connsiteX91" fmla="*/ 31774 w 2800371"/>
              <a:gd name="connsiteY91" fmla="*/ 1408684 h 1464231"/>
              <a:gd name="connsiteX92" fmla="*/ 10591 w 2800371"/>
              <a:gd name="connsiteY92" fmla="*/ 1415745 h 1464231"/>
              <a:gd name="connsiteX93" fmla="*/ 3530 w 2800371"/>
              <a:gd name="connsiteY93" fmla="*/ 1433397 h 1464231"/>
              <a:gd name="connsiteX94" fmla="*/ 0 w 2800371"/>
              <a:gd name="connsiteY94" fmla="*/ 1454580 h 1464231"/>
              <a:gd name="connsiteX95" fmla="*/ 7061 w 2800371"/>
              <a:gd name="connsiteY95" fmla="*/ 1359257 h 1464231"/>
              <a:gd name="connsiteX96" fmla="*/ 7061 w 2800371"/>
              <a:gd name="connsiteY96" fmla="*/ 1331013 h 1464231"/>
              <a:gd name="connsiteX0" fmla="*/ 7061 w 2800371"/>
              <a:gd name="connsiteY0" fmla="*/ 1331013 h 1458111"/>
              <a:gd name="connsiteX1" fmla="*/ 7061 w 2800371"/>
              <a:gd name="connsiteY1" fmla="*/ 1331013 h 1458111"/>
              <a:gd name="connsiteX2" fmla="*/ 52957 w 2800371"/>
              <a:gd name="connsiteY2" fmla="*/ 1309830 h 1458111"/>
              <a:gd name="connsiteX3" fmla="*/ 67079 w 2800371"/>
              <a:gd name="connsiteY3" fmla="*/ 1306299 h 1458111"/>
              <a:gd name="connsiteX4" fmla="*/ 102384 w 2800371"/>
              <a:gd name="connsiteY4" fmla="*/ 1320421 h 1458111"/>
              <a:gd name="connsiteX5" fmla="*/ 123567 w 2800371"/>
              <a:gd name="connsiteY5" fmla="*/ 1334543 h 1458111"/>
              <a:gd name="connsiteX6" fmla="*/ 165933 w 2800371"/>
              <a:gd name="connsiteY6" fmla="*/ 1331013 h 1458111"/>
              <a:gd name="connsiteX7" fmla="*/ 194177 w 2800371"/>
              <a:gd name="connsiteY7" fmla="*/ 1316891 h 1458111"/>
              <a:gd name="connsiteX8" fmla="*/ 208299 w 2800371"/>
              <a:gd name="connsiteY8" fmla="*/ 1313360 h 1458111"/>
              <a:gd name="connsiteX9" fmla="*/ 240074 w 2800371"/>
              <a:gd name="connsiteY9" fmla="*/ 1306299 h 1458111"/>
              <a:gd name="connsiteX10" fmla="*/ 275379 w 2800371"/>
              <a:gd name="connsiteY10" fmla="*/ 1309830 h 1458111"/>
              <a:gd name="connsiteX11" fmla="*/ 293031 w 2800371"/>
              <a:gd name="connsiteY11" fmla="*/ 1316891 h 1458111"/>
              <a:gd name="connsiteX12" fmla="*/ 310684 w 2800371"/>
              <a:gd name="connsiteY12" fmla="*/ 1309830 h 1458111"/>
              <a:gd name="connsiteX13" fmla="*/ 353050 w 2800371"/>
              <a:gd name="connsiteY13" fmla="*/ 1302769 h 1458111"/>
              <a:gd name="connsiteX14" fmla="*/ 427190 w 2800371"/>
              <a:gd name="connsiteY14" fmla="*/ 1313360 h 1458111"/>
              <a:gd name="connsiteX15" fmla="*/ 451904 w 2800371"/>
              <a:gd name="connsiteY15" fmla="*/ 1320421 h 1458111"/>
              <a:gd name="connsiteX16" fmla="*/ 554289 w 2800371"/>
              <a:gd name="connsiteY16" fmla="*/ 1309830 h 1458111"/>
              <a:gd name="connsiteX17" fmla="*/ 586063 w 2800371"/>
              <a:gd name="connsiteY17" fmla="*/ 1285116 h 1458111"/>
              <a:gd name="connsiteX18" fmla="*/ 617838 w 2800371"/>
              <a:gd name="connsiteY18" fmla="*/ 1260403 h 1458111"/>
              <a:gd name="connsiteX19" fmla="*/ 631960 w 2800371"/>
              <a:gd name="connsiteY19" fmla="*/ 1235689 h 1458111"/>
              <a:gd name="connsiteX20" fmla="*/ 649612 w 2800371"/>
              <a:gd name="connsiteY20" fmla="*/ 1214506 h 1458111"/>
              <a:gd name="connsiteX21" fmla="*/ 670795 w 2800371"/>
              <a:gd name="connsiteY21" fmla="*/ 1207445 h 1458111"/>
              <a:gd name="connsiteX22" fmla="*/ 720222 w 2800371"/>
              <a:gd name="connsiteY22" fmla="*/ 1218037 h 1458111"/>
              <a:gd name="connsiteX23" fmla="*/ 741405 w 2800371"/>
              <a:gd name="connsiteY23" fmla="*/ 1242750 h 1458111"/>
              <a:gd name="connsiteX24" fmla="*/ 751997 w 2800371"/>
              <a:gd name="connsiteY24" fmla="*/ 1249811 h 1458111"/>
              <a:gd name="connsiteX25" fmla="*/ 882625 w 2800371"/>
              <a:gd name="connsiteY25" fmla="*/ 1260403 h 1458111"/>
              <a:gd name="connsiteX26" fmla="*/ 914400 w 2800371"/>
              <a:gd name="connsiteY26" fmla="*/ 1295708 h 1458111"/>
              <a:gd name="connsiteX27" fmla="*/ 935583 w 2800371"/>
              <a:gd name="connsiteY27" fmla="*/ 1306299 h 1458111"/>
              <a:gd name="connsiteX28" fmla="*/ 963827 w 2800371"/>
              <a:gd name="connsiteY28" fmla="*/ 1313360 h 1458111"/>
              <a:gd name="connsiteX29" fmla="*/ 1016784 w 2800371"/>
              <a:gd name="connsiteY29" fmla="*/ 1239220 h 1458111"/>
              <a:gd name="connsiteX30" fmla="*/ 1073272 w 2800371"/>
              <a:gd name="connsiteY30" fmla="*/ 1182732 h 1458111"/>
              <a:gd name="connsiteX31" fmla="*/ 1105047 w 2800371"/>
              <a:gd name="connsiteY31" fmla="*/ 1172140 h 1458111"/>
              <a:gd name="connsiteX32" fmla="*/ 1154474 w 2800371"/>
              <a:gd name="connsiteY32" fmla="*/ 1175671 h 1458111"/>
              <a:gd name="connsiteX33" fmla="*/ 1179187 w 2800371"/>
              <a:gd name="connsiteY33" fmla="*/ 1196854 h 1458111"/>
              <a:gd name="connsiteX34" fmla="*/ 1193309 w 2800371"/>
              <a:gd name="connsiteY34" fmla="*/ 1207445 h 1458111"/>
              <a:gd name="connsiteX35" fmla="*/ 1218023 w 2800371"/>
              <a:gd name="connsiteY35" fmla="*/ 1225098 h 1458111"/>
              <a:gd name="connsiteX36" fmla="*/ 1228614 w 2800371"/>
              <a:gd name="connsiteY36" fmla="*/ 1242750 h 1458111"/>
              <a:gd name="connsiteX37" fmla="*/ 1232145 w 2800371"/>
              <a:gd name="connsiteY37" fmla="*/ 1253342 h 1458111"/>
              <a:gd name="connsiteX38" fmla="*/ 1253328 w 2800371"/>
              <a:gd name="connsiteY38" fmla="*/ 1274525 h 1458111"/>
              <a:gd name="connsiteX39" fmla="*/ 1299224 w 2800371"/>
              <a:gd name="connsiteY39" fmla="*/ 1263933 h 1458111"/>
              <a:gd name="connsiteX40" fmla="*/ 1313346 w 2800371"/>
              <a:gd name="connsiteY40" fmla="*/ 1239220 h 1458111"/>
              <a:gd name="connsiteX41" fmla="*/ 1327468 w 2800371"/>
              <a:gd name="connsiteY41" fmla="*/ 1218037 h 1458111"/>
              <a:gd name="connsiteX42" fmla="*/ 1338060 w 2800371"/>
              <a:gd name="connsiteY42" fmla="*/ 1200384 h 1458111"/>
              <a:gd name="connsiteX43" fmla="*/ 1348651 w 2800371"/>
              <a:gd name="connsiteY43" fmla="*/ 1165079 h 1458111"/>
              <a:gd name="connsiteX44" fmla="*/ 1355713 w 2800371"/>
              <a:gd name="connsiteY44" fmla="*/ 1150957 h 1458111"/>
              <a:gd name="connsiteX45" fmla="*/ 1398079 w 2800371"/>
              <a:gd name="connsiteY45" fmla="*/ 1052103 h 1458111"/>
              <a:gd name="connsiteX46" fmla="*/ 1419262 w 2800371"/>
              <a:gd name="connsiteY46" fmla="*/ 1030920 h 1458111"/>
              <a:gd name="connsiteX47" fmla="*/ 1443975 w 2800371"/>
              <a:gd name="connsiteY47" fmla="*/ 935597 h 1458111"/>
              <a:gd name="connsiteX48" fmla="*/ 1454567 w 2800371"/>
              <a:gd name="connsiteY48" fmla="*/ 907353 h 1458111"/>
              <a:gd name="connsiteX49" fmla="*/ 1461628 w 2800371"/>
              <a:gd name="connsiteY49" fmla="*/ 886170 h 1458111"/>
              <a:gd name="connsiteX50" fmla="*/ 1475750 w 2800371"/>
              <a:gd name="connsiteY50" fmla="*/ 850865 h 1458111"/>
              <a:gd name="connsiteX51" fmla="*/ 1500463 w 2800371"/>
              <a:gd name="connsiteY51" fmla="*/ 801438 h 1458111"/>
              <a:gd name="connsiteX52" fmla="*/ 1571073 w 2800371"/>
              <a:gd name="connsiteY52" fmla="*/ 610791 h 1458111"/>
              <a:gd name="connsiteX53" fmla="*/ 1613439 w 2800371"/>
              <a:gd name="connsiteY53" fmla="*/ 300106 h 1458111"/>
              <a:gd name="connsiteX54" fmla="*/ 1627561 w 2800371"/>
              <a:gd name="connsiteY54" fmla="*/ 225966 h 1458111"/>
              <a:gd name="connsiteX55" fmla="*/ 1631092 w 2800371"/>
              <a:gd name="connsiteY55" fmla="*/ 151825 h 1458111"/>
              <a:gd name="connsiteX56" fmla="*/ 1666397 w 2800371"/>
              <a:gd name="connsiteY56" fmla="*/ 84746 h 1458111"/>
              <a:gd name="connsiteX57" fmla="*/ 1673458 w 2800371"/>
              <a:gd name="connsiteY57" fmla="*/ 63563 h 1458111"/>
              <a:gd name="connsiteX58" fmla="*/ 1676988 w 2800371"/>
              <a:gd name="connsiteY58" fmla="*/ 52971 h 1458111"/>
              <a:gd name="connsiteX59" fmla="*/ 1691110 w 2800371"/>
              <a:gd name="connsiteY59" fmla="*/ 24727 h 1458111"/>
              <a:gd name="connsiteX60" fmla="*/ 1698171 w 2800371"/>
              <a:gd name="connsiteY60" fmla="*/ 14136 h 1458111"/>
              <a:gd name="connsiteX61" fmla="*/ 1729946 w 2800371"/>
              <a:gd name="connsiteY61" fmla="*/ 17666 h 1458111"/>
              <a:gd name="connsiteX62" fmla="*/ 1765251 w 2800371"/>
              <a:gd name="connsiteY62" fmla="*/ 24727 h 1458111"/>
              <a:gd name="connsiteX63" fmla="*/ 1821739 w 2800371"/>
              <a:gd name="connsiteY63" fmla="*/ 28258 h 1458111"/>
              <a:gd name="connsiteX64" fmla="*/ 1864105 w 2800371"/>
              <a:gd name="connsiteY64" fmla="*/ 24727 h 1458111"/>
              <a:gd name="connsiteX65" fmla="*/ 1874696 w 2800371"/>
              <a:gd name="connsiteY65" fmla="*/ 21197 h 1458111"/>
              <a:gd name="connsiteX66" fmla="*/ 1966489 w 2800371"/>
              <a:gd name="connsiteY66" fmla="*/ 17666 h 1458111"/>
              <a:gd name="connsiteX67" fmla="*/ 2308948 w 2800371"/>
              <a:gd name="connsiteY67" fmla="*/ 7075 h 1458111"/>
              <a:gd name="connsiteX68" fmla="*/ 2372497 w 2800371"/>
              <a:gd name="connsiteY68" fmla="*/ 7075 h 1458111"/>
              <a:gd name="connsiteX69" fmla="*/ 2393680 w 2800371"/>
              <a:gd name="connsiteY69" fmla="*/ 14136 h 1458111"/>
              <a:gd name="connsiteX70" fmla="*/ 2404272 w 2800371"/>
              <a:gd name="connsiteY70" fmla="*/ 77685 h 1458111"/>
              <a:gd name="connsiteX71" fmla="*/ 2464290 w 2800371"/>
              <a:gd name="connsiteY71" fmla="*/ 296576 h 1458111"/>
              <a:gd name="connsiteX72" fmla="*/ 2489004 w 2800371"/>
              <a:gd name="connsiteY72" fmla="*/ 533119 h 1458111"/>
              <a:gd name="connsiteX73" fmla="*/ 2517248 w 2800371"/>
              <a:gd name="connsiteY73" fmla="*/ 593138 h 1458111"/>
              <a:gd name="connsiteX74" fmla="*/ 2559614 w 2800371"/>
              <a:gd name="connsiteY74" fmla="*/ 716706 h 1458111"/>
              <a:gd name="connsiteX75" fmla="*/ 2626693 w 2800371"/>
              <a:gd name="connsiteY75" fmla="*/ 836743 h 1458111"/>
              <a:gd name="connsiteX76" fmla="*/ 2686712 w 2800371"/>
              <a:gd name="connsiteY76" fmla="*/ 967371 h 1458111"/>
              <a:gd name="connsiteX77" fmla="*/ 2697303 w 2800371"/>
              <a:gd name="connsiteY77" fmla="*/ 977963 h 1458111"/>
              <a:gd name="connsiteX78" fmla="*/ 2704364 w 2800371"/>
              <a:gd name="connsiteY78" fmla="*/ 988554 h 1458111"/>
              <a:gd name="connsiteX79" fmla="*/ 2729078 w 2800371"/>
              <a:gd name="connsiteY79" fmla="*/ 1002676 h 1458111"/>
              <a:gd name="connsiteX80" fmla="*/ 2743200 w 2800371"/>
              <a:gd name="connsiteY80" fmla="*/ 1016798 h 1458111"/>
              <a:gd name="connsiteX81" fmla="*/ 2789096 w 2800371"/>
              <a:gd name="connsiteY81" fmla="*/ 1027390 h 1458111"/>
              <a:gd name="connsiteX82" fmla="*/ 2792627 w 2800371"/>
              <a:gd name="connsiteY82" fmla="*/ 1327482 h 1458111"/>
              <a:gd name="connsiteX83" fmla="*/ 2760852 w 2800371"/>
              <a:gd name="connsiteY83" fmla="*/ 1454580 h 1458111"/>
              <a:gd name="connsiteX84" fmla="*/ 2068874 w 2800371"/>
              <a:gd name="connsiteY84" fmla="*/ 1458111 h 1458111"/>
              <a:gd name="connsiteX85" fmla="*/ 571941 w 2800371"/>
              <a:gd name="connsiteY85" fmla="*/ 1454581 h 1458111"/>
              <a:gd name="connsiteX86" fmla="*/ 289501 w 2800371"/>
              <a:gd name="connsiteY86" fmla="*/ 1458111 h 1458111"/>
              <a:gd name="connsiteX87" fmla="*/ 151811 w 2800371"/>
              <a:gd name="connsiteY87" fmla="*/ 1454580 h 1458111"/>
              <a:gd name="connsiteX88" fmla="*/ 130628 w 2800371"/>
              <a:gd name="connsiteY88" fmla="*/ 1454580 h 1458111"/>
              <a:gd name="connsiteX89" fmla="*/ 95323 w 2800371"/>
              <a:gd name="connsiteY89" fmla="*/ 1454580 h 1458111"/>
              <a:gd name="connsiteX90" fmla="*/ 45896 w 2800371"/>
              <a:gd name="connsiteY90" fmla="*/ 1405153 h 1458111"/>
              <a:gd name="connsiteX91" fmla="*/ 31774 w 2800371"/>
              <a:gd name="connsiteY91" fmla="*/ 1408684 h 1458111"/>
              <a:gd name="connsiteX92" fmla="*/ 10591 w 2800371"/>
              <a:gd name="connsiteY92" fmla="*/ 1415745 h 1458111"/>
              <a:gd name="connsiteX93" fmla="*/ 3530 w 2800371"/>
              <a:gd name="connsiteY93" fmla="*/ 1433397 h 1458111"/>
              <a:gd name="connsiteX94" fmla="*/ 0 w 2800371"/>
              <a:gd name="connsiteY94" fmla="*/ 1454580 h 1458111"/>
              <a:gd name="connsiteX95" fmla="*/ 7061 w 2800371"/>
              <a:gd name="connsiteY95" fmla="*/ 1359257 h 1458111"/>
              <a:gd name="connsiteX96" fmla="*/ 7061 w 2800371"/>
              <a:gd name="connsiteY96" fmla="*/ 1331013 h 1458111"/>
              <a:gd name="connsiteX0" fmla="*/ 7061 w 2800371"/>
              <a:gd name="connsiteY0" fmla="*/ 1331013 h 1458111"/>
              <a:gd name="connsiteX1" fmla="*/ 7061 w 2800371"/>
              <a:gd name="connsiteY1" fmla="*/ 1331013 h 1458111"/>
              <a:gd name="connsiteX2" fmla="*/ 52957 w 2800371"/>
              <a:gd name="connsiteY2" fmla="*/ 1309830 h 1458111"/>
              <a:gd name="connsiteX3" fmla="*/ 67079 w 2800371"/>
              <a:gd name="connsiteY3" fmla="*/ 1306299 h 1458111"/>
              <a:gd name="connsiteX4" fmla="*/ 102384 w 2800371"/>
              <a:gd name="connsiteY4" fmla="*/ 1320421 h 1458111"/>
              <a:gd name="connsiteX5" fmla="*/ 123567 w 2800371"/>
              <a:gd name="connsiteY5" fmla="*/ 1334543 h 1458111"/>
              <a:gd name="connsiteX6" fmla="*/ 165933 w 2800371"/>
              <a:gd name="connsiteY6" fmla="*/ 1331013 h 1458111"/>
              <a:gd name="connsiteX7" fmla="*/ 194177 w 2800371"/>
              <a:gd name="connsiteY7" fmla="*/ 1316891 h 1458111"/>
              <a:gd name="connsiteX8" fmla="*/ 208299 w 2800371"/>
              <a:gd name="connsiteY8" fmla="*/ 1313360 h 1458111"/>
              <a:gd name="connsiteX9" fmla="*/ 240074 w 2800371"/>
              <a:gd name="connsiteY9" fmla="*/ 1306299 h 1458111"/>
              <a:gd name="connsiteX10" fmla="*/ 275379 w 2800371"/>
              <a:gd name="connsiteY10" fmla="*/ 1309830 h 1458111"/>
              <a:gd name="connsiteX11" fmla="*/ 293031 w 2800371"/>
              <a:gd name="connsiteY11" fmla="*/ 1316891 h 1458111"/>
              <a:gd name="connsiteX12" fmla="*/ 310684 w 2800371"/>
              <a:gd name="connsiteY12" fmla="*/ 1309830 h 1458111"/>
              <a:gd name="connsiteX13" fmla="*/ 353050 w 2800371"/>
              <a:gd name="connsiteY13" fmla="*/ 1302769 h 1458111"/>
              <a:gd name="connsiteX14" fmla="*/ 427190 w 2800371"/>
              <a:gd name="connsiteY14" fmla="*/ 1313360 h 1458111"/>
              <a:gd name="connsiteX15" fmla="*/ 451904 w 2800371"/>
              <a:gd name="connsiteY15" fmla="*/ 1320421 h 1458111"/>
              <a:gd name="connsiteX16" fmla="*/ 554289 w 2800371"/>
              <a:gd name="connsiteY16" fmla="*/ 1309830 h 1458111"/>
              <a:gd name="connsiteX17" fmla="*/ 586063 w 2800371"/>
              <a:gd name="connsiteY17" fmla="*/ 1285116 h 1458111"/>
              <a:gd name="connsiteX18" fmla="*/ 617838 w 2800371"/>
              <a:gd name="connsiteY18" fmla="*/ 1260403 h 1458111"/>
              <a:gd name="connsiteX19" fmla="*/ 631960 w 2800371"/>
              <a:gd name="connsiteY19" fmla="*/ 1235689 h 1458111"/>
              <a:gd name="connsiteX20" fmla="*/ 649612 w 2800371"/>
              <a:gd name="connsiteY20" fmla="*/ 1214506 h 1458111"/>
              <a:gd name="connsiteX21" fmla="*/ 670795 w 2800371"/>
              <a:gd name="connsiteY21" fmla="*/ 1207445 h 1458111"/>
              <a:gd name="connsiteX22" fmla="*/ 720222 w 2800371"/>
              <a:gd name="connsiteY22" fmla="*/ 1218037 h 1458111"/>
              <a:gd name="connsiteX23" fmla="*/ 741405 w 2800371"/>
              <a:gd name="connsiteY23" fmla="*/ 1242750 h 1458111"/>
              <a:gd name="connsiteX24" fmla="*/ 751997 w 2800371"/>
              <a:gd name="connsiteY24" fmla="*/ 1249811 h 1458111"/>
              <a:gd name="connsiteX25" fmla="*/ 882625 w 2800371"/>
              <a:gd name="connsiteY25" fmla="*/ 1260403 h 1458111"/>
              <a:gd name="connsiteX26" fmla="*/ 914400 w 2800371"/>
              <a:gd name="connsiteY26" fmla="*/ 1295708 h 1458111"/>
              <a:gd name="connsiteX27" fmla="*/ 935583 w 2800371"/>
              <a:gd name="connsiteY27" fmla="*/ 1306299 h 1458111"/>
              <a:gd name="connsiteX28" fmla="*/ 963827 w 2800371"/>
              <a:gd name="connsiteY28" fmla="*/ 1313360 h 1458111"/>
              <a:gd name="connsiteX29" fmla="*/ 1016784 w 2800371"/>
              <a:gd name="connsiteY29" fmla="*/ 1239220 h 1458111"/>
              <a:gd name="connsiteX30" fmla="*/ 1073272 w 2800371"/>
              <a:gd name="connsiteY30" fmla="*/ 1182732 h 1458111"/>
              <a:gd name="connsiteX31" fmla="*/ 1105047 w 2800371"/>
              <a:gd name="connsiteY31" fmla="*/ 1172140 h 1458111"/>
              <a:gd name="connsiteX32" fmla="*/ 1154474 w 2800371"/>
              <a:gd name="connsiteY32" fmla="*/ 1175671 h 1458111"/>
              <a:gd name="connsiteX33" fmla="*/ 1179187 w 2800371"/>
              <a:gd name="connsiteY33" fmla="*/ 1196854 h 1458111"/>
              <a:gd name="connsiteX34" fmla="*/ 1193309 w 2800371"/>
              <a:gd name="connsiteY34" fmla="*/ 1207445 h 1458111"/>
              <a:gd name="connsiteX35" fmla="*/ 1218023 w 2800371"/>
              <a:gd name="connsiteY35" fmla="*/ 1225098 h 1458111"/>
              <a:gd name="connsiteX36" fmla="*/ 1228614 w 2800371"/>
              <a:gd name="connsiteY36" fmla="*/ 1242750 h 1458111"/>
              <a:gd name="connsiteX37" fmla="*/ 1232145 w 2800371"/>
              <a:gd name="connsiteY37" fmla="*/ 1253342 h 1458111"/>
              <a:gd name="connsiteX38" fmla="*/ 1253328 w 2800371"/>
              <a:gd name="connsiteY38" fmla="*/ 1274525 h 1458111"/>
              <a:gd name="connsiteX39" fmla="*/ 1299224 w 2800371"/>
              <a:gd name="connsiteY39" fmla="*/ 1263933 h 1458111"/>
              <a:gd name="connsiteX40" fmla="*/ 1313346 w 2800371"/>
              <a:gd name="connsiteY40" fmla="*/ 1239220 h 1458111"/>
              <a:gd name="connsiteX41" fmla="*/ 1327468 w 2800371"/>
              <a:gd name="connsiteY41" fmla="*/ 1218037 h 1458111"/>
              <a:gd name="connsiteX42" fmla="*/ 1338060 w 2800371"/>
              <a:gd name="connsiteY42" fmla="*/ 1200384 h 1458111"/>
              <a:gd name="connsiteX43" fmla="*/ 1348651 w 2800371"/>
              <a:gd name="connsiteY43" fmla="*/ 1165079 h 1458111"/>
              <a:gd name="connsiteX44" fmla="*/ 1355713 w 2800371"/>
              <a:gd name="connsiteY44" fmla="*/ 1150957 h 1458111"/>
              <a:gd name="connsiteX45" fmla="*/ 1398079 w 2800371"/>
              <a:gd name="connsiteY45" fmla="*/ 1052103 h 1458111"/>
              <a:gd name="connsiteX46" fmla="*/ 1419262 w 2800371"/>
              <a:gd name="connsiteY46" fmla="*/ 1030920 h 1458111"/>
              <a:gd name="connsiteX47" fmla="*/ 1443975 w 2800371"/>
              <a:gd name="connsiteY47" fmla="*/ 935597 h 1458111"/>
              <a:gd name="connsiteX48" fmla="*/ 1454567 w 2800371"/>
              <a:gd name="connsiteY48" fmla="*/ 907353 h 1458111"/>
              <a:gd name="connsiteX49" fmla="*/ 1461628 w 2800371"/>
              <a:gd name="connsiteY49" fmla="*/ 886170 h 1458111"/>
              <a:gd name="connsiteX50" fmla="*/ 1475750 w 2800371"/>
              <a:gd name="connsiteY50" fmla="*/ 850865 h 1458111"/>
              <a:gd name="connsiteX51" fmla="*/ 1500463 w 2800371"/>
              <a:gd name="connsiteY51" fmla="*/ 801438 h 1458111"/>
              <a:gd name="connsiteX52" fmla="*/ 1571073 w 2800371"/>
              <a:gd name="connsiteY52" fmla="*/ 610791 h 1458111"/>
              <a:gd name="connsiteX53" fmla="*/ 1613439 w 2800371"/>
              <a:gd name="connsiteY53" fmla="*/ 300106 h 1458111"/>
              <a:gd name="connsiteX54" fmla="*/ 1627561 w 2800371"/>
              <a:gd name="connsiteY54" fmla="*/ 225966 h 1458111"/>
              <a:gd name="connsiteX55" fmla="*/ 1631092 w 2800371"/>
              <a:gd name="connsiteY55" fmla="*/ 151825 h 1458111"/>
              <a:gd name="connsiteX56" fmla="*/ 1666397 w 2800371"/>
              <a:gd name="connsiteY56" fmla="*/ 84746 h 1458111"/>
              <a:gd name="connsiteX57" fmla="*/ 1673458 w 2800371"/>
              <a:gd name="connsiteY57" fmla="*/ 63563 h 1458111"/>
              <a:gd name="connsiteX58" fmla="*/ 1676988 w 2800371"/>
              <a:gd name="connsiteY58" fmla="*/ 52971 h 1458111"/>
              <a:gd name="connsiteX59" fmla="*/ 1691110 w 2800371"/>
              <a:gd name="connsiteY59" fmla="*/ 24727 h 1458111"/>
              <a:gd name="connsiteX60" fmla="*/ 1698171 w 2800371"/>
              <a:gd name="connsiteY60" fmla="*/ 14136 h 1458111"/>
              <a:gd name="connsiteX61" fmla="*/ 1729946 w 2800371"/>
              <a:gd name="connsiteY61" fmla="*/ 17666 h 1458111"/>
              <a:gd name="connsiteX62" fmla="*/ 1765251 w 2800371"/>
              <a:gd name="connsiteY62" fmla="*/ 24727 h 1458111"/>
              <a:gd name="connsiteX63" fmla="*/ 1821739 w 2800371"/>
              <a:gd name="connsiteY63" fmla="*/ 28258 h 1458111"/>
              <a:gd name="connsiteX64" fmla="*/ 1864105 w 2800371"/>
              <a:gd name="connsiteY64" fmla="*/ 24727 h 1458111"/>
              <a:gd name="connsiteX65" fmla="*/ 1874696 w 2800371"/>
              <a:gd name="connsiteY65" fmla="*/ 21197 h 1458111"/>
              <a:gd name="connsiteX66" fmla="*/ 1966489 w 2800371"/>
              <a:gd name="connsiteY66" fmla="*/ 17666 h 1458111"/>
              <a:gd name="connsiteX67" fmla="*/ 2308948 w 2800371"/>
              <a:gd name="connsiteY67" fmla="*/ 7075 h 1458111"/>
              <a:gd name="connsiteX68" fmla="*/ 2372497 w 2800371"/>
              <a:gd name="connsiteY68" fmla="*/ 7075 h 1458111"/>
              <a:gd name="connsiteX69" fmla="*/ 2393680 w 2800371"/>
              <a:gd name="connsiteY69" fmla="*/ 14136 h 1458111"/>
              <a:gd name="connsiteX70" fmla="*/ 2404272 w 2800371"/>
              <a:gd name="connsiteY70" fmla="*/ 77685 h 1458111"/>
              <a:gd name="connsiteX71" fmla="*/ 2464290 w 2800371"/>
              <a:gd name="connsiteY71" fmla="*/ 296576 h 1458111"/>
              <a:gd name="connsiteX72" fmla="*/ 2489004 w 2800371"/>
              <a:gd name="connsiteY72" fmla="*/ 533119 h 1458111"/>
              <a:gd name="connsiteX73" fmla="*/ 2517248 w 2800371"/>
              <a:gd name="connsiteY73" fmla="*/ 593138 h 1458111"/>
              <a:gd name="connsiteX74" fmla="*/ 2559614 w 2800371"/>
              <a:gd name="connsiteY74" fmla="*/ 716706 h 1458111"/>
              <a:gd name="connsiteX75" fmla="*/ 2626693 w 2800371"/>
              <a:gd name="connsiteY75" fmla="*/ 836743 h 1458111"/>
              <a:gd name="connsiteX76" fmla="*/ 2686712 w 2800371"/>
              <a:gd name="connsiteY76" fmla="*/ 967371 h 1458111"/>
              <a:gd name="connsiteX77" fmla="*/ 2697303 w 2800371"/>
              <a:gd name="connsiteY77" fmla="*/ 977963 h 1458111"/>
              <a:gd name="connsiteX78" fmla="*/ 2704364 w 2800371"/>
              <a:gd name="connsiteY78" fmla="*/ 988554 h 1458111"/>
              <a:gd name="connsiteX79" fmla="*/ 2729078 w 2800371"/>
              <a:gd name="connsiteY79" fmla="*/ 1002676 h 1458111"/>
              <a:gd name="connsiteX80" fmla="*/ 2743200 w 2800371"/>
              <a:gd name="connsiteY80" fmla="*/ 1016798 h 1458111"/>
              <a:gd name="connsiteX81" fmla="*/ 2789096 w 2800371"/>
              <a:gd name="connsiteY81" fmla="*/ 1027390 h 1458111"/>
              <a:gd name="connsiteX82" fmla="*/ 2792627 w 2800371"/>
              <a:gd name="connsiteY82" fmla="*/ 1327482 h 1458111"/>
              <a:gd name="connsiteX83" fmla="*/ 2760852 w 2800371"/>
              <a:gd name="connsiteY83" fmla="*/ 1454580 h 1458111"/>
              <a:gd name="connsiteX84" fmla="*/ 2068874 w 2800371"/>
              <a:gd name="connsiteY84" fmla="*/ 1458111 h 1458111"/>
              <a:gd name="connsiteX85" fmla="*/ 571941 w 2800371"/>
              <a:gd name="connsiteY85" fmla="*/ 1454581 h 1458111"/>
              <a:gd name="connsiteX86" fmla="*/ 289501 w 2800371"/>
              <a:gd name="connsiteY86" fmla="*/ 1458111 h 1458111"/>
              <a:gd name="connsiteX87" fmla="*/ 151811 w 2800371"/>
              <a:gd name="connsiteY87" fmla="*/ 1454580 h 1458111"/>
              <a:gd name="connsiteX88" fmla="*/ 130628 w 2800371"/>
              <a:gd name="connsiteY88" fmla="*/ 1454580 h 1458111"/>
              <a:gd name="connsiteX89" fmla="*/ 95323 w 2800371"/>
              <a:gd name="connsiteY89" fmla="*/ 1454580 h 1458111"/>
              <a:gd name="connsiteX90" fmla="*/ 45896 w 2800371"/>
              <a:gd name="connsiteY90" fmla="*/ 1405153 h 1458111"/>
              <a:gd name="connsiteX91" fmla="*/ 35305 w 2800371"/>
              <a:gd name="connsiteY91" fmla="*/ 1454580 h 1458111"/>
              <a:gd name="connsiteX92" fmla="*/ 10591 w 2800371"/>
              <a:gd name="connsiteY92" fmla="*/ 1415745 h 1458111"/>
              <a:gd name="connsiteX93" fmla="*/ 3530 w 2800371"/>
              <a:gd name="connsiteY93" fmla="*/ 1433397 h 1458111"/>
              <a:gd name="connsiteX94" fmla="*/ 0 w 2800371"/>
              <a:gd name="connsiteY94" fmla="*/ 1454580 h 1458111"/>
              <a:gd name="connsiteX95" fmla="*/ 7061 w 2800371"/>
              <a:gd name="connsiteY95" fmla="*/ 1359257 h 1458111"/>
              <a:gd name="connsiteX96" fmla="*/ 7061 w 2800371"/>
              <a:gd name="connsiteY96" fmla="*/ 1331013 h 1458111"/>
              <a:gd name="connsiteX0" fmla="*/ 7061 w 2800371"/>
              <a:gd name="connsiteY0" fmla="*/ 1331013 h 1460544"/>
              <a:gd name="connsiteX1" fmla="*/ 7061 w 2800371"/>
              <a:gd name="connsiteY1" fmla="*/ 1331013 h 1460544"/>
              <a:gd name="connsiteX2" fmla="*/ 52957 w 2800371"/>
              <a:gd name="connsiteY2" fmla="*/ 1309830 h 1460544"/>
              <a:gd name="connsiteX3" fmla="*/ 67079 w 2800371"/>
              <a:gd name="connsiteY3" fmla="*/ 1306299 h 1460544"/>
              <a:gd name="connsiteX4" fmla="*/ 102384 w 2800371"/>
              <a:gd name="connsiteY4" fmla="*/ 1320421 h 1460544"/>
              <a:gd name="connsiteX5" fmla="*/ 123567 w 2800371"/>
              <a:gd name="connsiteY5" fmla="*/ 1334543 h 1460544"/>
              <a:gd name="connsiteX6" fmla="*/ 165933 w 2800371"/>
              <a:gd name="connsiteY6" fmla="*/ 1331013 h 1460544"/>
              <a:gd name="connsiteX7" fmla="*/ 194177 w 2800371"/>
              <a:gd name="connsiteY7" fmla="*/ 1316891 h 1460544"/>
              <a:gd name="connsiteX8" fmla="*/ 208299 w 2800371"/>
              <a:gd name="connsiteY8" fmla="*/ 1313360 h 1460544"/>
              <a:gd name="connsiteX9" fmla="*/ 240074 w 2800371"/>
              <a:gd name="connsiteY9" fmla="*/ 1306299 h 1460544"/>
              <a:gd name="connsiteX10" fmla="*/ 275379 w 2800371"/>
              <a:gd name="connsiteY10" fmla="*/ 1309830 h 1460544"/>
              <a:gd name="connsiteX11" fmla="*/ 293031 w 2800371"/>
              <a:gd name="connsiteY11" fmla="*/ 1316891 h 1460544"/>
              <a:gd name="connsiteX12" fmla="*/ 310684 w 2800371"/>
              <a:gd name="connsiteY12" fmla="*/ 1309830 h 1460544"/>
              <a:gd name="connsiteX13" fmla="*/ 353050 w 2800371"/>
              <a:gd name="connsiteY13" fmla="*/ 1302769 h 1460544"/>
              <a:gd name="connsiteX14" fmla="*/ 427190 w 2800371"/>
              <a:gd name="connsiteY14" fmla="*/ 1313360 h 1460544"/>
              <a:gd name="connsiteX15" fmla="*/ 451904 w 2800371"/>
              <a:gd name="connsiteY15" fmla="*/ 1320421 h 1460544"/>
              <a:gd name="connsiteX16" fmla="*/ 554289 w 2800371"/>
              <a:gd name="connsiteY16" fmla="*/ 1309830 h 1460544"/>
              <a:gd name="connsiteX17" fmla="*/ 586063 w 2800371"/>
              <a:gd name="connsiteY17" fmla="*/ 1285116 h 1460544"/>
              <a:gd name="connsiteX18" fmla="*/ 617838 w 2800371"/>
              <a:gd name="connsiteY18" fmla="*/ 1260403 h 1460544"/>
              <a:gd name="connsiteX19" fmla="*/ 631960 w 2800371"/>
              <a:gd name="connsiteY19" fmla="*/ 1235689 h 1460544"/>
              <a:gd name="connsiteX20" fmla="*/ 649612 w 2800371"/>
              <a:gd name="connsiteY20" fmla="*/ 1214506 h 1460544"/>
              <a:gd name="connsiteX21" fmla="*/ 670795 w 2800371"/>
              <a:gd name="connsiteY21" fmla="*/ 1207445 h 1460544"/>
              <a:gd name="connsiteX22" fmla="*/ 720222 w 2800371"/>
              <a:gd name="connsiteY22" fmla="*/ 1218037 h 1460544"/>
              <a:gd name="connsiteX23" fmla="*/ 741405 w 2800371"/>
              <a:gd name="connsiteY23" fmla="*/ 1242750 h 1460544"/>
              <a:gd name="connsiteX24" fmla="*/ 751997 w 2800371"/>
              <a:gd name="connsiteY24" fmla="*/ 1249811 h 1460544"/>
              <a:gd name="connsiteX25" fmla="*/ 882625 w 2800371"/>
              <a:gd name="connsiteY25" fmla="*/ 1260403 h 1460544"/>
              <a:gd name="connsiteX26" fmla="*/ 914400 w 2800371"/>
              <a:gd name="connsiteY26" fmla="*/ 1295708 h 1460544"/>
              <a:gd name="connsiteX27" fmla="*/ 935583 w 2800371"/>
              <a:gd name="connsiteY27" fmla="*/ 1306299 h 1460544"/>
              <a:gd name="connsiteX28" fmla="*/ 963827 w 2800371"/>
              <a:gd name="connsiteY28" fmla="*/ 1313360 h 1460544"/>
              <a:gd name="connsiteX29" fmla="*/ 1016784 w 2800371"/>
              <a:gd name="connsiteY29" fmla="*/ 1239220 h 1460544"/>
              <a:gd name="connsiteX30" fmla="*/ 1073272 w 2800371"/>
              <a:gd name="connsiteY30" fmla="*/ 1182732 h 1460544"/>
              <a:gd name="connsiteX31" fmla="*/ 1105047 w 2800371"/>
              <a:gd name="connsiteY31" fmla="*/ 1172140 h 1460544"/>
              <a:gd name="connsiteX32" fmla="*/ 1154474 w 2800371"/>
              <a:gd name="connsiteY32" fmla="*/ 1175671 h 1460544"/>
              <a:gd name="connsiteX33" fmla="*/ 1179187 w 2800371"/>
              <a:gd name="connsiteY33" fmla="*/ 1196854 h 1460544"/>
              <a:gd name="connsiteX34" fmla="*/ 1193309 w 2800371"/>
              <a:gd name="connsiteY34" fmla="*/ 1207445 h 1460544"/>
              <a:gd name="connsiteX35" fmla="*/ 1218023 w 2800371"/>
              <a:gd name="connsiteY35" fmla="*/ 1225098 h 1460544"/>
              <a:gd name="connsiteX36" fmla="*/ 1228614 w 2800371"/>
              <a:gd name="connsiteY36" fmla="*/ 1242750 h 1460544"/>
              <a:gd name="connsiteX37" fmla="*/ 1232145 w 2800371"/>
              <a:gd name="connsiteY37" fmla="*/ 1253342 h 1460544"/>
              <a:gd name="connsiteX38" fmla="*/ 1253328 w 2800371"/>
              <a:gd name="connsiteY38" fmla="*/ 1274525 h 1460544"/>
              <a:gd name="connsiteX39" fmla="*/ 1299224 w 2800371"/>
              <a:gd name="connsiteY39" fmla="*/ 1263933 h 1460544"/>
              <a:gd name="connsiteX40" fmla="*/ 1313346 w 2800371"/>
              <a:gd name="connsiteY40" fmla="*/ 1239220 h 1460544"/>
              <a:gd name="connsiteX41" fmla="*/ 1327468 w 2800371"/>
              <a:gd name="connsiteY41" fmla="*/ 1218037 h 1460544"/>
              <a:gd name="connsiteX42" fmla="*/ 1338060 w 2800371"/>
              <a:gd name="connsiteY42" fmla="*/ 1200384 h 1460544"/>
              <a:gd name="connsiteX43" fmla="*/ 1348651 w 2800371"/>
              <a:gd name="connsiteY43" fmla="*/ 1165079 h 1460544"/>
              <a:gd name="connsiteX44" fmla="*/ 1355713 w 2800371"/>
              <a:gd name="connsiteY44" fmla="*/ 1150957 h 1460544"/>
              <a:gd name="connsiteX45" fmla="*/ 1398079 w 2800371"/>
              <a:gd name="connsiteY45" fmla="*/ 1052103 h 1460544"/>
              <a:gd name="connsiteX46" fmla="*/ 1419262 w 2800371"/>
              <a:gd name="connsiteY46" fmla="*/ 1030920 h 1460544"/>
              <a:gd name="connsiteX47" fmla="*/ 1443975 w 2800371"/>
              <a:gd name="connsiteY47" fmla="*/ 935597 h 1460544"/>
              <a:gd name="connsiteX48" fmla="*/ 1454567 w 2800371"/>
              <a:gd name="connsiteY48" fmla="*/ 907353 h 1460544"/>
              <a:gd name="connsiteX49" fmla="*/ 1461628 w 2800371"/>
              <a:gd name="connsiteY49" fmla="*/ 886170 h 1460544"/>
              <a:gd name="connsiteX50" fmla="*/ 1475750 w 2800371"/>
              <a:gd name="connsiteY50" fmla="*/ 850865 h 1460544"/>
              <a:gd name="connsiteX51" fmla="*/ 1500463 w 2800371"/>
              <a:gd name="connsiteY51" fmla="*/ 801438 h 1460544"/>
              <a:gd name="connsiteX52" fmla="*/ 1571073 w 2800371"/>
              <a:gd name="connsiteY52" fmla="*/ 610791 h 1460544"/>
              <a:gd name="connsiteX53" fmla="*/ 1613439 w 2800371"/>
              <a:gd name="connsiteY53" fmla="*/ 300106 h 1460544"/>
              <a:gd name="connsiteX54" fmla="*/ 1627561 w 2800371"/>
              <a:gd name="connsiteY54" fmla="*/ 225966 h 1460544"/>
              <a:gd name="connsiteX55" fmla="*/ 1631092 w 2800371"/>
              <a:gd name="connsiteY55" fmla="*/ 151825 h 1460544"/>
              <a:gd name="connsiteX56" fmla="*/ 1666397 w 2800371"/>
              <a:gd name="connsiteY56" fmla="*/ 84746 h 1460544"/>
              <a:gd name="connsiteX57" fmla="*/ 1673458 w 2800371"/>
              <a:gd name="connsiteY57" fmla="*/ 63563 h 1460544"/>
              <a:gd name="connsiteX58" fmla="*/ 1676988 w 2800371"/>
              <a:gd name="connsiteY58" fmla="*/ 52971 h 1460544"/>
              <a:gd name="connsiteX59" fmla="*/ 1691110 w 2800371"/>
              <a:gd name="connsiteY59" fmla="*/ 24727 h 1460544"/>
              <a:gd name="connsiteX60" fmla="*/ 1698171 w 2800371"/>
              <a:gd name="connsiteY60" fmla="*/ 14136 h 1460544"/>
              <a:gd name="connsiteX61" fmla="*/ 1729946 w 2800371"/>
              <a:gd name="connsiteY61" fmla="*/ 17666 h 1460544"/>
              <a:gd name="connsiteX62" fmla="*/ 1765251 w 2800371"/>
              <a:gd name="connsiteY62" fmla="*/ 24727 h 1460544"/>
              <a:gd name="connsiteX63" fmla="*/ 1821739 w 2800371"/>
              <a:gd name="connsiteY63" fmla="*/ 28258 h 1460544"/>
              <a:gd name="connsiteX64" fmla="*/ 1864105 w 2800371"/>
              <a:gd name="connsiteY64" fmla="*/ 24727 h 1460544"/>
              <a:gd name="connsiteX65" fmla="*/ 1874696 w 2800371"/>
              <a:gd name="connsiteY65" fmla="*/ 21197 h 1460544"/>
              <a:gd name="connsiteX66" fmla="*/ 1966489 w 2800371"/>
              <a:gd name="connsiteY66" fmla="*/ 17666 h 1460544"/>
              <a:gd name="connsiteX67" fmla="*/ 2308948 w 2800371"/>
              <a:gd name="connsiteY67" fmla="*/ 7075 h 1460544"/>
              <a:gd name="connsiteX68" fmla="*/ 2372497 w 2800371"/>
              <a:gd name="connsiteY68" fmla="*/ 7075 h 1460544"/>
              <a:gd name="connsiteX69" fmla="*/ 2393680 w 2800371"/>
              <a:gd name="connsiteY69" fmla="*/ 14136 h 1460544"/>
              <a:gd name="connsiteX70" fmla="*/ 2404272 w 2800371"/>
              <a:gd name="connsiteY70" fmla="*/ 77685 h 1460544"/>
              <a:gd name="connsiteX71" fmla="*/ 2464290 w 2800371"/>
              <a:gd name="connsiteY71" fmla="*/ 296576 h 1460544"/>
              <a:gd name="connsiteX72" fmla="*/ 2489004 w 2800371"/>
              <a:gd name="connsiteY72" fmla="*/ 533119 h 1460544"/>
              <a:gd name="connsiteX73" fmla="*/ 2517248 w 2800371"/>
              <a:gd name="connsiteY73" fmla="*/ 593138 h 1460544"/>
              <a:gd name="connsiteX74" fmla="*/ 2559614 w 2800371"/>
              <a:gd name="connsiteY74" fmla="*/ 716706 h 1460544"/>
              <a:gd name="connsiteX75" fmla="*/ 2626693 w 2800371"/>
              <a:gd name="connsiteY75" fmla="*/ 836743 h 1460544"/>
              <a:gd name="connsiteX76" fmla="*/ 2686712 w 2800371"/>
              <a:gd name="connsiteY76" fmla="*/ 967371 h 1460544"/>
              <a:gd name="connsiteX77" fmla="*/ 2697303 w 2800371"/>
              <a:gd name="connsiteY77" fmla="*/ 977963 h 1460544"/>
              <a:gd name="connsiteX78" fmla="*/ 2704364 w 2800371"/>
              <a:gd name="connsiteY78" fmla="*/ 988554 h 1460544"/>
              <a:gd name="connsiteX79" fmla="*/ 2729078 w 2800371"/>
              <a:gd name="connsiteY79" fmla="*/ 1002676 h 1460544"/>
              <a:gd name="connsiteX80" fmla="*/ 2743200 w 2800371"/>
              <a:gd name="connsiteY80" fmla="*/ 1016798 h 1460544"/>
              <a:gd name="connsiteX81" fmla="*/ 2789096 w 2800371"/>
              <a:gd name="connsiteY81" fmla="*/ 1027390 h 1460544"/>
              <a:gd name="connsiteX82" fmla="*/ 2792627 w 2800371"/>
              <a:gd name="connsiteY82" fmla="*/ 1327482 h 1460544"/>
              <a:gd name="connsiteX83" fmla="*/ 2760852 w 2800371"/>
              <a:gd name="connsiteY83" fmla="*/ 1454580 h 1460544"/>
              <a:gd name="connsiteX84" fmla="*/ 2068874 w 2800371"/>
              <a:gd name="connsiteY84" fmla="*/ 1458111 h 1460544"/>
              <a:gd name="connsiteX85" fmla="*/ 571941 w 2800371"/>
              <a:gd name="connsiteY85" fmla="*/ 1454581 h 1460544"/>
              <a:gd name="connsiteX86" fmla="*/ 289501 w 2800371"/>
              <a:gd name="connsiteY86" fmla="*/ 1458111 h 1460544"/>
              <a:gd name="connsiteX87" fmla="*/ 151811 w 2800371"/>
              <a:gd name="connsiteY87" fmla="*/ 1454580 h 1460544"/>
              <a:gd name="connsiteX88" fmla="*/ 130628 w 2800371"/>
              <a:gd name="connsiteY88" fmla="*/ 1454580 h 1460544"/>
              <a:gd name="connsiteX89" fmla="*/ 95323 w 2800371"/>
              <a:gd name="connsiteY89" fmla="*/ 1454580 h 1460544"/>
              <a:gd name="connsiteX90" fmla="*/ 70609 w 2800371"/>
              <a:gd name="connsiteY90" fmla="*/ 1454580 h 1460544"/>
              <a:gd name="connsiteX91" fmla="*/ 35305 w 2800371"/>
              <a:gd name="connsiteY91" fmla="*/ 1454580 h 1460544"/>
              <a:gd name="connsiteX92" fmla="*/ 10591 w 2800371"/>
              <a:gd name="connsiteY92" fmla="*/ 1415745 h 1460544"/>
              <a:gd name="connsiteX93" fmla="*/ 3530 w 2800371"/>
              <a:gd name="connsiteY93" fmla="*/ 1433397 h 1460544"/>
              <a:gd name="connsiteX94" fmla="*/ 0 w 2800371"/>
              <a:gd name="connsiteY94" fmla="*/ 1454580 h 1460544"/>
              <a:gd name="connsiteX95" fmla="*/ 7061 w 2800371"/>
              <a:gd name="connsiteY95" fmla="*/ 1359257 h 1460544"/>
              <a:gd name="connsiteX96" fmla="*/ 7061 w 2800371"/>
              <a:gd name="connsiteY96" fmla="*/ 1331013 h 1460544"/>
              <a:gd name="connsiteX0" fmla="*/ 7061 w 2800371"/>
              <a:gd name="connsiteY0" fmla="*/ 1331013 h 1460544"/>
              <a:gd name="connsiteX1" fmla="*/ 7061 w 2800371"/>
              <a:gd name="connsiteY1" fmla="*/ 1331013 h 1460544"/>
              <a:gd name="connsiteX2" fmla="*/ 52957 w 2800371"/>
              <a:gd name="connsiteY2" fmla="*/ 1309830 h 1460544"/>
              <a:gd name="connsiteX3" fmla="*/ 67079 w 2800371"/>
              <a:gd name="connsiteY3" fmla="*/ 1306299 h 1460544"/>
              <a:gd name="connsiteX4" fmla="*/ 102384 w 2800371"/>
              <a:gd name="connsiteY4" fmla="*/ 1320421 h 1460544"/>
              <a:gd name="connsiteX5" fmla="*/ 123567 w 2800371"/>
              <a:gd name="connsiteY5" fmla="*/ 1334543 h 1460544"/>
              <a:gd name="connsiteX6" fmla="*/ 165933 w 2800371"/>
              <a:gd name="connsiteY6" fmla="*/ 1331013 h 1460544"/>
              <a:gd name="connsiteX7" fmla="*/ 194177 w 2800371"/>
              <a:gd name="connsiteY7" fmla="*/ 1316891 h 1460544"/>
              <a:gd name="connsiteX8" fmla="*/ 208299 w 2800371"/>
              <a:gd name="connsiteY8" fmla="*/ 1313360 h 1460544"/>
              <a:gd name="connsiteX9" fmla="*/ 240074 w 2800371"/>
              <a:gd name="connsiteY9" fmla="*/ 1306299 h 1460544"/>
              <a:gd name="connsiteX10" fmla="*/ 275379 w 2800371"/>
              <a:gd name="connsiteY10" fmla="*/ 1309830 h 1460544"/>
              <a:gd name="connsiteX11" fmla="*/ 293031 w 2800371"/>
              <a:gd name="connsiteY11" fmla="*/ 1316891 h 1460544"/>
              <a:gd name="connsiteX12" fmla="*/ 310684 w 2800371"/>
              <a:gd name="connsiteY12" fmla="*/ 1309830 h 1460544"/>
              <a:gd name="connsiteX13" fmla="*/ 353050 w 2800371"/>
              <a:gd name="connsiteY13" fmla="*/ 1302769 h 1460544"/>
              <a:gd name="connsiteX14" fmla="*/ 427190 w 2800371"/>
              <a:gd name="connsiteY14" fmla="*/ 1313360 h 1460544"/>
              <a:gd name="connsiteX15" fmla="*/ 451904 w 2800371"/>
              <a:gd name="connsiteY15" fmla="*/ 1320421 h 1460544"/>
              <a:gd name="connsiteX16" fmla="*/ 554289 w 2800371"/>
              <a:gd name="connsiteY16" fmla="*/ 1309830 h 1460544"/>
              <a:gd name="connsiteX17" fmla="*/ 586063 w 2800371"/>
              <a:gd name="connsiteY17" fmla="*/ 1285116 h 1460544"/>
              <a:gd name="connsiteX18" fmla="*/ 617838 w 2800371"/>
              <a:gd name="connsiteY18" fmla="*/ 1260403 h 1460544"/>
              <a:gd name="connsiteX19" fmla="*/ 631960 w 2800371"/>
              <a:gd name="connsiteY19" fmla="*/ 1235689 h 1460544"/>
              <a:gd name="connsiteX20" fmla="*/ 649612 w 2800371"/>
              <a:gd name="connsiteY20" fmla="*/ 1214506 h 1460544"/>
              <a:gd name="connsiteX21" fmla="*/ 670795 w 2800371"/>
              <a:gd name="connsiteY21" fmla="*/ 1207445 h 1460544"/>
              <a:gd name="connsiteX22" fmla="*/ 720222 w 2800371"/>
              <a:gd name="connsiteY22" fmla="*/ 1218037 h 1460544"/>
              <a:gd name="connsiteX23" fmla="*/ 741405 w 2800371"/>
              <a:gd name="connsiteY23" fmla="*/ 1242750 h 1460544"/>
              <a:gd name="connsiteX24" fmla="*/ 751997 w 2800371"/>
              <a:gd name="connsiteY24" fmla="*/ 1249811 h 1460544"/>
              <a:gd name="connsiteX25" fmla="*/ 882625 w 2800371"/>
              <a:gd name="connsiteY25" fmla="*/ 1260403 h 1460544"/>
              <a:gd name="connsiteX26" fmla="*/ 914400 w 2800371"/>
              <a:gd name="connsiteY26" fmla="*/ 1295708 h 1460544"/>
              <a:gd name="connsiteX27" fmla="*/ 935583 w 2800371"/>
              <a:gd name="connsiteY27" fmla="*/ 1306299 h 1460544"/>
              <a:gd name="connsiteX28" fmla="*/ 963827 w 2800371"/>
              <a:gd name="connsiteY28" fmla="*/ 1313360 h 1460544"/>
              <a:gd name="connsiteX29" fmla="*/ 1016784 w 2800371"/>
              <a:gd name="connsiteY29" fmla="*/ 1239220 h 1460544"/>
              <a:gd name="connsiteX30" fmla="*/ 1073272 w 2800371"/>
              <a:gd name="connsiteY30" fmla="*/ 1182732 h 1460544"/>
              <a:gd name="connsiteX31" fmla="*/ 1105047 w 2800371"/>
              <a:gd name="connsiteY31" fmla="*/ 1172140 h 1460544"/>
              <a:gd name="connsiteX32" fmla="*/ 1154474 w 2800371"/>
              <a:gd name="connsiteY32" fmla="*/ 1175671 h 1460544"/>
              <a:gd name="connsiteX33" fmla="*/ 1179187 w 2800371"/>
              <a:gd name="connsiteY33" fmla="*/ 1196854 h 1460544"/>
              <a:gd name="connsiteX34" fmla="*/ 1193309 w 2800371"/>
              <a:gd name="connsiteY34" fmla="*/ 1207445 h 1460544"/>
              <a:gd name="connsiteX35" fmla="*/ 1218023 w 2800371"/>
              <a:gd name="connsiteY35" fmla="*/ 1225098 h 1460544"/>
              <a:gd name="connsiteX36" fmla="*/ 1228614 w 2800371"/>
              <a:gd name="connsiteY36" fmla="*/ 1242750 h 1460544"/>
              <a:gd name="connsiteX37" fmla="*/ 1232145 w 2800371"/>
              <a:gd name="connsiteY37" fmla="*/ 1253342 h 1460544"/>
              <a:gd name="connsiteX38" fmla="*/ 1253328 w 2800371"/>
              <a:gd name="connsiteY38" fmla="*/ 1274525 h 1460544"/>
              <a:gd name="connsiteX39" fmla="*/ 1299224 w 2800371"/>
              <a:gd name="connsiteY39" fmla="*/ 1263933 h 1460544"/>
              <a:gd name="connsiteX40" fmla="*/ 1313346 w 2800371"/>
              <a:gd name="connsiteY40" fmla="*/ 1239220 h 1460544"/>
              <a:gd name="connsiteX41" fmla="*/ 1327468 w 2800371"/>
              <a:gd name="connsiteY41" fmla="*/ 1218037 h 1460544"/>
              <a:gd name="connsiteX42" fmla="*/ 1338060 w 2800371"/>
              <a:gd name="connsiteY42" fmla="*/ 1200384 h 1460544"/>
              <a:gd name="connsiteX43" fmla="*/ 1348651 w 2800371"/>
              <a:gd name="connsiteY43" fmla="*/ 1165079 h 1460544"/>
              <a:gd name="connsiteX44" fmla="*/ 1355713 w 2800371"/>
              <a:gd name="connsiteY44" fmla="*/ 1150957 h 1460544"/>
              <a:gd name="connsiteX45" fmla="*/ 1398079 w 2800371"/>
              <a:gd name="connsiteY45" fmla="*/ 1052103 h 1460544"/>
              <a:gd name="connsiteX46" fmla="*/ 1419262 w 2800371"/>
              <a:gd name="connsiteY46" fmla="*/ 1030920 h 1460544"/>
              <a:gd name="connsiteX47" fmla="*/ 1443975 w 2800371"/>
              <a:gd name="connsiteY47" fmla="*/ 935597 h 1460544"/>
              <a:gd name="connsiteX48" fmla="*/ 1454567 w 2800371"/>
              <a:gd name="connsiteY48" fmla="*/ 907353 h 1460544"/>
              <a:gd name="connsiteX49" fmla="*/ 1461628 w 2800371"/>
              <a:gd name="connsiteY49" fmla="*/ 886170 h 1460544"/>
              <a:gd name="connsiteX50" fmla="*/ 1475750 w 2800371"/>
              <a:gd name="connsiteY50" fmla="*/ 850865 h 1460544"/>
              <a:gd name="connsiteX51" fmla="*/ 1500463 w 2800371"/>
              <a:gd name="connsiteY51" fmla="*/ 801438 h 1460544"/>
              <a:gd name="connsiteX52" fmla="*/ 1571073 w 2800371"/>
              <a:gd name="connsiteY52" fmla="*/ 610791 h 1460544"/>
              <a:gd name="connsiteX53" fmla="*/ 1613439 w 2800371"/>
              <a:gd name="connsiteY53" fmla="*/ 300106 h 1460544"/>
              <a:gd name="connsiteX54" fmla="*/ 1627561 w 2800371"/>
              <a:gd name="connsiteY54" fmla="*/ 225966 h 1460544"/>
              <a:gd name="connsiteX55" fmla="*/ 1631092 w 2800371"/>
              <a:gd name="connsiteY55" fmla="*/ 151825 h 1460544"/>
              <a:gd name="connsiteX56" fmla="*/ 1666397 w 2800371"/>
              <a:gd name="connsiteY56" fmla="*/ 84746 h 1460544"/>
              <a:gd name="connsiteX57" fmla="*/ 1673458 w 2800371"/>
              <a:gd name="connsiteY57" fmla="*/ 63563 h 1460544"/>
              <a:gd name="connsiteX58" fmla="*/ 1676988 w 2800371"/>
              <a:gd name="connsiteY58" fmla="*/ 52971 h 1460544"/>
              <a:gd name="connsiteX59" fmla="*/ 1691110 w 2800371"/>
              <a:gd name="connsiteY59" fmla="*/ 24727 h 1460544"/>
              <a:gd name="connsiteX60" fmla="*/ 1698171 w 2800371"/>
              <a:gd name="connsiteY60" fmla="*/ 14136 h 1460544"/>
              <a:gd name="connsiteX61" fmla="*/ 1729946 w 2800371"/>
              <a:gd name="connsiteY61" fmla="*/ 17666 h 1460544"/>
              <a:gd name="connsiteX62" fmla="*/ 1765251 w 2800371"/>
              <a:gd name="connsiteY62" fmla="*/ 24727 h 1460544"/>
              <a:gd name="connsiteX63" fmla="*/ 1821739 w 2800371"/>
              <a:gd name="connsiteY63" fmla="*/ 28258 h 1460544"/>
              <a:gd name="connsiteX64" fmla="*/ 1864105 w 2800371"/>
              <a:gd name="connsiteY64" fmla="*/ 24727 h 1460544"/>
              <a:gd name="connsiteX65" fmla="*/ 1874696 w 2800371"/>
              <a:gd name="connsiteY65" fmla="*/ 21197 h 1460544"/>
              <a:gd name="connsiteX66" fmla="*/ 1966489 w 2800371"/>
              <a:gd name="connsiteY66" fmla="*/ 17666 h 1460544"/>
              <a:gd name="connsiteX67" fmla="*/ 2308948 w 2800371"/>
              <a:gd name="connsiteY67" fmla="*/ 7075 h 1460544"/>
              <a:gd name="connsiteX68" fmla="*/ 2372497 w 2800371"/>
              <a:gd name="connsiteY68" fmla="*/ 7075 h 1460544"/>
              <a:gd name="connsiteX69" fmla="*/ 2393680 w 2800371"/>
              <a:gd name="connsiteY69" fmla="*/ 14136 h 1460544"/>
              <a:gd name="connsiteX70" fmla="*/ 2404272 w 2800371"/>
              <a:gd name="connsiteY70" fmla="*/ 77685 h 1460544"/>
              <a:gd name="connsiteX71" fmla="*/ 2464290 w 2800371"/>
              <a:gd name="connsiteY71" fmla="*/ 296576 h 1460544"/>
              <a:gd name="connsiteX72" fmla="*/ 2489004 w 2800371"/>
              <a:gd name="connsiteY72" fmla="*/ 533119 h 1460544"/>
              <a:gd name="connsiteX73" fmla="*/ 2517248 w 2800371"/>
              <a:gd name="connsiteY73" fmla="*/ 593138 h 1460544"/>
              <a:gd name="connsiteX74" fmla="*/ 2559614 w 2800371"/>
              <a:gd name="connsiteY74" fmla="*/ 716706 h 1460544"/>
              <a:gd name="connsiteX75" fmla="*/ 2626693 w 2800371"/>
              <a:gd name="connsiteY75" fmla="*/ 836743 h 1460544"/>
              <a:gd name="connsiteX76" fmla="*/ 2686712 w 2800371"/>
              <a:gd name="connsiteY76" fmla="*/ 967371 h 1460544"/>
              <a:gd name="connsiteX77" fmla="*/ 2697303 w 2800371"/>
              <a:gd name="connsiteY77" fmla="*/ 977963 h 1460544"/>
              <a:gd name="connsiteX78" fmla="*/ 2704364 w 2800371"/>
              <a:gd name="connsiteY78" fmla="*/ 988554 h 1460544"/>
              <a:gd name="connsiteX79" fmla="*/ 2729078 w 2800371"/>
              <a:gd name="connsiteY79" fmla="*/ 1002676 h 1460544"/>
              <a:gd name="connsiteX80" fmla="*/ 2743200 w 2800371"/>
              <a:gd name="connsiteY80" fmla="*/ 1016798 h 1460544"/>
              <a:gd name="connsiteX81" fmla="*/ 2789096 w 2800371"/>
              <a:gd name="connsiteY81" fmla="*/ 1027390 h 1460544"/>
              <a:gd name="connsiteX82" fmla="*/ 2792627 w 2800371"/>
              <a:gd name="connsiteY82" fmla="*/ 1327482 h 1460544"/>
              <a:gd name="connsiteX83" fmla="*/ 2760852 w 2800371"/>
              <a:gd name="connsiteY83" fmla="*/ 1454580 h 1460544"/>
              <a:gd name="connsiteX84" fmla="*/ 2068874 w 2800371"/>
              <a:gd name="connsiteY84" fmla="*/ 1458111 h 1460544"/>
              <a:gd name="connsiteX85" fmla="*/ 571941 w 2800371"/>
              <a:gd name="connsiteY85" fmla="*/ 1454581 h 1460544"/>
              <a:gd name="connsiteX86" fmla="*/ 289501 w 2800371"/>
              <a:gd name="connsiteY86" fmla="*/ 1458111 h 1460544"/>
              <a:gd name="connsiteX87" fmla="*/ 151811 w 2800371"/>
              <a:gd name="connsiteY87" fmla="*/ 1454580 h 1460544"/>
              <a:gd name="connsiteX88" fmla="*/ 130628 w 2800371"/>
              <a:gd name="connsiteY88" fmla="*/ 1454580 h 1460544"/>
              <a:gd name="connsiteX89" fmla="*/ 95323 w 2800371"/>
              <a:gd name="connsiteY89" fmla="*/ 1454580 h 1460544"/>
              <a:gd name="connsiteX90" fmla="*/ 70609 w 2800371"/>
              <a:gd name="connsiteY90" fmla="*/ 1454580 h 1460544"/>
              <a:gd name="connsiteX91" fmla="*/ 35305 w 2800371"/>
              <a:gd name="connsiteY91" fmla="*/ 1454580 h 1460544"/>
              <a:gd name="connsiteX92" fmla="*/ 10591 w 2800371"/>
              <a:gd name="connsiteY92" fmla="*/ 1415745 h 1460544"/>
              <a:gd name="connsiteX93" fmla="*/ 24713 w 2800371"/>
              <a:gd name="connsiteY93" fmla="*/ 1451050 h 1460544"/>
              <a:gd name="connsiteX94" fmla="*/ 0 w 2800371"/>
              <a:gd name="connsiteY94" fmla="*/ 1454580 h 1460544"/>
              <a:gd name="connsiteX95" fmla="*/ 7061 w 2800371"/>
              <a:gd name="connsiteY95" fmla="*/ 1359257 h 1460544"/>
              <a:gd name="connsiteX96" fmla="*/ 7061 w 2800371"/>
              <a:gd name="connsiteY96" fmla="*/ 1331013 h 1460544"/>
              <a:gd name="connsiteX0" fmla="*/ 7061 w 2796489"/>
              <a:gd name="connsiteY0" fmla="*/ 1331013 h 1460544"/>
              <a:gd name="connsiteX1" fmla="*/ 7061 w 2796489"/>
              <a:gd name="connsiteY1" fmla="*/ 1331013 h 1460544"/>
              <a:gd name="connsiteX2" fmla="*/ 52957 w 2796489"/>
              <a:gd name="connsiteY2" fmla="*/ 1309830 h 1460544"/>
              <a:gd name="connsiteX3" fmla="*/ 67079 w 2796489"/>
              <a:gd name="connsiteY3" fmla="*/ 1306299 h 1460544"/>
              <a:gd name="connsiteX4" fmla="*/ 102384 w 2796489"/>
              <a:gd name="connsiteY4" fmla="*/ 1320421 h 1460544"/>
              <a:gd name="connsiteX5" fmla="*/ 123567 w 2796489"/>
              <a:gd name="connsiteY5" fmla="*/ 1334543 h 1460544"/>
              <a:gd name="connsiteX6" fmla="*/ 165933 w 2796489"/>
              <a:gd name="connsiteY6" fmla="*/ 1331013 h 1460544"/>
              <a:gd name="connsiteX7" fmla="*/ 194177 w 2796489"/>
              <a:gd name="connsiteY7" fmla="*/ 1316891 h 1460544"/>
              <a:gd name="connsiteX8" fmla="*/ 208299 w 2796489"/>
              <a:gd name="connsiteY8" fmla="*/ 1313360 h 1460544"/>
              <a:gd name="connsiteX9" fmla="*/ 240074 w 2796489"/>
              <a:gd name="connsiteY9" fmla="*/ 1306299 h 1460544"/>
              <a:gd name="connsiteX10" fmla="*/ 275379 w 2796489"/>
              <a:gd name="connsiteY10" fmla="*/ 1309830 h 1460544"/>
              <a:gd name="connsiteX11" fmla="*/ 293031 w 2796489"/>
              <a:gd name="connsiteY11" fmla="*/ 1316891 h 1460544"/>
              <a:gd name="connsiteX12" fmla="*/ 310684 w 2796489"/>
              <a:gd name="connsiteY12" fmla="*/ 1309830 h 1460544"/>
              <a:gd name="connsiteX13" fmla="*/ 353050 w 2796489"/>
              <a:gd name="connsiteY13" fmla="*/ 1302769 h 1460544"/>
              <a:gd name="connsiteX14" fmla="*/ 427190 w 2796489"/>
              <a:gd name="connsiteY14" fmla="*/ 1313360 h 1460544"/>
              <a:gd name="connsiteX15" fmla="*/ 451904 w 2796489"/>
              <a:gd name="connsiteY15" fmla="*/ 1320421 h 1460544"/>
              <a:gd name="connsiteX16" fmla="*/ 554289 w 2796489"/>
              <a:gd name="connsiteY16" fmla="*/ 1309830 h 1460544"/>
              <a:gd name="connsiteX17" fmla="*/ 586063 w 2796489"/>
              <a:gd name="connsiteY17" fmla="*/ 1285116 h 1460544"/>
              <a:gd name="connsiteX18" fmla="*/ 617838 w 2796489"/>
              <a:gd name="connsiteY18" fmla="*/ 1260403 h 1460544"/>
              <a:gd name="connsiteX19" fmla="*/ 631960 w 2796489"/>
              <a:gd name="connsiteY19" fmla="*/ 1235689 h 1460544"/>
              <a:gd name="connsiteX20" fmla="*/ 649612 w 2796489"/>
              <a:gd name="connsiteY20" fmla="*/ 1214506 h 1460544"/>
              <a:gd name="connsiteX21" fmla="*/ 670795 w 2796489"/>
              <a:gd name="connsiteY21" fmla="*/ 1207445 h 1460544"/>
              <a:gd name="connsiteX22" fmla="*/ 720222 w 2796489"/>
              <a:gd name="connsiteY22" fmla="*/ 1218037 h 1460544"/>
              <a:gd name="connsiteX23" fmla="*/ 741405 w 2796489"/>
              <a:gd name="connsiteY23" fmla="*/ 1242750 h 1460544"/>
              <a:gd name="connsiteX24" fmla="*/ 751997 w 2796489"/>
              <a:gd name="connsiteY24" fmla="*/ 1249811 h 1460544"/>
              <a:gd name="connsiteX25" fmla="*/ 882625 w 2796489"/>
              <a:gd name="connsiteY25" fmla="*/ 1260403 h 1460544"/>
              <a:gd name="connsiteX26" fmla="*/ 914400 w 2796489"/>
              <a:gd name="connsiteY26" fmla="*/ 1295708 h 1460544"/>
              <a:gd name="connsiteX27" fmla="*/ 935583 w 2796489"/>
              <a:gd name="connsiteY27" fmla="*/ 1306299 h 1460544"/>
              <a:gd name="connsiteX28" fmla="*/ 963827 w 2796489"/>
              <a:gd name="connsiteY28" fmla="*/ 1313360 h 1460544"/>
              <a:gd name="connsiteX29" fmla="*/ 1016784 w 2796489"/>
              <a:gd name="connsiteY29" fmla="*/ 1239220 h 1460544"/>
              <a:gd name="connsiteX30" fmla="*/ 1073272 w 2796489"/>
              <a:gd name="connsiteY30" fmla="*/ 1182732 h 1460544"/>
              <a:gd name="connsiteX31" fmla="*/ 1105047 w 2796489"/>
              <a:gd name="connsiteY31" fmla="*/ 1172140 h 1460544"/>
              <a:gd name="connsiteX32" fmla="*/ 1154474 w 2796489"/>
              <a:gd name="connsiteY32" fmla="*/ 1175671 h 1460544"/>
              <a:gd name="connsiteX33" fmla="*/ 1179187 w 2796489"/>
              <a:gd name="connsiteY33" fmla="*/ 1196854 h 1460544"/>
              <a:gd name="connsiteX34" fmla="*/ 1193309 w 2796489"/>
              <a:gd name="connsiteY34" fmla="*/ 1207445 h 1460544"/>
              <a:gd name="connsiteX35" fmla="*/ 1218023 w 2796489"/>
              <a:gd name="connsiteY35" fmla="*/ 1225098 h 1460544"/>
              <a:gd name="connsiteX36" fmla="*/ 1228614 w 2796489"/>
              <a:gd name="connsiteY36" fmla="*/ 1242750 h 1460544"/>
              <a:gd name="connsiteX37" fmla="*/ 1232145 w 2796489"/>
              <a:gd name="connsiteY37" fmla="*/ 1253342 h 1460544"/>
              <a:gd name="connsiteX38" fmla="*/ 1253328 w 2796489"/>
              <a:gd name="connsiteY38" fmla="*/ 1274525 h 1460544"/>
              <a:gd name="connsiteX39" fmla="*/ 1299224 w 2796489"/>
              <a:gd name="connsiteY39" fmla="*/ 1263933 h 1460544"/>
              <a:gd name="connsiteX40" fmla="*/ 1313346 w 2796489"/>
              <a:gd name="connsiteY40" fmla="*/ 1239220 h 1460544"/>
              <a:gd name="connsiteX41" fmla="*/ 1327468 w 2796489"/>
              <a:gd name="connsiteY41" fmla="*/ 1218037 h 1460544"/>
              <a:gd name="connsiteX42" fmla="*/ 1338060 w 2796489"/>
              <a:gd name="connsiteY42" fmla="*/ 1200384 h 1460544"/>
              <a:gd name="connsiteX43" fmla="*/ 1348651 w 2796489"/>
              <a:gd name="connsiteY43" fmla="*/ 1165079 h 1460544"/>
              <a:gd name="connsiteX44" fmla="*/ 1355713 w 2796489"/>
              <a:gd name="connsiteY44" fmla="*/ 1150957 h 1460544"/>
              <a:gd name="connsiteX45" fmla="*/ 1398079 w 2796489"/>
              <a:gd name="connsiteY45" fmla="*/ 1052103 h 1460544"/>
              <a:gd name="connsiteX46" fmla="*/ 1419262 w 2796489"/>
              <a:gd name="connsiteY46" fmla="*/ 1030920 h 1460544"/>
              <a:gd name="connsiteX47" fmla="*/ 1443975 w 2796489"/>
              <a:gd name="connsiteY47" fmla="*/ 935597 h 1460544"/>
              <a:gd name="connsiteX48" fmla="*/ 1454567 w 2796489"/>
              <a:gd name="connsiteY48" fmla="*/ 907353 h 1460544"/>
              <a:gd name="connsiteX49" fmla="*/ 1461628 w 2796489"/>
              <a:gd name="connsiteY49" fmla="*/ 886170 h 1460544"/>
              <a:gd name="connsiteX50" fmla="*/ 1475750 w 2796489"/>
              <a:gd name="connsiteY50" fmla="*/ 850865 h 1460544"/>
              <a:gd name="connsiteX51" fmla="*/ 1500463 w 2796489"/>
              <a:gd name="connsiteY51" fmla="*/ 801438 h 1460544"/>
              <a:gd name="connsiteX52" fmla="*/ 1571073 w 2796489"/>
              <a:gd name="connsiteY52" fmla="*/ 610791 h 1460544"/>
              <a:gd name="connsiteX53" fmla="*/ 1613439 w 2796489"/>
              <a:gd name="connsiteY53" fmla="*/ 300106 h 1460544"/>
              <a:gd name="connsiteX54" fmla="*/ 1627561 w 2796489"/>
              <a:gd name="connsiteY54" fmla="*/ 225966 h 1460544"/>
              <a:gd name="connsiteX55" fmla="*/ 1631092 w 2796489"/>
              <a:gd name="connsiteY55" fmla="*/ 151825 h 1460544"/>
              <a:gd name="connsiteX56" fmla="*/ 1666397 w 2796489"/>
              <a:gd name="connsiteY56" fmla="*/ 84746 h 1460544"/>
              <a:gd name="connsiteX57" fmla="*/ 1673458 w 2796489"/>
              <a:gd name="connsiteY57" fmla="*/ 63563 h 1460544"/>
              <a:gd name="connsiteX58" fmla="*/ 1676988 w 2796489"/>
              <a:gd name="connsiteY58" fmla="*/ 52971 h 1460544"/>
              <a:gd name="connsiteX59" fmla="*/ 1691110 w 2796489"/>
              <a:gd name="connsiteY59" fmla="*/ 24727 h 1460544"/>
              <a:gd name="connsiteX60" fmla="*/ 1698171 w 2796489"/>
              <a:gd name="connsiteY60" fmla="*/ 14136 h 1460544"/>
              <a:gd name="connsiteX61" fmla="*/ 1729946 w 2796489"/>
              <a:gd name="connsiteY61" fmla="*/ 17666 h 1460544"/>
              <a:gd name="connsiteX62" fmla="*/ 1765251 w 2796489"/>
              <a:gd name="connsiteY62" fmla="*/ 24727 h 1460544"/>
              <a:gd name="connsiteX63" fmla="*/ 1821739 w 2796489"/>
              <a:gd name="connsiteY63" fmla="*/ 28258 h 1460544"/>
              <a:gd name="connsiteX64" fmla="*/ 1864105 w 2796489"/>
              <a:gd name="connsiteY64" fmla="*/ 24727 h 1460544"/>
              <a:gd name="connsiteX65" fmla="*/ 1874696 w 2796489"/>
              <a:gd name="connsiteY65" fmla="*/ 21197 h 1460544"/>
              <a:gd name="connsiteX66" fmla="*/ 1966489 w 2796489"/>
              <a:gd name="connsiteY66" fmla="*/ 17666 h 1460544"/>
              <a:gd name="connsiteX67" fmla="*/ 2308948 w 2796489"/>
              <a:gd name="connsiteY67" fmla="*/ 7075 h 1460544"/>
              <a:gd name="connsiteX68" fmla="*/ 2372497 w 2796489"/>
              <a:gd name="connsiteY68" fmla="*/ 7075 h 1460544"/>
              <a:gd name="connsiteX69" fmla="*/ 2393680 w 2796489"/>
              <a:gd name="connsiteY69" fmla="*/ 14136 h 1460544"/>
              <a:gd name="connsiteX70" fmla="*/ 2404272 w 2796489"/>
              <a:gd name="connsiteY70" fmla="*/ 77685 h 1460544"/>
              <a:gd name="connsiteX71" fmla="*/ 2464290 w 2796489"/>
              <a:gd name="connsiteY71" fmla="*/ 296576 h 1460544"/>
              <a:gd name="connsiteX72" fmla="*/ 2489004 w 2796489"/>
              <a:gd name="connsiteY72" fmla="*/ 533119 h 1460544"/>
              <a:gd name="connsiteX73" fmla="*/ 2517248 w 2796489"/>
              <a:gd name="connsiteY73" fmla="*/ 593138 h 1460544"/>
              <a:gd name="connsiteX74" fmla="*/ 2559614 w 2796489"/>
              <a:gd name="connsiteY74" fmla="*/ 716706 h 1460544"/>
              <a:gd name="connsiteX75" fmla="*/ 2626693 w 2796489"/>
              <a:gd name="connsiteY75" fmla="*/ 836743 h 1460544"/>
              <a:gd name="connsiteX76" fmla="*/ 2686712 w 2796489"/>
              <a:gd name="connsiteY76" fmla="*/ 967371 h 1460544"/>
              <a:gd name="connsiteX77" fmla="*/ 2697303 w 2796489"/>
              <a:gd name="connsiteY77" fmla="*/ 977963 h 1460544"/>
              <a:gd name="connsiteX78" fmla="*/ 2704364 w 2796489"/>
              <a:gd name="connsiteY78" fmla="*/ 988554 h 1460544"/>
              <a:gd name="connsiteX79" fmla="*/ 2729078 w 2796489"/>
              <a:gd name="connsiteY79" fmla="*/ 1002676 h 1460544"/>
              <a:gd name="connsiteX80" fmla="*/ 2743200 w 2796489"/>
              <a:gd name="connsiteY80" fmla="*/ 1016798 h 1460544"/>
              <a:gd name="connsiteX81" fmla="*/ 2789096 w 2796489"/>
              <a:gd name="connsiteY81" fmla="*/ 1027390 h 1460544"/>
              <a:gd name="connsiteX82" fmla="*/ 2792627 w 2796489"/>
              <a:gd name="connsiteY82" fmla="*/ 1327482 h 1460544"/>
              <a:gd name="connsiteX83" fmla="*/ 2760852 w 2796489"/>
              <a:gd name="connsiteY83" fmla="*/ 1458111 h 1460544"/>
              <a:gd name="connsiteX84" fmla="*/ 2068874 w 2796489"/>
              <a:gd name="connsiteY84" fmla="*/ 1458111 h 1460544"/>
              <a:gd name="connsiteX85" fmla="*/ 571941 w 2796489"/>
              <a:gd name="connsiteY85" fmla="*/ 1454581 h 1460544"/>
              <a:gd name="connsiteX86" fmla="*/ 289501 w 2796489"/>
              <a:gd name="connsiteY86" fmla="*/ 1458111 h 1460544"/>
              <a:gd name="connsiteX87" fmla="*/ 151811 w 2796489"/>
              <a:gd name="connsiteY87" fmla="*/ 1454580 h 1460544"/>
              <a:gd name="connsiteX88" fmla="*/ 130628 w 2796489"/>
              <a:gd name="connsiteY88" fmla="*/ 1454580 h 1460544"/>
              <a:gd name="connsiteX89" fmla="*/ 95323 w 2796489"/>
              <a:gd name="connsiteY89" fmla="*/ 1454580 h 1460544"/>
              <a:gd name="connsiteX90" fmla="*/ 70609 w 2796489"/>
              <a:gd name="connsiteY90" fmla="*/ 1454580 h 1460544"/>
              <a:gd name="connsiteX91" fmla="*/ 35305 w 2796489"/>
              <a:gd name="connsiteY91" fmla="*/ 1454580 h 1460544"/>
              <a:gd name="connsiteX92" fmla="*/ 10591 w 2796489"/>
              <a:gd name="connsiteY92" fmla="*/ 1415745 h 1460544"/>
              <a:gd name="connsiteX93" fmla="*/ 24713 w 2796489"/>
              <a:gd name="connsiteY93" fmla="*/ 1451050 h 1460544"/>
              <a:gd name="connsiteX94" fmla="*/ 0 w 2796489"/>
              <a:gd name="connsiteY94" fmla="*/ 1454580 h 1460544"/>
              <a:gd name="connsiteX95" fmla="*/ 7061 w 2796489"/>
              <a:gd name="connsiteY95" fmla="*/ 1359257 h 1460544"/>
              <a:gd name="connsiteX96" fmla="*/ 7061 w 2796489"/>
              <a:gd name="connsiteY96" fmla="*/ 1331013 h 1460544"/>
              <a:gd name="connsiteX0" fmla="*/ 7061 w 2796489"/>
              <a:gd name="connsiteY0" fmla="*/ 1331013 h 1460544"/>
              <a:gd name="connsiteX1" fmla="*/ 7061 w 2796489"/>
              <a:gd name="connsiteY1" fmla="*/ 1331013 h 1460544"/>
              <a:gd name="connsiteX2" fmla="*/ 52957 w 2796489"/>
              <a:gd name="connsiteY2" fmla="*/ 1309830 h 1460544"/>
              <a:gd name="connsiteX3" fmla="*/ 67079 w 2796489"/>
              <a:gd name="connsiteY3" fmla="*/ 1306299 h 1460544"/>
              <a:gd name="connsiteX4" fmla="*/ 102384 w 2796489"/>
              <a:gd name="connsiteY4" fmla="*/ 1320421 h 1460544"/>
              <a:gd name="connsiteX5" fmla="*/ 123567 w 2796489"/>
              <a:gd name="connsiteY5" fmla="*/ 1334543 h 1460544"/>
              <a:gd name="connsiteX6" fmla="*/ 165933 w 2796489"/>
              <a:gd name="connsiteY6" fmla="*/ 1331013 h 1460544"/>
              <a:gd name="connsiteX7" fmla="*/ 194177 w 2796489"/>
              <a:gd name="connsiteY7" fmla="*/ 1316891 h 1460544"/>
              <a:gd name="connsiteX8" fmla="*/ 208299 w 2796489"/>
              <a:gd name="connsiteY8" fmla="*/ 1313360 h 1460544"/>
              <a:gd name="connsiteX9" fmla="*/ 240074 w 2796489"/>
              <a:gd name="connsiteY9" fmla="*/ 1306299 h 1460544"/>
              <a:gd name="connsiteX10" fmla="*/ 275379 w 2796489"/>
              <a:gd name="connsiteY10" fmla="*/ 1309830 h 1460544"/>
              <a:gd name="connsiteX11" fmla="*/ 293031 w 2796489"/>
              <a:gd name="connsiteY11" fmla="*/ 1316891 h 1460544"/>
              <a:gd name="connsiteX12" fmla="*/ 310684 w 2796489"/>
              <a:gd name="connsiteY12" fmla="*/ 1309830 h 1460544"/>
              <a:gd name="connsiteX13" fmla="*/ 353050 w 2796489"/>
              <a:gd name="connsiteY13" fmla="*/ 1302769 h 1460544"/>
              <a:gd name="connsiteX14" fmla="*/ 427190 w 2796489"/>
              <a:gd name="connsiteY14" fmla="*/ 1313360 h 1460544"/>
              <a:gd name="connsiteX15" fmla="*/ 451904 w 2796489"/>
              <a:gd name="connsiteY15" fmla="*/ 1320421 h 1460544"/>
              <a:gd name="connsiteX16" fmla="*/ 554289 w 2796489"/>
              <a:gd name="connsiteY16" fmla="*/ 1309830 h 1460544"/>
              <a:gd name="connsiteX17" fmla="*/ 586063 w 2796489"/>
              <a:gd name="connsiteY17" fmla="*/ 1285116 h 1460544"/>
              <a:gd name="connsiteX18" fmla="*/ 617838 w 2796489"/>
              <a:gd name="connsiteY18" fmla="*/ 1260403 h 1460544"/>
              <a:gd name="connsiteX19" fmla="*/ 631960 w 2796489"/>
              <a:gd name="connsiteY19" fmla="*/ 1235689 h 1460544"/>
              <a:gd name="connsiteX20" fmla="*/ 649612 w 2796489"/>
              <a:gd name="connsiteY20" fmla="*/ 1214506 h 1460544"/>
              <a:gd name="connsiteX21" fmla="*/ 670795 w 2796489"/>
              <a:gd name="connsiteY21" fmla="*/ 1207445 h 1460544"/>
              <a:gd name="connsiteX22" fmla="*/ 720222 w 2796489"/>
              <a:gd name="connsiteY22" fmla="*/ 1218037 h 1460544"/>
              <a:gd name="connsiteX23" fmla="*/ 741405 w 2796489"/>
              <a:gd name="connsiteY23" fmla="*/ 1242750 h 1460544"/>
              <a:gd name="connsiteX24" fmla="*/ 751997 w 2796489"/>
              <a:gd name="connsiteY24" fmla="*/ 1249811 h 1460544"/>
              <a:gd name="connsiteX25" fmla="*/ 882625 w 2796489"/>
              <a:gd name="connsiteY25" fmla="*/ 1260403 h 1460544"/>
              <a:gd name="connsiteX26" fmla="*/ 914400 w 2796489"/>
              <a:gd name="connsiteY26" fmla="*/ 1295708 h 1460544"/>
              <a:gd name="connsiteX27" fmla="*/ 935583 w 2796489"/>
              <a:gd name="connsiteY27" fmla="*/ 1306299 h 1460544"/>
              <a:gd name="connsiteX28" fmla="*/ 963827 w 2796489"/>
              <a:gd name="connsiteY28" fmla="*/ 1313360 h 1460544"/>
              <a:gd name="connsiteX29" fmla="*/ 1016784 w 2796489"/>
              <a:gd name="connsiteY29" fmla="*/ 1239220 h 1460544"/>
              <a:gd name="connsiteX30" fmla="*/ 1073272 w 2796489"/>
              <a:gd name="connsiteY30" fmla="*/ 1182732 h 1460544"/>
              <a:gd name="connsiteX31" fmla="*/ 1105047 w 2796489"/>
              <a:gd name="connsiteY31" fmla="*/ 1172140 h 1460544"/>
              <a:gd name="connsiteX32" fmla="*/ 1154474 w 2796489"/>
              <a:gd name="connsiteY32" fmla="*/ 1175671 h 1460544"/>
              <a:gd name="connsiteX33" fmla="*/ 1179187 w 2796489"/>
              <a:gd name="connsiteY33" fmla="*/ 1196854 h 1460544"/>
              <a:gd name="connsiteX34" fmla="*/ 1193309 w 2796489"/>
              <a:gd name="connsiteY34" fmla="*/ 1207445 h 1460544"/>
              <a:gd name="connsiteX35" fmla="*/ 1218023 w 2796489"/>
              <a:gd name="connsiteY35" fmla="*/ 1225098 h 1460544"/>
              <a:gd name="connsiteX36" fmla="*/ 1228614 w 2796489"/>
              <a:gd name="connsiteY36" fmla="*/ 1242750 h 1460544"/>
              <a:gd name="connsiteX37" fmla="*/ 1232145 w 2796489"/>
              <a:gd name="connsiteY37" fmla="*/ 1253342 h 1460544"/>
              <a:gd name="connsiteX38" fmla="*/ 1253328 w 2796489"/>
              <a:gd name="connsiteY38" fmla="*/ 1274525 h 1460544"/>
              <a:gd name="connsiteX39" fmla="*/ 1299224 w 2796489"/>
              <a:gd name="connsiteY39" fmla="*/ 1263933 h 1460544"/>
              <a:gd name="connsiteX40" fmla="*/ 1313346 w 2796489"/>
              <a:gd name="connsiteY40" fmla="*/ 1239220 h 1460544"/>
              <a:gd name="connsiteX41" fmla="*/ 1327468 w 2796489"/>
              <a:gd name="connsiteY41" fmla="*/ 1218037 h 1460544"/>
              <a:gd name="connsiteX42" fmla="*/ 1338060 w 2796489"/>
              <a:gd name="connsiteY42" fmla="*/ 1200384 h 1460544"/>
              <a:gd name="connsiteX43" fmla="*/ 1348651 w 2796489"/>
              <a:gd name="connsiteY43" fmla="*/ 1165079 h 1460544"/>
              <a:gd name="connsiteX44" fmla="*/ 1355713 w 2796489"/>
              <a:gd name="connsiteY44" fmla="*/ 1150957 h 1460544"/>
              <a:gd name="connsiteX45" fmla="*/ 1398079 w 2796489"/>
              <a:gd name="connsiteY45" fmla="*/ 1052103 h 1460544"/>
              <a:gd name="connsiteX46" fmla="*/ 1419262 w 2796489"/>
              <a:gd name="connsiteY46" fmla="*/ 1030920 h 1460544"/>
              <a:gd name="connsiteX47" fmla="*/ 1443975 w 2796489"/>
              <a:gd name="connsiteY47" fmla="*/ 935597 h 1460544"/>
              <a:gd name="connsiteX48" fmla="*/ 1454567 w 2796489"/>
              <a:gd name="connsiteY48" fmla="*/ 907353 h 1460544"/>
              <a:gd name="connsiteX49" fmla="*/ 1461628 w 2796489"/>
              <a:gd name="connsiteY49" fmla="*/ 886170 h 1460544"/>
              <a:gd name="connsiteX50" fmla="*/ 1475750 w 2796489"/>
              <a:gd name="connsiteY50" fmla="*/ 850865 h 1460544"/>
              <a:gd name="connsiteX51" fmla="*/ 1500463 w 2796489"/>
              <a:gd name="connsiteY51" fmla="*/ 801438 h 1460544"/>
              <a:gd name="connsiteX52" fmla="*/ 1571073 w 2796489"/>
              <a:gd name="connsiteY52" fmla="*/ 610791 h 1460544"/>
              <a:gd name="connsiteX53" fmla="*/ 1613439 w 2796489"/>
              <a:gd name="connsiteY53" fmla="*/ 300106 h 1460544"/>
              <a:gd name="connsiteX54" fmla="*/ 1627561 w 2796489"/>
              <a:gd name="connsiteY54" fmla="*/ 225966 h 1460544"/>
              <a:gd name="connsiteX55" fmla="*/ 1631092 w 2796489"/>
              <a:gd name="connsiteY55" fmla="*/ 151825 h 1460544"/>
              <a:gd name="connsiteX56" fmla="*/ 1666397 w 2796489"/>
              <a:gd name="connsiteY56" fmla="*/ 84746 h 1460544"/>
              <a:gd name="connsiteX57" fmla="*/ 1673458 w 2796489"/>
              <a:gd name="connsiteY57" fmla="*/ 63563 h 1460544"/>
              <a:gd name="connsiteX58" fmla="*/ 1676988 w 2796489"/>
              <a:gd name="connsiteY58" fmla="*/ 52971 h 1460544"/>
              <a:gd name="connsiteX59" fmla="*/ 1691110 w 2796489"/>
              <a:gd name="connsiteY59" fmla="*/ 24727 h 1460544"/>
              <a:gd name="connsiteX60" fmla="*/ 1698171 w 2796489"/>
              <a:gd name="connsiteY60" fmla="*/ 14136 h 1460544"/>
              <a:gd name="connsiteX61" fmla="*/ 1729946 w 2796489"/>
              <a:gd name="connsiteY61" fmla="*/ 17666 h 1460544"/>
              <a:gd name="connsiteX62" fmla="*/ 1765251 w 2796489"/>
              <a:gd name="connsiteY62" fmla="*/ 24727 h 1460544"/>
              <a:gd name="connsiteX63" fmla="*/ 1821739 w 2796489"/>
              <a:gd name="connsiteY63" fmla="*/ 28258 h 1460544"/>
              <a:gd name="connsiteX64" fmla="*/ 1864105 w 2796489"/>
              <a:gd name="connsiteY64" fmla="*/ 24727 h 1460544"/>
              <a:gd name="connsiteX65" fmla="*/ 1874696 w 2796489"/>
              <a:gd name="connsiteY65" fmla="*/ 21197 h 1460544"/>
              <a:gd name="connsiteX66" fmla="*/ 1966489 w 2796489"/>
              <a:gd name="connsiteY66" fmla="*/ 17666 h 1460544"/>
              <a:gd name="connsiteX67" fmla="*/ 2308948 w 2796489"/>
              <a:gd name="connsiteY67" fmla="*/ 7075 h 1460544"/>
              <a:gd name="connsiteX68" fmla="*/ 2372497 w 2796489"/>
              <a:gd name="connsiteY68" fmla="*/ 7075 h 1460544"/>
              <a:gd name="connsiteX69" fmla="*/ 2393680 w 2796489"/>
              <a:gd name="connsiteY69" fmla="*/ 14136 h 1460544"/>
              <a:gd name="connsiteX70" fmla="*/ 2404272 w 2796489"/>
              <a:gd name="connsiteY70" fmla="*/ 77685 h 1460544"/>
              <a:gd name="connsiteX71" fmla="*/ 2464290 w 2796489"/>
              <a:gd name="connsiteY71" fmla="*/ 296576 h 1460544"/>
              <a:gd name="connsiteX72" fmla="*/ 2489004 w 2796489"/>
              <a:gd name="connsiteY72" fmla="*/ 533119 h 1460544"/>
              <a:gd name="connsiteX73" fmla="*/ 2517248 w 2796489"/>
              <a:gd name="connsiteY73" fmla="*/ 593138 h 1460544"/>
              <a:gd name="connsiteX74" fmla="*/ 2559614 w 2796489"/>
              <a:gd name="connsiteY74" fmla="*/ 716706 h 1460544"/>
              <a:gd name="connsiteX75" fmla="*/ 2626693 w 2796489"/>
              <a:gd name="connsiteY75" fmla="*/ 836743 h 1460544"/>
              <a:gd name="connsiteX76" fmla="*/ 2686712 w 2796489"/>
              <a:gd name="connsiteY76" fmla="*/ 967371 h 1460544"/>
              <a:gd name="connsiteX77" fmla="*/ 2697303 w 2796489"/>
              <a:gd name="connsiteY77" fmla="*/ 977963 h 1460544"/>
              <a:gd name="connsiteX78" fmla="*/ 2704364 w 2796489"/>
              <a:gd name="connsiteY78" fmla="*/ 988554 h 1460544"/>
              <a:gd name="connsiteX79" fmla="*/ 2729078 w 2796489"/>
              <a:gd name="connsiteY79" fmla="*/ 1002676 h 1460544"/>
              <a:gd name="connsiteX80" fmla="*/ 2743200 w 2796489"/>
              <a:gd name="connsiteY80" fmla="*/ 1016798 h 1460544"/>
              <a:gd name="connsiteX81" fmla="*/ 2789096 w 2796489"/>
              <a:gd name="connsiteY81" fmla="*/ 1027390 h 1460544"/>
              <a:gd name="connsiteX82" fmla="*/ 2792627 w 2796489"/>
              <a:gd name="connsiteY82" fmla="*/ 1327482 h 1460544"/>
              <a:gd name="connsiteX83" fmla="*/ 2760852 w 2796489"/>
              <a:gd name="connsiteY83" fmla="*/ 1458111 h 1460544"/>
              <a:gd name="connsiteX84" fmla="*/ 2068874 w 2796489"/>
              <a:gd name="connsiteY84" fmla="*/ 1458111 h 1460544"/>
              <a:gd name="connsiteX85" fmla="*/ 571941 w 2796489"/>
              <a:gd name="connsiteY85" fmla="*/ 1454581 h 1460544"/>
              <a:gd name="connsiteX86" fmla="*/ 289501 w 2796489"/>
              <a:gd name="connsiteY86" fmla="*/ 1458111 h 1460544"/>
              <a:gd name="connsiteX87" fmla="*/ 151811 w 2796489"/>
              <a:gd name="connsiteY87" fmla="*/ 1454580 h 1460544"/>
              <a:gd name="connsiteX88" fmla="*/ 130628 w 2796489"/>
              <a:gd name="connsiteY88" fmla="*/ 1454580 h 1460544"/>
              <a:gd name="connsiteX89" fmla="*/ 95323 w 2796489"/>
              <a:gd name="connsiteY89" fmla="*/ 1454580 h 1460544"/>
              <a:gd name="connsiteX90" fmla="*/ 70609 w 2796489"/>
              <a:gd name="connsiteY90" fmla="*/ 1454580 h 1460544"/>
              <a:gd name="connsiteX91" fmla="*/ 35305 w 2796489"/>
              <a:gd name="connsiteY91" fmla="*/ 1454580 h 1460544"/>
              <a:gd name="connsiteX92" fmla="*/ 10591 w 2796489"/>
              <a:gd name="connsiteY92" fmla="*/ 1415745 h 1460544"/>
              <a:gd name="connsiteX93" fmla="*/ 24713 w 2796489"/>
              <a:gd name="connsiteY93" fmla="*/ 1451050 h 1460544"/>
              <a:gd name="connsiteX94" fmla="*/ 0 w 2796489"/>
              <a:gd name="connsiteY94" fmla="*/ 1454580 h 1460544"/>
              <a:gd name="connsiteX95" fmla="*/ 7061 w 2796489"/>
              <a:gd name="connsiteY95" fmla="*/ 1359257 h 1460544"/>
              <a:gd name="connsiteX96" fmla="*/ 7061 w 2796489"/>
              <a:gd name="connsiteY96" fmla="*/ 1331013 h 1460544"/>
              <a:gd name="connsiteX0" fmla="*/ 7061 w 2796489"/>
              <a:gd name="connsiteY0" fmla="*/ 1331013 h 1460544"/>
              <a:gd name="connsiteX1" fmla="*/ 7061 w 2796489"/>
              <a:gd name="connsiteY1" fmla="*/ 1331013 h 1460544"/>
              <a:gd name="connsiteX2" fmla="*/ 52957 w 2796489"/>
              <a:gd name="connsiteY2" fmla="*/ 1309830 h 1460544"/>
              <a:gd name="connsiteX3" fmla="*/ 67079 w 2796489"/>
              <a:gd name="connsiteY3" fmla="*/ 1306299 h 1460544"/>
              <a:gd name="connsiteX4" fmla="*/ 102384 w 2796489"/>
              <a:gd name="connsiteY4" fmla="*/ 1320421 h 1460544"/>
              <a:gd name="connsiteX5" fmla="*/ 123567 w 2796489"/>
              <a:gd name="connsiteY5" fmla="*/ 1334543 h 1460544"/>
              <a:gd name="connsiteX6" fmla="*/ 165933 w 2796489"/>
              <a:gd name="connsiteY6" fmla="*/ 1331013 h 1460544"/>
              <a:gd name="connsiteX7" fmla="*/ 194177 w 2796489"/>
              <a:gd name="connsiteY7" fmla="*/ 1316891 h 1460544"/>
              <a:gd name="connsiteX8" fmla="*/ 208299 w 2796489"/>
              <a:gd name="connsiteY8" fmla="*/ 1313360 h 1460544"/>
              <a:gd name="connsiteX9" fmla="*/ 240074 w 2796489"/>
              <a:gd name="connsiteY9" fmla="*/ 1306299 h 1460544"/>
              <a:gd name="connsiteX10" fmla="*/ 275379 w 2796489"/>
              <a:gd name="connsiteY10" fmla="*/ 1309830 h 1460544"/>
              <a:gd name="connsiteX11" fmla="*/ 293031 w 2796489"/>
              <a:gd name="connsiteY11" fmla="*/ 1316891 h 1460544"/>
              <a:gd name="connsiteX12" fmla="*/ 310684 w 2796489"/>
              <a:gd name="connsiteY12" fmla="*/ 1309830 h 1460544"/>
              <a:gd name="connsiteX13" fmla="*/ 353050 w 2796489"/>
              <a:gd name="connsiteY13" fmla="*/ 1302769 h 1460544"/>
              <a:gd name="connsiteX14" fmla="*/ 427190 w 2796489"/>
              <a:gd name="connsiteY14" fmla="*/ 1313360 h 1460544"/>
              <a:gd name="connsiteX15" fmla="*/ 451904 w 2796489"/>
              <a:gd name="connsiteY15" fmla="*/ 1320421 h 1460544"/>
              <a:gd name="connsiteX16" fmla="*/ 554289 w 2796489"/>
              <a:gd name="connsiteY16" fmla="*/ 1309830 h 1460544"/>
              <a:gd name="connsiteX17" fmla="*/ 586063 w 2796489"/>
              <a:gd name="connsiteY17" fmla="*/ 1285116 h 1460544"/>
              <a:gd name="connsiteX18" fmla="*/ 617838 w 2796489"/>
              <a:gd name="connsiteY18" fmla="*/ 1260403 h 1460544"/>
              <a:gd name="connsiteX19" fmla="*/ 631960 w 2796489"/>
              <a:gd name="connsiteY19" fmla="*/ 1235689 h 1460544"/>
              <a:gd name="connsiteX20" fmla="*/ 649612 w 2796489"/>
              <a:gd name="connsiteY20" fmla="*/ 1214506 h 1460544"/>
              <a:gd name="connsiteX21" fmla="*/ 670795 w 2796489"/>
              <a:gd name="connsiteY21" fmla="*/ 1207445 h 1460544"/>
              <a:gd name="connsiteX22" fmla="*/ 720222 w 2796489"/>
              <a:gd name="connsiteY22" fmla="*/ 1218037 h 1460544"/>
              <a:gd name="connsiteX23" fmla="*/ 741405 w 2796489"/>
              <a:gd name="connsiteY23" fmla="*/ 1242750 h 1460544"/>
              <a:gd name="connsiteX24" fmla="*/ 751997 w 2796489"/>
              <a:gd name="connsiteY24" fmla="*/ 1249811 h 1460544"/>
              <a:gd name="connsiteX25" fmla="*/ 882625 w 2796489"/>
              <a:gd name="connsiteY25" fmla="*/ 1260403 h 1460544"/>
              <a:gd name="connsiteX26" fmla="*/ 914400 w 2796489"/>
              <a:gd name="connsiteY26" fmla="*/ 1295708 h 1460544"/>
              <a:gd name="connsiteX27" fmla="*/ 935583 w 2796489"/>
              <a:gd name="connsiteY27" fmla="*/ 1306299 h 1460544"/>
              <a:gd name="connsiteX28" fmla="*/ 963827 w 2796489"/>
              <a:gd name="connsiteY28" fmla="*/ 1313360 h 1460544"/>
              <a:gd name="connsiteX29" fmla="*/ 1016784 w 2796489"/>
              <a:gd name="connsiteY29" fmla="*/ 1239220 h 1460544"/>
              <a:gd name="connsiteX30" fmla="*/ 1073272 w 2796489"/>
              <a:gd name="connsiteY30" fmla="*/ 1182732 h 1460544"/>
              <a:gd name="connsiteX31" fmla="*/ 1105047 w 2796489"/>
              <a:gd name="connsiteY31" fmla="*/ 1172140 h 1460544"/>
              <a:gd name="connsiteX32" fmla="*/ 1154474 w 2796489"/>
              <a:gd name="connsiteY32" fmla="*/ 1175671 h 1460544"/>
              <a:gd name="connsiteX33" fmla="*/ 1179187 w 2796489"/>
              <a:gd name="connsiteY33" fmla="*/ 1196854 h 1460544"/>
              <a:gd name="connsiteX34" fmla="*/ 1193309 w 2796489"/>
              <a:gd name="connsiteY34" fmla="*/ 1207445 h 1460544"/>
              <a:gd name="connsiteX35" fmla="*/ 1218023 w 2796489"/>
              <a:gd name="connsiteY35" fmla="*/ 1225098 h 1460544"/>
              <a:gd name="connsiteX36" fmla="*/ 1228614 w 2796489"/>
              <a:gd name="connsiteY36" fmla="*/ 1242750 h 1460544"/>
              <a:gd name="connsiteX37" fmla="*/ 1232145 w 2796489"/>
              <a:gd name="connsiteY37" fmla="*/ 1253342 h 1460544"/>
              <a:gd name="connsiteX38" fmla="*/ 1253328 w 2796489"/>
              <a:gd name="connsiteY38" fmla="*/ 1274525 h 1460544"/>
              <a:gd name="connsiteX39" fmla="*/ 1299224 w 2796489"/>
              <a:gd name="connsiteY39" fmla="*/ 1263933 h 1460544"/>
              <a:gd name="connsiteX40" fmla="*/ 1313346 w 2796489"/>
              <a:gd name="connsiteY40" fmla="*/ 1239220 h 1460544"/>
              <a:gd name="connsiteX41" fmla="*/ 1327468 w 2796489"/>
              <a:gd name="connsiteY41" fmla="*/ 1218037 h 1460544"/>
              <a:gd name="connsiteX42" fmla="*/ 1338060 w 2796489"/>
              <a:gd name="connsiteY42" fmla="*/ 1200384 h 1460544"/>
              <a:gd name="connsiteX43" fmla="*/ 1348651 w 2796489"/>
              <a:gd name="connsiteY43" fmla="*/ 1165079 h 1460544"/>
              <a:gd name="connsiteX44" fmla="*/ 1355713 w 2796489"/>
              <a:gd name="connsiteY44" fmla="*/ 1150957 h 1460544"/>
              <a:gd name="connsiteX45" fmla="*/ 1398079 w 2796489"/>
              <a:gd name="connsiteY45" fmla="*/ 1052103 h 1460544"/>
              <a:gd name="connsiteX46" fmla="*/ 1419262 w 2796489"/>
              <a:gd name="connsiteY46" fmla="*/ 1030920 h 1460544"/>
              <a:gd name="connsiteX47" fmla="*/ 1443975 w 2796489"/>
              <a:gd name="connsiteY47" fmla="*/ 935597 h 1460544"/>
              <a:gd name="connsiteX48" fmla="*/ 1454567 w 2796489"/>
              <a:gd name="connsiteY48" fmla="*/ 907353 h 1460544"/>
              <a:gd name="connsiteX49" fmla="*/ 1461628 w 2796489"/>
              <a:gd name="connsiteY49" fmla="*/ 886170 h 1460544"/>
              <a:gd name="connsiteX50" fmla="*/ 1475750 w 2796489"/>
              <a:gd name="connsiteY50" fmla="*/ 850865 h 1460544"/>
              <a:gd name="connsiteX51" fmla="*/ 1500463 w 2796489"/>
              <a:gd name="connsiteY51" fmla="*/ 801438 h 1460544"/>
              <a:gd name="connsiteX52" fmla="*/ 1571073 w 2796489"/>
              <a:gd name="connsiteY52" fmla="*/ 610791 h 1460544"/>
              <a:gd name="connsiteX53" fmla="*/ 1613439 w 2796489"/>
              <a:gd name="connsiteY53" fmla="*/ 300106 h 1460544"/>
              <a:gd name="connsiteX54" fmla="*/ 1627561 w 2796489"/>
              <a:gd name="connsiteY54" fmla="*/ 225966 h 1460544"/>
              <a:gd name="connsiteX55" fmla="*/ 1631092 w 2796489"/>
              <a:gd name="connsiteY55" fmla="*/ 151825 h 1460544"/>
              <a:gd name="connsiteX56" fmla="*/ 1666397 w 2796489"/>
              <a:gd name="connsiteY56" fmla="*/ 84746 h 1460544"/>
              <a:gd name="connsiteX57" fmla="*/ 1673458 w 2796489"/>
              <a:gd name="connsiteY57" fmla="*/ 63563 h 1460544"/>
              <a:gd name="connsiteX58" fmla="*/ 1676988 w 2796489"/>
              <a:gd name="connsiteY58" fmla="*/ 52971 h 1460544"/>
              <a:gd name="connsiteX59" fmla="*/ 1691110 w 2796489"/>
              <a:gd name="connsiteY59" fmla="*/ 24727 h 1460544"/>
              <a:gd name="connsiteX60" fmla="*/ 1698171 w 2796489"/>
              <a:gd name="connsiteY60" fmla="*/ 14136 h 1460544"/>
              <a:gd name="connsiteX61" fmla="*/ 1729946 w 2796489"/>
              <a:gd name="connsiteY61" fmla="*/ 17666 h 1460544"/>
              <a:gd name="connsiteX62" fmla="*/ 1765251 w 2796489"/>
              <a:gd name="connsiteY62" fmla="*/ 24727 h 1460544"/>
              <a:gd name="connsiteX63" fmla="*/ 1821739 w 2796489"/>
              <a:gd name="connsiteY63" fmla="*/ 28258 h 1460544"/>
              <a:gd name="connsiteX64" fmla="*/ 1864105 w 2796489"/>
              <a:gd name="connsiteY64" fmla="*/ 24727 h 1460544"/>
              <a:gd name="connsiteX65" fmla="*/ 1874696 w 2796489"/>
              <a:gd name="connsiteY65" fmla="*/ 21197 h 1460544"/>
              <a:gd name="connsiteX66" fmla="*/ 1966489 w 2796489"/>
              <a:gd name="connsiteY66" fmla="*/ 17666 h 1460544"/>
              <a:gd name="connsiteX67" fmla="*/ 2308948 w 2796489"/>
              <a:gd name="connsiteY67" fmla="*/ 7075 h 1460544"/>
              <a:gd name="connsiteX68" fmla="*/ 2372497 w 2796489"/>
              <a:gd name="connsiteY68" fmla="*/ 7075 h 1460544"/>
              <a:gd name="connsiteX69" fmla="*/ 2393680 w 2796489"/>
              <a:gd name="connsiteY69" fmla="*/ 14136 h 1460544"/>
              <a:gd name="connsiteX70" fmla="*/ 2404272 w 2796489"/>
              <a:gd name="connsiteY70" fmla="*/ 77685 h 1460544"/>
              <a:gd name="connsiteX71" fmla="*/ 2464290 w 2796489"/>
              <a:gd name="connsiteY71" fmla="*/ 296576 h 1460544"/>
              <a:gd name="connsiteX72" fmla="*/ 2489004 w 2796489"/>
              <a:gd name="connsiteY72" fmla="*/ 533119 h 1460544"/>
              <a:gd name="connsiteX73" fmla="*/ 2517248 w 2796489"/>
              <a:gd name="connsiteY73" fmla="*/ 593138 h 1460544"/>
              <a:gd name="connsiteX74" fmla="*/ 2559614 w 2796489"/>
              <a:gd name="connsiteY74" fmla="*/ 716706 h 1460544"/>
              <a:gd name="connsiteX75" fmla="*/ 2626693 w 2796489"/>
              <a:gd name="connsiteY75" fmla="*/ 836743 h 1460544"/>
              <a:gd name="connsiteX76" fmla="*/ 2686712 w 2796489"/>
              <a:gd name="connsiteY76" fmla="*/ 967371 h 1460544"/>
              <a:gd name="connsiteX77" fmla="*/ 2697303 w 2796489"/>
              <a:gd name="connsiteY77" fmla="*/ 977963 h 1460544"/>
              <a:gd name="connsiteX78" fmla="*/ 2704364 w 2796489"/>
              <a:gd name="connsiteY78" fmla="*/ 988554 h 1460544"/>
              <a:gd name="connsiteX79" fmla="*/ 2729078 w 2796489"/>
              <a:gd name="connsiteY79" fmla="*/ 1002676 h 1460544"/>
              <a:gd name="connsiteX80" fmla="*/ 2743200 w 2796489"/>
              <a:gd name="connsiteY80" fmla="*/ 1016798 h 1460544"/>
              <a:gd name="connsiteX81" fmla="*/ 2789096 w 2796489"/>
              <a:gd name="connsiteY81" fmla="*/ 1027390 h 1460544"/>
              <a:gd name="connsiteX82" fmla="*/ 2792627 w 2796489"/>
              <a:gd name="connsiteY82" fmla="*/ 1327482 h 1460544"/>
              <a:gd name="connsiteX83" fmla="*/ 2760852 w 2796489"/>
              <a:gd name="connsiteY83" fmla="*/ 1458111 h 1460544"/>
              <a:gd name="connsiteX84" fmla="*/ 2068874 w 2796489"/>
              <a:gd name="connsiteY84" fmla="*/ 1458111 h 1460544"/>
              <a:gd name="connsiteX85" fmla="*/ 571941 w 2796489"/>
              <a:gd name="connsiteY85" fmla="*/ 1454581 h 1460544"/>
              <a:gd name="connsiteX86" fmla="*/ 289501 w 2796489"/>
              <a:gd name="connsiteY86" fmla="*/ 1458111 h 1460544"/>
              <a:gd name="connsiteX87" fmla="*/ 151811 w 2796489"/>
              <a:gd name="connsiteY87" fmla="*/ 1454580 h 1460544"/>
              <a:gd name="connsiteX88" fmla="*/ 130628 w 2796489"/>
              <a:gd name="connsiteY88" fmla="*/ 1454580 h 1460544"/>
              <a:gd name="connsiteX89" fmla="*/ 95323 w 2796489"/>
              <a:gd name="connsiteY89" fmla="*/ 1454580 h 1460544"/>
              <a:gd name="connsiteX90" fmla="*/ 70609 w 2796489"/>
              <a:gd name="connsiteY90" fmla="*/ 1454580 h 1460544"/>
              <a:gd name="connsiteX91" fmla="*/ 35305 w 2796489"/>
              <a:gd name="connsiteY91" fmla="*/ 1454580 h 1460544"/>
              <a:gd name="connsiteX92" fmla="*/ 10591 w 2796489"/>
              <a:gd name="connsiteY92" fmla="*/ 1415745 h 1460544"/>
              <a:gd name="connsiteX93" fmla="*/ 24713 w 2796489"/>
              <a:gd name="connsiteY93" fmla="*/ 1451050 h 1460544"/>
              <a:gd name="connsiteX94" fmla="*/ 0 w 2796489"/>
              <a:gd name="connsiteY94" fmla="*/ 1454580 h 1460544"/>
              <a:gd name="connsiteX95" fmla="*/ 7061 w 2796489"/>
              <a:gd name="connsiteY95" fmla="*/ 1359257 h 1460544"/>
              <a:gd name="connsiteX96" fmla="*/ 7061 w 2796489"/>
              <a:gd name="connsiteY96" fmla="*/ 1331013 h 146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796489" h="1460544">
                <a:moveTo>
                  <a:pt x="7061" y="1331013"/>
                </a:moveTo>
                <a:lnTo>
                  <a:pt x="7061" y="1331013"/>
                </a:lnTo>
                <a:cubicBezTo>
                  <a:pt x="22360" y="1323952"/>
                  <a:pt x="37377" y="1316246"/>
                  <a:pt x="52957" y="1309830"/>
                </a:cubicBezTo>
                <a:cubicBezTo>
                  <a:pt x="57444" y="1307982"/>
                  <a:pt x="62334" y="1305282"/>
                  <a:pt x="67079" y="1306299"/>
                </a:cubicBezTo>
                <a:cubicBezTo>
                  <a:pt x="79473" y="1308955"/>
                  <a:pt x="91047" y="1314753"/>
                  <a:pt x="102384" y="1320421"/>
                </a:cubicBezTo>
                <a:cubicBezTo>
                  <a:pt x="109974" y="1324216"/>
                  <a:pt x="123567" y="1334543"/>
                  <a:pt x="123567" y="1334543"/>
                </a:cubicBezTo>
                <a:cubicBezTo>
                  <a:pt x="137689" y="1333366"/>
                  <a:pt x="151886" y="1332886"/>
                  <a:pt x="165933" y="1331013"/>
                </a:cubicBezTo>
                <a:cubicBezTo>
                  <a:pt x="177691" y="1329445"/>
                  <a:pt x="183186" y="1321776"/>
                  <a:pt x="194177" y="1316891"/>
                </a:cubicBezTo>
                <a:cubicBezTo>
                  <a:pt x="198611" y="1314920"/>
                  <a:pt x="203562" y="1314413"/>
                  <a:pt x="208299" y="1313360"/>
                </a:cubicBezTo>
                <a:cubicBezTo>
                  <a:pt x="248638" y="1304396"/>
                  <a:pt x="205634" y="1314910"/>
                  <a:pt x="240074" y="1306299"/>
                </a:cubicBezTo>
                <a:cubicBezTo>
                  <a:pt x="251842" y="1307476"/>
                  <a:pt x="263782" y="1307510"/>
                  <a:pt x="275379" y="1309830"/>
                </a:cubicBezTo>
                <a:cubicBezTo>
                  <a:pt x="281593" y="1311073"/>
                  <a:pt x="286694" y="1316891"/>
                  <a:pt x="293031" y="1316891"/>
                </a:cubicBezTo>
                <a:cubicBezTo>
                  <a:pt x="299369" y="1316891"/>
                  <a:pt x="304672" y="1311834"/>
                  <a:pt x="310684" y="1309830"/>
                </a:cubicBezTo>
                <a:cubicBezTo>
                  <a:pt x="324684" y="1305163"/>
                  <a:pt x="338228" y="1304621"/>
                  <a:pt x="353050" y="1302769"/>
                </a:cubicBezTo>
                <a:cubicBezTo>
                  <a:pt x="364871" y="1304345"/>
                  <a:pt x="407828" y="1309488"/>
                  <a:pt x="427190" y="1313360"/>
                </a:cubicBezTo>
                <a:cubicBezTo>
                  <a:pt x="438269" y="1315576"/>
                  <a:pt x="441812" y="1317057"/>
                  <a:pt x="451904" y="1320421"/>
                </a:cubicBezTo>
                <a:cubicBezTo>
                  <a:pt x="486431" y="1318983"/>
                  <a:pt x="523064" y="1326861"/>
                  <a:pt x="554289" y="1309830"/>
                </a:cubicBezTo>
                <a:cubicBezTo>
                  <a:pt x="585293" y="1292919"/>
                  <a:pt x="566138" y="1301720"/>
                  <a:pt x="586063" y="1285116"/>
                </a:cubicBezTo>
                <a:cubicBezTo>
                  <a:pt x="596371" y="1276526"/>
                  <a:pt x="617838" y="1260403"/>
                  <a:pt x="617838" y="1260403"/>
                </a:cubicBezTo>
                <a:cubicBezTo>
                  <a:pt x="622545" y="1252165"/>
                  <a:pt x="627417" y="1244019"/>
                  <a:pt x="631960" y="1235689"/>
                </a:cubicBezTo>
                <a:cubicBezTo>
                  <a:pt x="639022" y="1222742"/>
                  <a:pt x="636171" y="1220480"/>
                  <a:pt x="649612" y="1214506"/>
                </a:cubicBezTo>
                <a:cubicBezTo>
                  <a:pt x="656413" y="1211483"/>
                  <a:pt x="663734" y="1209799"/>
                  <a:pt x="670795" y="1207445"/>
                </a:cubicBezTo>
                <a:cubicBezTo>
                  <a:pt x="687271" y="1210976"/>
                  <a:pt x="704518" y="1211930"/>
                  <a:pt x="720222" y="1218037"/>
                </a:cubicBezTo>
                <a:cubicBezTo>
                  <a:pt x="734026" y="1223405"/>
                  <a:pt x="732766" y="1234111"/>
                  <a:pt x="741405" y="1242750"/>
                </a:cubicBezTo>
                <a:cubicBezTo>
                  <a:pt x="744406" y="1245750"/>
                  <a:pt x="747786" y="1249285"/>
                  <a:pt x="751997" y="1249811"/>
                </a:cubicBezTo>
                <a:cubicBezTo>
                  <a:pt x="795345" y="1255230"/>
                  <a:pt x="839082" y="1256872"/>
                  <a:pt x="882625" y="1260403"/>
                </a:cubicBezTo>
                <a:cubicBezTo>
                  <a:pt x="890247" y="1270566"/>
                  <a:pt x="904264" y="1290640"/>
                  <a:pt x="914400" y="1295708"/>
                </a:cubicBezTo>
                <a:cubicBezTo>
                  <a:pt x="921461" y="1299238"/>
                  <a:pt x="928149" y="1303644"/>
                  <a:pt x="935583" y="1306299"/>
                </a:cubicBezTo>
                <a:cubicBezTo>
                  <a:pt x="944722" y="1309563"/>
                  <a:pt x="954412" y="1311006"/>
                  <a:pt x="963827" y="1313360"/>
                </a:cubicBezTo>
                <a:cubicBezTo>
                  <a:pt x="1018271" y="1272527"/>
                  <a:pt x="969522" y="1316020"/>
                  <a:pt x="1016784" y="1239220"/>
                </a:cubicBezTo>
                <a:cubicBezTo>
                  <a:pt x="1029237" y="1218983"/>
                  <a:pt x="1050522" y="1194107"/>
                  <a:pt x="1073272" y="1182732"/>
                </a:cubicBezTo>
                <a:cubicBezTo>
                  <a:pt x="1083258" y="1177739"/>
                  <a:pt x="1094455" y="1175671"/>
                  <a:pt x="1105047" y="1172140"/>
                </a:cubicBezTo>
                <a:cubicBezTo>
                  <a:pt x="1121523" y="1173317"/>
                  <a:pt x="1138208" y="1172800"/>
                  <a:pt x="1154474" y="1175671"/>
                </a:cubicBezTo>
                <a:cubicBezTo>
                  <a:pt x="1161237" y="1176865"/>
                  <a:pt x="1176761" y="1194732"/>
                  <a:pt x="1179187" y="1196854"/>
                </a:cubicBezTo>
                <a:cubicBezTo>
                  <a:pt x="1183615" y="1200729"/>
                  <a:pt x="1188319" y="1204327"/>
                  <a:pt x="1193309" y="1207445"/>
                </a:cubicBezTo>
                <a:cubicBezTo>
                  <a:pt x="1208077" y="1216675"/>
                  <a:pt x="1207334" y="1210845"/>
                  <a:pt x="1218023" y="1225098"/>
                </a:cubicBezTo>
                <a:cubicBezTo>
                  <a:pt x="1222140" y="1230587"/>
                  <a:pt x="1225545" y="1236613"/>
                  <a:pt x="1228614" y="1242750"/>
                </a:cubicBezTo>
                <a:cubicBezTo>
                  <a:pt x="1230278" y="1246079"/>
                  <a:pt x="1229860" y="1250404"/>
                  <a:pt x="1232145" y="1253342"/>
                </a:cubicBezTo>
                <a:cubicBezTo>
                  <a:pt x="1238276" y="1261224"/>
                  <a:pt x="1253328" y="1274525"/>
                  <a:pt x="1253328" y="1274525"/>
                </a:cubicBezTo>
                <a:cubicBezTo>
                  <a:pt x="1268627" y="1270994"/>
                  <a:pt x="1285691" y="1271894"/>
                  <a:pt x="1299224" y="1263933"/>
                </a:cubicBezTo>
                <a:cubicBezTo>
                  <a:pt x="1307402" y="1259122"/>
                  <a:pt x="1308373" y="1247300"/>
                  <a:pt x="1313346" y="1239220"/>
                </a:cubicBezTo>
                <a:cubicBezTo>
                  <a:pt x="1317794" y="1231993"/>
                  <a:pt x="1322912" y="1225197"/>
                  <a:pt x="1327468" y="1218037"/>
                </a:cubicBezTo>
                <a:cubicBezTo>
                  <a:pt x="1331152" y="1212248"/>
                  <a:pt x="1334529" y="1206268"/>
                  <a:pt x="1338060" y="1200384"/>
                </a:cubicBezTo>
                <a:cubicBezTo>
                  <a:pt x="1341590" y="1188616"/>
                  <a:pt x="1344519" y="1176650"/>
                  <a:pt x="1348651" y="1165079"/>
                </a:cubicBezTo>
                <a:cubicBezTo>
                  <a:pt x="1350421" y="1160123"/>
                  <a:pt x="1353893" y="1155896"/>
                  <a:pt x="1355713" y="1150957"/>
                </a:cubicBezTo>
                <a:cubicBezTo>
                  <a:pt x="1372801" y="1104578"/>
                  <a:pt x="1370201" y="1092847"/>
                  <a:pt x="1398079" y="1052103"/>
                </a:cubicBezTo>
                <a:cubicBezTo>
                  <a:pt x="1403718" y="1043862"/>
                  <a:pt x="1412201" y="1037981"/>
                  <a:pt x="1419262" y="1030920"/>
                </a:cubicBezTo>
                <a:cubicBezTo>
                  <a:pt x="1427500" y="999146"/>
                  <a:pt x="1432449" y="966332"/>
                  <a:pt x="1443975" y="935597"/>
                </a:cubicBezTo>
                <a:cubicBezTo>
                  <a:pt x="1447506" y="926182"/>
                  <a:pt x="1451185" y="916822"/>
                  <a:pt x="1454567" y="907353"/>
                </a:cubicBezTo>
                <a:cubicBezTo>
                  <a:pt x="1457070" y="900344"/>
                  <a:pt x="1459015" y="893139"/>
                  <a:pt x="1461628" y="886170"/>
                </a:cubicBezTo>
                <a:cubicBezTo>
                  <a:pt x="1466078" y="874302"/>
                  <a:pt x="1470469" y="862387"/>
                  <a:pt x="1475750" y="850865"/>
                </a:cubicBezTo>
                <a:cubicBezTo>
                  <a:pt x="1483425" y="834120"/>
                  <a:pt x="1494425" y="818841"/>
                  <a:pt x="1500463" y="801438"/>
                </a:cubicBezTo>
                <a:cubicBezTo>
                  <a:pt x="1569270" y="603111"/>
                  <a:pt x="1500150" y="745544"/>
                  <a:pt x="1571073" y="610791"/>
                </a:cubicBezTo>
                <a:cubicBezTo>
                  <a:pt x="1581457" y="413502"/>
                  <a:pt x="1569125" y="524838"/>
                  <a:pt x="1613439" y="300106"/>
                </a:cubicBezTo>
                <a:cubicBezTo>
                  <a:pt x="1618306" y="275424"/>
                  <a:pt x="1627561" y="225966"/>
                  <a:pt x="1627561" y="225966"/>
                </a:cubicBezTo>
                <a:cubicBezTo>
                  <a:pt x="1628738" y="201252"/>
                  <a:pt x="1625958" y="176028"/>
                  <a:pt x="1631092" y="151825"/>
                </a:cubicBezTo>
                <a:cubicBezTo>
                  <a:pt x="1635405" y="131494"/>
                  <a:pt x="1657129" y="104827"/>
                  <a:pt x="1666397" y="84746"/>
                </a:cubicBezTo>
                <a:cubicBezTo>
                  <a:pt x="1669516" y="77988"/>
                  <a:pt x="1671104" y="70624"/>
                  <a:pt x="1673458" y="63563"/>
                </a:cubicBezTo>
                <a:cubicBezTo>
                  <a:pt x="1674635" y="60032"/>
                  <a:pt x="1674924" y="56067"/>
                  <a:pt x="1676988" y="52971"/>
                </a:cubicBezTo>
                <a:cubicBezTo>
                  <a:pt x="1693347" y="28434"/>
                  <a:pt x="1673836" y="59274"/>
                  <a:pt x="1691110" y="24727"/>
                </a:cubicBezTo>
                <a:cubicBezTo>
                  <a:pt x="1693008" y="20932"/>
                  <a:pt x="1695817" y="17666"/>
                  <a:pt x="1698171" y="14136"/>
                </a:cubicBezTo>
                <a:cubicBezTo>
                  <a:pt x="1708763" y="15313"/>
                  <a:pt x="1719420" y="16004"/>
                  <a:pt x="1729946" y="17666"/>
                </a:cubicBezTo>
                <a:cubicBezTo>
                  <a:pt x="1741801" y="19538"/>
                  <a:pt x="1753273" y="23978"/>
                  <a:pt x="1765251" y="24727"/>
                </a:cubicBezTo>
                <a:lnTo>
                  <a:pt x="1821739" y="28258"/>
                </a:lnTo>
                <a:cubicBezTo>
                  <a:pt x="1835861" y="27081"/>
                  <a:pt x="1850058" y="26600"/>
                  <a:pt x="1864105" y="24727"/>
                </a:cubicBezTo>
                <a:cubicBezTo>
                  <a:pt x="1867794" y="24235"/>
                  <a:pt x="1870984" y="21453"/>
                  <a:pt x="1874696" y="21197"/>
                </a:cubicBezTo>
                <a:cubicBezTo>
                  <a:pt x="1905244" y="19090"/>
                  <a:pt x="1935885" y="18661"/>
                  <a:pt x="1966489" y="17666"/>
                </a:cubicBezTo>
                <a:lnTo>
                  <a:pt x="2308948" y="7075"/>
                </a:lnTo>
                <a:cubicBezTo>
                  <a:pt x="2347463" y="-1484"/>
                  <a:pt x="2333983" y="-3196"/>
                  <a:pt x="2372497" y="7075"/>
                </a:cubicBezTo>
                <a:cubicBezTo>
                  <a:pt x="2379689" y="8993"/>
                  <a:pt x="2393680" y="14136"/>
                  <a:pt x="2393680" y="14136"/>
                </a:cubicBezTo>
                <a:cubicBezTo>
                  <a:pt x="2397211" y="35319"/>
                  <a:pt x="2399710" y="56700"/>
                  <a:pt x="2404272" y="77685"/>
                </a:cubicBezTo>
                <a:cubicBezTo>
                  <a:pt x="2421688" y="157801"/>
                  <a:pt x="2440782" y="216647"/>
                  <a:pt x="2464290" y="296576"/>
                </a:cubicBezTo>
                <a:cubicBezTo>
                  <a:pt x="2467293" y="331606"/>
                  <a:pt x="2479697" y="495116"/>
                  <a:pt x="2489004" y="533119"/>
                </a:cubicBezTo>
                <a:cubicBezTo>
                  <a:pt x="2494263" y="554595"/>
                  <a:pt x="2509311" y="572501"/>
                  <a:pt x="2517248" y="593138"/>
                </a:cubicBezTo>
                <a:cubicBezTo>
                  <a:pt x="2532879" y="633779"/>
                  <a:pt x="2542965" y="676472"/>
                  <a:pt x="2559614" y="716706"/>
                </a:cubicBezTo>
                <a:cubicBezTo>
                  <a:pt x="2602135" y="819466"/>
                  <a:pt x="2589079" y="768152"/>
                  <a:pt x="2626693" y="836743"/>
                </a:cubicBezTo>
                <a:cubicBezTo>
                  <a:pt x="2729286" y="1023826"/>
                  <a:pt x="2604610" y="803168"/>
                  <a:pt x="2686712" y="967371"/>
                </a:cubicBezTo>
                <a:cubicBezTo>
                  <a:pt x="2688945" y="971837"/>
                  <a:pt x="2694107" y="974127"/>
                  <a:pt x="2697303" y="977963"/>
                </a:cubicBezTo>
                <a:cubicBezTo>
                  <a:pt x="2700019" y="981223"/>
                  <a:pt x="2701364" y="985554"/>
                  <a:pt x="2704364" y="988554"/>
                </a:cubicBezTo>
                <a:cubicBezTo>
                  <a:pt x="2713820" y="998009"/>
                  <a:pt x="2718001" y="994369"/>
                  <a:pt x="2729078" y="1002676"/>
                </a:cubicBezTo>
                <a:cubicBezTo>
                  <a:pt x="2734404" y="1006670"/>
                  <a:pt x="2737661" y="1013105"/>
                  <a:pt x="2743200" y="1016798"/>
                </a:cubicBezTo>
                <a:cubicBezTo>
                  <a:pt x="2756634" y="1025754"/>
                  <a:pt x="2774068" y="1025511"/>
                  <a:pt x="2789096" y="1027390"/>
                </a:cubicBezTo>
                <a:cubicBezTo>
                  <a:pt x="2799358" y="1140269"/>
                  <a:pt x="2797334" y="1255695"/>
                  <a:pt x="2792627" y="1327482"/>
                </a:cubicBezTo>
                <a:cubicBezTo>
                  <a:pt x="2787920" y="1399269"/>
                  <a:pt x="2785566" y="1387501"/>
                  <a:pt x="2760852" y="1458111"/>
                </a:cubicBezTo>
                <a:cubicBezTo>
                  <a:pt x="2526662" y="1453404"/>
                  <a:pt x="2433693" y="1458699"/>
                  <a:pt x="2068874" y="1458111"/>
                </a:cubicBezTo>
                <a:lnTo>
                  <a:pt x="571941" y="1454581"/>
                </a:lnTo>
                <a:cubicBezTo>
                  <a:pt x="275379" y="1454581"/>
                  <a:pt x="359523" y="1458111"/>
                  <a:pt x="289501" y="1458111"/>
                </a:cubicBezTo>
                <a:cubicBezTo>
                  <a:pt x="219479" y="1458111"/>
                  <a:pt x="178290" y="1455168"/>
                  <a:pt x="151811" y="1454580"/>
                </a:cubicBezTo>
                <a:cubicBezTo>
                  <a:pt x="125332" y="1453992"/>
                  <a:pt x="140043" y="1454580"/>
                  <a:pt x="130628" y="1454580"/>
                </a:cubicBezTo>
                <a:cubicBezTo>
                  <a:pt x="121213" y="1454580"/>
                  <a:pt x="110622" y="1448696"/>
                  <a:pt x="95323" y="1454580"/>
                </a:cubicBezTo>
                <a:cubicBezTo>
                  <a:pt x="81903" y="1468000"/>
                  <a:pt x="80612" y="1454580"/>
                  <a:pt x="70609" y="1454580"/>
                </a:cubicBezTo>
                <a:cubicBezTo>
                  <a:pt x="60606" y="1454580"/>
                  <a:pt x="45308" y="1461052"/>
                  <a:pt x="35305" y="1454580"/>
                </a:cubicBezTo>
                <a:cubicBezTo>
                  <a:pt x="25302" y="1448108"/>
                  <a:pt x="12356" y="1416333"/>
                  <a:pt x="10591" y="1415745"/>
                </a:cubicBezTo>
                <a:cubicBezTo>
                  <a:pt x="8826" y="1415157"/>
                  <a:pt x="26380" y="1444936"/>
                  <a:pt x="24713" y="1451050"/>
                </a:cubicBezTo>
                <a:cubicBezTo>
                  <a:pt x="22830" y="1457956"/>
                  <a:pt x="0" y="1461738"/>
                  <a:pt x="0" y="1454580"/>
                </a:cubicBezTo>
                <a:cubicBezTo>
                  <a:pt x="0" y="1440185"/>
                  <a:pt x="3257" y="1382083"/>
                  <a:pt x="7061" y="1359257"/>
                </a:cubicBezTo>
                <a:cubicBezTo>
                  <a:pt x="10963" y="1335845"/>
                  <a:pt x="7061" y="1335720"/>
                  <a:pt x="7061" y="1331013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grpSp>
        <p:nvGrpSpPr>
          <p:cNvPr id="54" name="Group 53"/>
          <p:cNvGrpSpPr/>
          <p:nvPr/>
        </p:nvGrpSpPr>
        <p:grpSpPr>
          <a:xfrm>
            <a:off x="2348400" y="4265892"/>
            <a:ext cx="3635047" cy="288541"/>
            <a:chOff x="4435075" y="2006815"/>
            <a:chExt cx="4846731" cy="384721"/>
          </a:xfrm>
        </p:grpSpPr>
        <p:sp>
          <p:nvSpPr>
            <p:cNvPr id="55" name="TextBox 54"/>
            <p:cNvSpPr txBox="1"/>
            <p:nvPr/>
          </p:nvSpPr>
          <p:spPr>
            <a:xfrm>
              <a:off x="4825028" y="2006815"/>
              <a:ext cx="445677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75" dirty="0"/>
                <a:t>“</a:t>
              </a:r>
              <a:r>
                <a:rPr lang="en-US" sz="1275" i="1" dirty="0"/>
                <a:t>Who did my packet share the queue with</a:t>
              </a:r>
              <a:r>
                <a:rPr lang="en-US" sz="1275" dirty="0"/>
                <a:t>?”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435075" y="2006883"/>
              <a:ext cx="389953" cy="367005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275" name="Freeform 274"/>
          <p:cNvSpPr/>
          <p:nvPr/>
        </p:nvSpPr>
        <p:spPr>
          <a:xfrm>
            <a:off x="5841216" y="4718517"/>
            <a:ext cx="2075936" cy="79436"/>
          </a:xfrm>
          <a:custGeom>
            <a:avLst/>
            <a:gdLst>
              <a:gd name="connsiteX0" fmla="*/ 3531 w 2767914"/>
              <a:gd name="connsiteY0" fmla="*/ 105915 h 105915"/>
              <a:gd name="connsiteX1" fmla="*/ 0 w 2767914"/>
              <a:gd name="connsiteY1" fmla="*/ 17653 h 105915"/>
              <a:gd name="connsiteX2" fmla="*/ 91793 w 2767914"/>
              <a:gd name="connsiteY2" fmla="*/ 21183 h 105915"/>
              <a:gd name="connsiteX3" fmla="*/ 197708 w 2767914"/>
              <a:gd name="connsiteY3" fmla="*/ 38836 h 105915"/>
              <a:gd name="connsiteX4" fmla="*/ 349520 w 2767914"/>
              <a:gd name="connsiteY4" fmla="*/ 24714 h 105915"/>
              <a:gd name="connsiteX5" fmla="*/ 448374 w 2767914"/>
              <a:gd name="connsiteY5" fmla="*/ 35305 h 105915"/>
              <a:gd name="connsiteX6" fmla="*/ 596655 w 2767914"/>
              <a:gd name="connsiteY6" fmla="*/ 0 h 105915"/>
              <a:gd name="connsiteX7" fmla="*/ 780241 w 2767914"/>
              <a:gd name="connsiteY7" fmla="*/ 38836 h 105915"/>
              <a:gd name="connsiteX8" fmla="*/ 988541 w 2767914"/>
              <a:gd name="connsiteY8" fmla="*/ 21183 h 105915"/>
              <a:gd name="connsiteX9" fmla="*/ 1175657 w 2767914"/>
              <a:gd name="connsiteY9" fmla="*/ 38836 h 105915"/>
              <a:gd name="connsiteX10" fmla="*/ 1292164 w 2767914"/>
              <a:gd name="connsiteY10" fmla="*/ 24714 h 105915"/>
              <a:gd name="connsiteX11" fmla="*/ 1405140 w 2767914"/>
              <a:gd name="connsiteY11" fmla="*/ 35305 h 105915"/>
              <a:gd name="connsiteX12" fmla="*/ 1542830 w 2767914"/>
              <a:gd name="connsiteY12" fmla="*/ 35305 h 105915"/>
              <a:gd name="connsiteX13" fmla="*/ 1595787 w 2767914"/>
              <a:gd name="connsiteY13" fmla="*/ 10592 h 105915"/>
              <a:gd name="connsiteX14" fmla="*/ 1691111 w 2767914"/>
              <a:gd name="connsiteY14" fmla="*/ 35305 h 105915"/>
              <a:gd name="connsiteX15" fmla="*/ 1800556 w 2767914"/>
              <a:gd name="connsiteY15" fmla="*/ 17653 h 105915"/>
              <a:gd name="connsiteX16" fmla="*/ 1962959 w 2767914"/>
              <a:gd name="connsiteY16" fmla="*/ 42366 h 105915"/>
              <a:gd name="connsiteX17" fmla="*/ 2234808 w 2767914"/>
              <a:gd name="connsiteY17" fmla="*/ 21183 h 105915"/>
              <a:gd name="connsiteX18" fmla="*/ 2358376 w 2767914"/>
              <a:gd name="connsiteY18" fmla="*/ 38836 h 105915"/>
              <a:gd name="connsiteX19" fmla="*/ 2549023 w 2767914"/>
              <a:gd name="connsiteY19" fmla="*/ 28244 h 105915"/>
              <a:gd name="connsiteX20" fmla="*/ 2679651 w 2767914"/>
              <a:gd name="connsiteY20" fmla="*/ 35305 h 105915"/>
              <a:gd name="connsiteX21" fmla="*/ 2767914 w 2767914"/>
              <a:gd name="connsiteY21" fmla="*/ 56488 h 105915"/>
              <a:gd name="connsiteX22" fmla="*/ 2767914 w 2767914"/>
              <a:gd name="connsiteY22" fmla="*/ 105915 h 105915"/>
              <a:gd name="connsiteX23" fmla="*/ 3531 w 2767914"/>
              <a:gd name="connsiteY23" fmla="*/ 105915 h 10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67914" h="105915">
                <a:moveTo>
                  <a:pt x="3531" y="105915"/>
                </a:moveTo>
                <a:lnTo>
                  <a:pt x="0" y="17653"/>
                </a:lnTo>
                <a:lnTo>
                  <a:pt x="91793" y="21183"/>
                </a:lnTo>
                <a:lnTo>
                  <a:pt x="197708" y="38836"/>
                </a:lnTo>
                <a:lnTo>
                  <a:pt x="349520" y="24714"/>
                </a:lnTo>
                <a:lnTo>
                  <a:pt x="448374" y="35305"/>
                </a:lnTo>
                <a:lnTo>
                  <a:pt x="596655" y="0"/>
                </a:lnTo>
                <a:lnTo>
                  <a:pt x="780241" y="38836"/>
                </a:lnTo>
                <a:lnTo>
                  <a:pt x="988541" y="21183"/>
                </a:lnTo>
                <a:lnTo>
                  <a:pt x="1175657" y="38836"/>
                </a:lnTo>
                <a:lnTo>
                  <a:pt x="1292164" y="24714"/>
                </a:lnTo>
                <a:lnTo>
                  <a:pt x="1405140" y="35305"/>
                </a:lnTo>
                <a:lnTo>
                  <a:pt x="1542830" y="35305"/>
                </a:lnTo>
                <a:lnTo>
                  <a:pt x="1595787" y="10592"/>
                </a:lnTo>
                <a:lnTo>
                  <a:pt x="1691111" y="35305"/>
                </a:lnTo>
                <a:lnTo>
                  <a:pt x="1800556" y="17653"/>
                </a:lnTo>
                <a:lnTo>
                  <a:pt x="1962959" y="42366"/>
                </a:lnTo>
                <a:lnTo>
                  <a:pt x="2234808" y="21183"/>
                </a:lnTo>
                <a:lnTo>
                  <a:pt x="2358376" y="38836"/>
                </a:lnTo>
                <a:lnTo>
                  <a:pt x="2549023" y="28244"/>
                </a:lnTo>
                <a:lnTo>
                  <a:pt x="2679651" y="35305"/>
                </a:lnTo>
                <a:lnTo>
                  <a:pt x="2767914" y="56488"/>
                </a:lnTo>
                <a:lnTo>
                  <a:pt x="2767914" y="105915"/>
                </a:lnTo>
                <a:lnTo>
                  <a:pt x="3531" y="105915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5" name="Freeform 4"/>
          <p:cNvSpPr/>
          <p:nvPr/>
        </p:nvSpPr>
        <p:spPr>
          <a:xfrm>
            <a:off x="2097742" y="2888428"/>
            <a:ext cx="5171739" cy="734210"/>
          </a:xfrm>
          <a:custGeom>
            <a:avLst/>
            <a:gdLst>
              <a:gd name="connsiteX0" fmla="*/ 0 w 6895652"/>
              <a:gd name="connsiteY0" fmla="*/ 978946 h 978946"/>
              <a:gd name="connsiteX1" fmla="*/ 656217 w 6895652"/>
              <a:gd name="connsiteY1" fmla="*/ 0 h 978946"/>
              <a:gd name="connsiteX2" fmla="*/ 1344706 w 6895652"/>
              <a:gd name="connsiteY2" fmla="*/ 0 h 978946"/>
              <a:gd name="connsiteX3" fmla="*/ 3248810 w 6895652"/>
              <a:gd name="connsiteY3" fmla="*/ 473336 h 978946"/>
              <a:gd name="connsiteX4" fmla="*/ 3732904 w 6895652"/>
              <a:gd name="connsiteY4" fmla="*/ 473336 h 978946"/>
              <a:gd name="connsiteX5" fmla="*/ 5593977 w 6895652"/>
              <a:gd name="connsiteY5" fmla="*/ 43030 h 978946"/>
              <a:gd name="connsiteX6" fmla="*/ 6895652 w 6895652"/>
              <a:gd name="connsiteY6" fmla="*/ 32273 h 97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5652" h="978946">
                <a:moveTo>
                  <a:pt x="0" y="978946"/>
                </a:moveTo>
                <a:lnTo>
                  <a:pt x="656217" y="0"/>
                </a:lnTo>
                <a:lnTo>
                  <a:pt x="1344706" y="0"/>
                </a:lnTo>
                <a:lnTo>
                  <a:pt x="3248810" y="473336"/>
                </a:lnTo>
                <a:lnTo>
                  <a:pt x="3732904" y="473336"/>
                </a:lnTo>
                <a:lnTo>
                  <a:pt x="5593977" y="43030"/>
                </a:lnTo>
                <a:lnTo>
                  <a:pt x="6895652" y="32273"/>
                </a:lnTo>
              </a:path>
            </a:pathLst>
          </a:custGeom>
          <a:noFill/>
          <a:ln w="571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97" y="3058613"/>
            <a:ext cx="489681" cy="325638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385" y="2714129"/>
            <a:ext cx="489681" cy="325638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48" y="2715236"/>
            <a:ext cx="489681" cy="32563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23497" y="2876948"/>
            <a:ext cx="1374887" cy="1081269"/>
            <a:chOff x="1631330" y="3835931"/>
            <a:chExt cx="1833182" cy="1441692"/>
          </a:xfrm>
        </p:grpSpPr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2109111" y="4637469"/>
              <a:ext cx="710289" cy="255788"/>
              <a:chOff x="12523788" y="-511175"/>
              <a:chExt cx="13454062" cy="4845051"/>
            </a:xfrm>
          </p:grpSpPr>
          <p:sp>
            <p:nvSpPr>
              <p:cNvPr id="58" name="Freeform 57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4845050"/>
              </a:xfrm>
              <a:custGeom>
                <a:avLst/>
                <a:gdLst>
                  <a:gd name="T0" fmla="*/ 778 w 8475"/>
                  <a:gd name="T1" fmla="*/ 0 h 3052"/>
                  <a:gd name="T2" fmla="*/ 0 w 8475"/>
                  <a:gd name="T3" fmla="*/ 777 h 3052"/>
                  <a:gd name="T4" fmla="*/ 0 w 8475"/>
                  <a:gd name="T5" fmla="*/ 777 h 3052"/>
                  <a:gd name="T6" fmla="*/ 0 w 8475"/>
                  <a:gd name="T7" fmla="*/ 3052 h 3052"/>
                  <a:gd name="T8" fmla="*/ 3851 w 8475"/>
                  <a:gd name="T9" fmla="*/ 3052 h 3052"/>
                  <a:gd name="T10" fmla="*/ 7705 w 8475"/>
                  <a:gd name="T11" fmla="*/ 3052 h 3052"/>
                  <a:gd name="T12" fmla="*/ 7705 w 8475"/>
                  <a:gd name="T13" fmla="*/ 3052 h 3052"/>
                  <a:gd name="T14" fmla="*/ 8475 w 8475"/>
                  <a:gd name="T15" fmla="*/ 2273 h 3052"/>
                  <a:gd name="T16" fmla="*/ 8475 w 8475"/>
                  <a:gd name="T17" fmla="*/ 0 h 3052"/>
                  <a:gd name="T18" fmla="*/ 778 w 8475"/>
                  <a:gd name="T19" fmla="*/ 0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75" h="3052">
                    <a:moveTo>
                      <a:pt x="778" y="0"/>
                    </a:moveTo>
                    <a:lnTo>
                      <a:pt x="0" y="777"/>
                    </a:lnTo>
                    <a:lnTo>
                      <a:pt x="0" y="777"/>
                    </a:lnTo>
                    <a:lnTo>
                      <a:pt x="0" y="3052"/>
                    </a:lnTo>
                    <a:lnTo>
                      <a:pt x="3851" y="3052"/>
                    </a:lnTo>
                    <a:lnTo>
                      <a:pt x="7705" y="3052"/>
                    </a:lnTo>
                    <a:lnTo>
                      <a:pt x="7705" y="3052"/>
                    </a:lnTo>
                    <a:lnTo>
                      <a:pt x="8475" y="2273"/>
                    </a:lnTo>
                    <a:lnTo>
                      <a:pt x="8475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12523788" y="722313"/>
                <a:ext cx="12231687" cy="3611563"/>
              </a:xfrm>
              <a:custGeom>
                <a:avLst/>
                <a:gdLst>
                  <a:gd name="T0" fmla="*/ 7705 w 7705"/>
                  <a:gd name="T1" fmla="*/ 2275 h 2275"/>
                  <a:gd name="T2" fmla="*/ 0 w 7705"/>
                  <a:gd name="T3" fmla="*/ 2275 h 2275"/>
                  <a:gd name="T4" fmla="*/ 0 w 7705"/>
                  <a:gd name="T5" fmla="*/ 1127 h 2275"/>
                  <a:gd name="T6" fmla="*/ 0 w 7705"/>
                  <a:gd name="T7" fmla="*/ 0 h 2275"/>
                  <a:gd name="T8" fmla="*/ 7705 w 7705"/>
                  <a:gd name="T9" fmla="*/ 0 h 2275"/>
                  <a:gd name="T10" fmla="*/ 7705 w 7705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5" h="2275">
                    <a:moveTo>
                      <a:pt x="7705" y="2275"/>
                    </a:moveTo>
                    <a:lnTo>
                      <a:pt x="0" y="2275"/>
                    </a:lnTo>
                    <a:lnTo>
                      <a:pt x="0" y="1127"/>
                    </a:lnTo>
                    <a:lnTo>
                      <a:pt x="0" y="0"/>
                    </a:lnTo>
                    <a:lnTo>
                      <a:pt x="7705" y="0"/>
                    </a:lnTo>
                    <a:lnTo>
                      <a:pt x="7705" y="2275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0" name="Freeform 59"/>
              <p:cNvSpPr>
                <a:spLocks/>
              </p:cNvSpPr>
              <p:nvPr/>
            </p:nvSpPr>
            <p:spPr bwMode="auto">
              <a:xfrm>
                <a:off x="18637250" y="722313"/>
                <a:ext cx="6118225" cy="3611563"/>
              </a:xfrm>
              <a:custGeom>
                <a:avLst/>
                <a:gdLst>
                  <a:gd name="T0" fmla="*/ 3854 w 3854"/>
                  <a:gd name="T1" fmla="*/ 2275 h 2275"/>
                  <a:gd name="T2" fmla="*/ 383 w 3854"/>
                  <a:gd name="T3" fmla="*/ 2275 h 2275"/>
                  <a:gd name="T4" fmla="*/ 0 w 3854"/>
                  <a:gd name="T5" fmla="*/ 2275 h 2275"/>
                  <a:gd name="T6" fmla="*/ 0 w 3854"/>
                  <a:gd name="T7" fmla="*/ 0 h 2275"/>
                  <a:gd name="T8" fmla="*/ 3854 w 3854"/>
                  <a:gd name="T9" fmla="*/ 0 h 2275"/>
                  <a:gd name="T10" fmla="*/ 3854 w 3854"/>
                  <a:gd name="T11" fmla="*/ 2275 h 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4" h="2275">
                    <a:moveTo>
                      <a:pt x="3854" y="2275"/>
                    </a:moveTo>
                    <a:lnTo>
                      <a:pt x="383" y="2275"/>
                    </a:lnTo>
                    <a:lnTo>
                      <a:pt x="0" y="2275"/>
                    </a:lnTo>
                    <a:lnTo>
                      <a:pt x="0" y="0"/>
                    </a:lnTo>
                    <a:lnTo>
                      <a:pt x="3854" y="0"/>
                    </a:lnTo>
                    <a:lnTo>
                      <a:pt x="3854" y="2275"/>
                    </a:lnTo>
                    <a:close/>
                  </a:path>
                </a:pathLst>
              </a:custGeom>
              <a:solidFill>
                <a:srgbClr val="5C5D5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1" name="Freeform 60"/>
              <p:cNvSpPr>
                <a:spLocks/>
              </p:cNvSpPr>
              <p:nvPr/>
            </p:nvSpPr>
            <p:spPr bwMode="auto">
              <a:xfrm>
                <a:off x="24755475" y="-511175"/>
                <a:ext cx="1222375" cy="4845050"/>
              </a:xfrm>
              <a:custGeom>
                <a:avLst/>
                <a:gdLst>
                  <a:gd name="T0" fmla="*/ 0 w 770"/>
                  <a:gd name="T1" fmla="*/ 3052 h 3052"/>
                  <a:gd name="T2" fmla="*/ 770 w 770"/>
                  <a:gd name="T3" fmla="*/ 2273 h 3052"/>
                  <a:gd name="T4" fmla="*/ 770 w 770"/>
                  <a:gd name="T5" fmla="*/ 1901 h 3052"/>
                  <a:gd name="T6" fmla="*/ 770 w 770"/>
                  <a:gd name="T7" fmla="*/ 0 h 3052"/>
                  <a:gd name="T8" fmla="*/ 0 w 770"/>
                  <a:gd name="T9" fmla="*/ 777 h 3052"/>
                  <a:gd name="T10" fmla="*/ 0 w 770"/>
                  <a:gd name="T11" fmla="*/ 3052 h 3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3052">
                    <a:moveTo>
                      <a:pt x="0" y="3052"/>
                    </a:moveTo>
                    <a:lnTo>
                      <a:pt x="770" y="2273"/>
                    </a:lnTo>
                    <a:lnTo>
                      <a:pt x="770" y="1901"/>
                    </a:lnTo>
                    <a:lnTo>
                      <a:pt x="770" y="0"/>
                    </a:lnTo>
                    <a:lnTo>
                      <a:pt x="0" y="777"/>
                    </a:lnTo>
                    <a:lnTo>
                      <a:pt x="0" y="305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2" name="Freeform 61"/>
              <p:cNvSpPr>
                <a:spLocks/>
              </p:cNvSpPr>
              <p:nvPr/>
            </p:nvSpPr>
            <p:spPr bwMode="auto">
              <a:xfrm>
                <a:off x="12523788" y="-511175"/>
                <a:ext cx="13454062" cy="1233488"/>
              </a:xfrm>
              <a:custGeom>
                <a:avLst/>
                <a:gdLst>
                  <a:gd name="T0" fmla="*/ 8475 w 8475"/>
                  <a:gd name="T1" fmla="*/ 0 h 777"/>
                  <a:gd name="T2" fmla="*/ 7705 w 8475"/>
                  <a:gd name="T3" fmla="*/ 777 h 777"/>
                  <a:gd name="T4" fmla="*/ 0 w 8475"/>
                  <a:gd name="T5" fmla="*/ 777 h 777"/>
                  <a:gd name="T6" fmla="*/ 778 w 8475"/>
                  <a:gd name="T7" fmla="*/ 0 h 777"/>
                  <a:gd name="T8" fmla="*/ 4237 w 8475"/>
                  <a:gd name="T9" fmla="*/ 0 h 777"/>
                  <a:gd name="T10" fmla="*/ 8475 w 8475"/>
                  <a:gd name="T11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75" h="777">
                    <a:moveTo>
                      <a:pt x="8475" y="0"/>
                    </a:moveTo>
                    <a:lnTo>
                      <a:pt x="7705" y="777"/>
                    </a:lnTo>
                    <a:lnTo>
                      <a:pt x="0" y="777"/>
                    </a:lnTo>
                    <a:lnTo>
                      <a:pt x="778" y="0"/>
                    </a:lnTo>
                    <a:lnTo>
                      <a:pt x="4237" y="0"/>
                    </a:lnTo>
                    <a:lnTo>
                      <a:pt x="8475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3" name="Rectangle 62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10782300" cy="1912938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13247688" y="1601788"/>
                <a:ext cx="5389562" cy="1912938"/>
              </a:xfrm>
              <a:prstGeom prst="rect">
                <a:avLst/>
              </a:prstGeom>
              <a:solidFill>
                <a:srgbClr val="4B4A4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  <p:sp>
            <p:nvSpPr>
              <p:cNvPr id="65" name="Rectangle 64"/>
              <p:cNvSpPr>
                <a:spLocks noChangeArrowheads="1"/>
              </p:cNvSpPr>
              <p:nvPr/>
            </p:nvSpPr>
            <p:spPr bwMode="auto">
              <a:xfrm>
                <a:off x="13874750" y="2247900"/>
                <a:ext cx="604837" cy="619125"/>
              </a:xfrm>
              <a:prstGeom prst="rect">
                <a:avLst/>
              </a:prstGeom>
              <a:solidFill>
                <a:srgbClr val="60BA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5"/>
              </a:p>
            </p:txBody>
          </p:sp>
        </p:grpSp>
        <p:cxnSp>
          <p:nvCxnSpPr>
            <p:cNvPr id="66" name="Straight Connector 65"/>
            <p:cNvCxnSpPr>
              <a:stCxn id="61" idx="2"/>
              <a:endCxn id="151" idx="1"/>
            </p:cNvCxnSpPr>
            <p:nvPr/>
          </p:nvCxnSpPr>
          <p:spPr>
            <a:xfrm flipV="1">
              <a:off x="2819400" y="3835931"/>
              <a:ext cx="645112" cy="96086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631330" y="4892902"/>
              <a:ext cx="175090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75"/>
                <a:t>Aggressor flow!</a:t>
              </a:r>
            </a:p>
          </p:txBody>
        </p:sp>
      </p:grpSp>
      <p:sp>
        <p:nvSpPr>
          <p:cNvPr id="72" name="Rounded Rectangle 71"/>
          <p:cNvSpPr/>
          <p:nvPr/>
        </p:nvSpPr>
        <p:spPr>
          <a:xfrm>
            <a:off x="2159348" y="3340898"/>
            <a:ext cx="180975" cy="14287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73" name="Rounded Rectangle 72"/>
          <p:cNvSpPr/>
          <p:nvPr/>
        </p:nvSpPr>
        <p:spPr>
          <a:xfrm>
            <a:off x="2160694" y="3350311"/>
            <a:ext cx="180975" cy="14287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74" name="Rounded Rectangle 73"/>
          <p:cNvSpPr/>
          <p:nvPr/>
        </p:nvSpPr>
        <p:spPr>
          <a:xfrm>
            <a:off x="2162036" y="3351655"/>
            <a:ext cx="180975" cy="14287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75" name="Rounded Rectangle 74"/>
          <p:cNvSpPr/>
          <p:nvPr/>
        </p:nvSpPr>
        <p:spPr>
          <a:xfrm>
            <a:off x="2163377" y="3344932"/>
            <a:ext cx="180975" cy="14287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sp>
        <p:nvSpPr>
          <p:cNvPr id="76" name="Rounded Rectangle 75"/>
          <p:cNvSpPr/>
          <p:nvPr/>
        </p:nvSpPr>
        <p:spPr>
          <a:xfrm>
            <a:off x="2163380" y="3344932"/>
            <a:ext cx="180975" cy="14287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cxnSp>
        <p:nvCxnSpPr>
          <p:cNvPr id="230" name="Straight Arrow Connector 229"/>
          <p:cNvCxnSpPr/>
          <p:nvPr/>
        </p:nvCxnSpPr>
        <p:spPr>
          <a:xfrm flipV="1">
            <a:off x="5841524" y="3473498"/>
            <a:ext cx="0" cy="13230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>
            <a:off x="5841524" y="4796570"/>
            <a:ext cx="2064227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0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3698 -0.10047 L 0.09349 -0.10047 L 0.25143 -0.03148 L 0.29024 -0.03148 L 0.44375 -0.09422 L 0.55143 -0.09746 " pathEditMode="relative" ptsTypes="AAAAAAA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95833E-6 2.22222E-6 L 0.03698 -0.10047 L 0.09349 -0.10047 L 0.25144 -0.03148 L 0.29024 -0.03148 L 0.44375 -0.09422 L 0.55144 -0.09746 " pathEditMode="relative" rAng="0" ptsTypes="AAAAAAA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65" y="-50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6 7.40741E-7 L 0.03698 -0.10046 L 0.09349 -0.10046 L 0.25144 -0.03148 L 0.29024 -0.03148 L 0.44375 -0.09421 L 0.55144 -0.09745 " pathEditMode="relative" rAng="0" ptsTypes="AAAAAAA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65" y="-50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375E-6 -3.7037E-7 L 0.03698 -0.10046 L 0.09349 -0.10046 L 0.25144 -0.03148 L 0.29024 -0.03148 L 0.44375 -0.09421 L 0.55144 -0.09745 " pathEditMode="relative" rAng="0" ptsTypes="AAAAAAA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65" y="-50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375E-6 -3.7037E-7 L 0.03698 -0.10046 L 0.09349 -0.10046 L 0.25144 -0.03148 L 0.29024 -0.03148 L 0.44375 -0.09421 L 0.55144 -0.09745 " pathEditMode="relative" rAng="0" ptsTypes="AAAAAAA">
                                      <p:cBhvr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65" y="-50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5984"/>
            <a:ext cx="8839199" cy="479822"/>
          </a:xfrm>
        </p:spPr>
        <p:txBody>
          <a:bodyPr>
            <a:normAutofit fontScale="90000"/>
          </a:bodyPr>
          <a:lstStyle/>
          <a:p>
            <a:r>
              <a:rPr lang="en-US" dirty="0"/>
              <a:t>These seem like pretty important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01902"/>
            <a:ext cx="8229600" cy="4087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/>
              <a:t>“</a:t>
            </a:r>
            <a:r>
              <a:rPr lang="en-US" sz="2700" i="1" dirty="0"/>
              <a:t>Which path did my packet take</a:t>
            </a:r>
            <a:r>
              <a:rPr lang="en-US" sz="2700" dirty="0"/>
              <a:t>?”</a:t>
            </a:r>
          </a:p>
          <a:p>
            <a:pPr marL="0" indent="0">
              <a:buNone/>
            </a:pPr>
            <a:r>
              <a:rPr lang="en-US" sz="2700" dirty="0"/>
              <a:t>“</a:t>
            </a:r>
            <a:r>
              <a:rPr lang="en-US" sz="2700" i="1" dirty="0"/>
              <a:t>Which rules did my packet follow</a:t>
            </a:r>
            <a:r>
              <a:rPr lang="en-US" sz="2700" dirty="0"/>
              <a:t>?”</a:t>
            </a:r>
          </a:p>
          <a:p>
            <a:pPr marL="0" indent="0">
              <a:buNone/>
            </a:pPr>
            <a:r>
              <a:rPr lang="en-US" sz="2700" dirty="0"/>
              <a:t>“</a:t>
            </a:r>
            <a:r>
              <a:rPr lang="en-US" sz="2700" i="1" dirty="0"/>
              <a:t>How long did it queue at each switch</a:t>
            </a:r>
            <a:r>
              <a:rPr lang="en-US" sz="2700" dirty="0"/>
              <a:t>?”</a:t>
            </a:r>
          </a:p>
          <a:p>
            <a:pPr marL="0" indent="0">
              <a:buNone/>
            </a:pPr>
            <a:r>
              <a:rPr lang="en-US" sz="2700" dirty="0"/>
              <a:t>“</a:t>
            </a:r>
            <a:r>
              <a:rPr lang="en-US" sz="2700" i="1" dirty="0"/>
              <a:t>Who did it share the queues with</a:t>
            </a:r>
            <a:r>
              <a:rPr lang="en-US" sz="2700" dirty="0"/>
              <a:t>?”</a:t>
            </a:r>
          </a:p>
          <a:p>
            <a:pPr marL="385754" indent="-385754">
              <a:buFont typeface="+mj-lt"/>
              <a:buAutoNum type="arabicPeriod"/>
            </a:pPr>
            <a:endParaRPr lang="en-US" sz="2700" dirty="0"/>
          </a:p>
        </p:txBody>
      </p:sp>
      <p:sp>
        <p:nvSpPr>
          <p:cNvPr id="5" name="TextBox 4"/>
          <p:cNvSpPr txBox="1"/>
          <p:nvPr/>
        </p:nvSpPr>
        <p:spPr>
          <a:xfrm>
            <a:off x="396241" y="4186255"/>
            <a:ext cx="8519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 programmable device can potentially answer all four questions. </a:t>
            </a:r>
          </a:p>
          <a:p>
            <a:pPr algn="ctr"/>
            <a:r>
              <a:rPr lang="en-US" sz="2100" dirty="0"/>
              <a:t>At line rate.</a:t>
            </a:r>
          </a:p>
        </p:txBody>
      </p:sp>
      <p:sp>
        <p:nvSpPr>
          <p:cNvPr id="9" name="Oval 8"/>
          <p:cNvSpPr/>
          <p:nvPr/>
        </p:nvSpPr>
        <p:spPr>
          <a:xfrm>
            <a:off x="593026" y="1567340"/>
            <a:ext cx="395597" cy="37633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591541" y="2064619"/>
            <a:ext cx="395597" cy="37633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90056" y="2544085"/>
            <a:ext cx="395597" cy="37633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588571" y="3041363"/>
            <a:ext cx="395597" cy="37633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71886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100884" y="3724976"/>
            <a:ext cx="965329" cy="987361"/>
            <a:chOff x="8134513" y="4966636"/>
            <a:chExt cx="1287105" cy="13164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8409" y="4966636"/>
              <a:ext cx="819150" cy="81915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134513" y="5729120"/>
              <a:ext cx="12871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Log, Analyze</a:t>
              </a:r>
            </a:p>
            <a:p>
              <a:pPr algn="ctr"/>
              <a:r>
                <a:rPr lang="en-US" sz="1050" dirty="0"/>
                <a:t>Replay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880" y="167019"/>
            <a:ext cx="7886700" cy="994172"/>
          </a:xfrm>
        </p:spPr>
        <p:txBody>
          <a:bodyPr/>
          <a:lstStyle/>
          <a:p>
            <a:r>
              <a:rPr lang="en-US" dirty="0"/>
              <a:t>INT: In-band Network Telemetry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197" y="2490708"/>
            <a:ext cx="489681" cy="32563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197" y="3058613"/>
            <a:ext cx="489681" cy="325638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197" y="3626517"/>
            <a:ext cx="489681" cy="325638"/>
          </a:xfrm>
          <a:prstGeom prst="rect">
            <a:avLst/>
          </a:prstGeom>
        </p:spPr>
      </p:pic>
      <p:cxnSp>
        <p:nvCxnSpPr>
          <p:cNvPr id="231" name="Straight Connector 230"/>
          <p:cNvCxnSpPr>
            <a:stCxn id="151" idx="3"/>
            <a:endCxn id="152" idx="1"/>
          </p:cNvCxnSpPr>
          <p:nvPr/>
        </p:nvCxnSpPr>
        <p:spPr>
          <a:xfrm flipV="1">
            <a:off x="3088066" y="2085624"/>
            <a:ext cx="1376132" cy="7913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151" idx="3"/>
            <a:endCxn id="153" idx="1"/>
          </p:cNvCxnSpPr>
          <p:nvPr/>
        </p:nvCxnSpPr>
        <p:spPr>
          <a:xfrm flipV="1">
            <a:off x="3088066" y="2653529"/>
            <a:ext cx="1376132" cy="2234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151" idx="3"/>
            <a:endCxn id="154" idx="1"/>
          </p:cNvCxnSpPr>
          <p:nvPr/>
        </p:nvCxnSpPr>
        <p:spPr>
          <a:xfrm>
            <a:off x="3088066" y="2876950"/>
            <a:ext cx="1376132" cy="3444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151" idx="3"/>
            <a:endCxn id="155" idx="1"/>
          </p:cNvCxnSpPr>
          <p:nvPr/>
        </p:nvCxnSpPr>
        <p:spPr>
          <a:xfrm>
            <a:off x="3088066" y="2876949"/>
            <a:ext cx="1376132" cy="9123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4937686" y="2085624"/>
            <a:ext cx="1376132" cy="7913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4937686" y="2653529"/>
            <a:ext cx="1376132" cy="2234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V="1">
            <a:off x="4937686" y="2876950"/>
            <a:ext cx="1376132" cy="3444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4937686" y="2876949"/>
            <a:ext cx="1376132" cy="9123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46" idx="3"/>
            <a:endCxn id="151" idx="1"/>
          </p:cNvCxnSpPr>
          <p:nvPr/>
        </p:nvCxnSpPr>
        <p:spPr>
          <a:xfrm>
            <a:off x="2055680" y="2874152"/>
            <a:ext cx="542705" cy="27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164" idx="2"/>
            <a:endCxn id="229" idx="3"/>
          </p:cNvCxnSpPr>
          <p:nvPr/>
        </p:nvCxnSpPr>
        <p:spPr>
          <a:xfrm flipH="1">
            <a:off x="6828329" y="2876854"/>
            <a:ext cx="514127" cy="12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>
            <a:grpSpLocks noChangeAspect="1"/>
          </p:cNvGrpSpPr>
          <p:nvPr/>
        </p:nvGrpSpPr>
        <p:grpSpPr>
          <a:xfrm>
            <a:off x="7276990" y="2743093"/>
            <a:ext cx="532717" cy="191841"/>
            <a:chOff x="12523788" y="-511175"/>
            <a:chExt cx="13454062" cy="4845051"/>
          </a:xfrm>
        </p:grpSpPr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12523788" y="-511175"/>
              <a:ext cx="13454062" cy="4845050"/>
            </a:xfrm>
            <a:custGeom>
              <a:avLst/>
              <a:gdLst>
                <a:gd name="T0" fmla="*/ 778 w 8475"/>
                <a:gd name="T1" fmla="*/ 0 h 3052"/>
                <a:gd name="T2" fmla="*/ 0 w 8475"/>
                <a:gd name="T3" fmla="*/ 777 h 3052"/>
                <a:gd name="T4" fmla="*/ 0 w 8475"/>
                <a:gd name="T5" fmla="*/ 777 h 3052"/>
                <a:gd name="T6" fmla="*/ 0 w 8475"/>
                <a:gd name="T7" fmla="*/ 3052 h 3052"/>
                <a:gd name="T8" fmla="*/ 3851 w 8475"/>
                <a:gd name="T9" fmla="*/ 3052 h 3052"/>
                <a:gd name="T10" fmla="*/ 7705 w 8475"/>
                <a:gd name="T11" fmla="*/ 3052 h 3052"/>
                <a:gd name="T12" fmla="*/ 7705 w 8475"/>
                <a:gd name="T13" fmla="*/ 3052 h 3052"/>
                <a:gd name="T14" fmla="*/ 8475 w 8475"/>
                <a:gd name="T15" fmla="*/ 2273 h 3052"/>
                <a:gd name="T16" fmla="*/ 8475 w 8475"/>
                <a:gd name="T17" fmla="*/ 0 h 3052"/>
                <a:gd name="T18" fmla="*/ 778 w 8475"/>
                <a:gd name="T19" fmla="*/ 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75" h="3052">
                  <a:moveTo>
                    <a:pt x="778" y="0"/>
                  </a:moveTo>
                  <a:lnTo>
                    <a:pt x="0" y="777"/>
                  </a:lnTo>
                  <a:lnTo>
                    <a:pt x="0" y="777"/>
                  </a:lnTo>
                  <a:lnTo>
                    <a:pt x="0" y="3052"/>
                  </a:lnTo>
                  <a:lnTo>
                    <a:pt x="3851" y="3052"/>
                  </a:lnTo>
                  <a:lnTo>
                    <a:pt x="7705" y="3052"/>
                  </a:lnTo>
                  <a:lnTo>
                    <a:pt x="7705" y="3052"/>
                  </a:lnTo>
                  <a:lnTo>
                    <a:pt x="8475" y="2273"/>
                  </a:lnTo>
                  <a:lnTo>
                    <a:pt x="8475" y="0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12523788" y="722313"/>
              <a:ext cx="12231687" cy="3611563"/>
            </a:xfrm>
            <a:custGeom>
              <a:avLst/>
              <a:gdLst>
                <a:gd name="T0" fmla="*/ 7705 w 7705"/>
                <a:gd name="T1" fmla="*/ 2275 h 2275"/>
                <a:gd name="T2" fmla="*/ 0 w 7705"/>
                <a:gd name="T3" fmla="*/ 2275 h 2275"/>
                <a:gd name="T4" fmla="*/ 0 w 7705"/>
                <a:gd name="T5" fmla="*/ 1127 h 2275"/>
                <a:gd name="T6" fmla="*/ 0 w 7705"/>
                <a:gd name="T7" fmla="*/ 0 h 2275"/>
                <a:gd name="T8" fmla="*/ 7705 w 7705"/>
                <a:gd name="T9" fmla="*/ 0 h 2275"/>
                <a:gd name="T10" fmla="*/ 7705 w 7705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5" h="2275">
                  <a:moveTo>
                    <a:pt x="7705" y="2275"/>
                  </a:moveTo>
                  <a:lnTo>
                    <a:pt x="0" y="2275"/>
                  </a:lnTo>
                  <a:lnTo>
                    <a:pt x="0" y="1127"/>
                  </a:lnTo>
                  <a:lnTo>
                    <a:pt x="0" y="0"/>
                  </a:lnTo>
                  <a:lnTo>
                    <a:pt x="7705" y="0"/>
                  </a:lnTo>
                  <a:lnTo>
                    <a:pt x="7705" y="2275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18637250" y="722313"/>
              <a:ext cx="6118225" cy="3611563"/>
            </a:xfrm>
            <a:custGeom>
              <a:avLst/>
              <a:gdLst>
                <a:gd name="T0" fmla="*/ 3854 w 3854"/>
                <a:gd name="T1" fmla="*/ 2275 h 2275"/>
                <a:gd name="T2" fmla="*/ 383 w 3854"/>
                <a:gd name="T3" fmla="*/ 2275 h 2275"/>
                <a:gd name="T4" fmla="*/ 0 w 3854"/>
                <a:gd name="T5" fmla="*/ 2275 h 2275"/>
                <a:gd name="T6" fmla="*/ 0 w 3854"/>
                <a:gd name="T7" fmla="*/ 0 h 2275"/>
                <a:gd name="T8" fmla="*/ 3854 w 3854"/>
                <a:gd name="T9" fmla="*/ 0 h 2275"/>
                <a:gd name="T10" fmla="*/ 3854 w 3854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4" h="2275">
                  <a:moveTo>
                    <a:pt x="3854" y="2275"/>
                  </a:moveTo>
                  <a:lnTo>
                    <a:pt x="383" y="2275"/>
                  </a:lnTo>
                  <a:lnTo>
                    <a:pt x="0" y="2275"/>
                  </a:lnTo>
                  <a:lnTo>
                    <a:pt x="0" y="0"/>
                  </a:lnTo>
                  <a:lnTo>
                    <a:pt x="3854" y="0"/>
                  </a:lnTo>
                  <a:lnTo>
                    <a:pt x="3854" y="2275"/>
                  </a:lnTo>
                  <a:close/>
                </a:path>
              </a:pathLst>
            </a:custGeom>
            <a:solidFill>
              <a:srgbClr val="5C5D5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4755475" y="-511175"/>
              <a:ext cx="1222375" cy="4845050"/>
            </a:xfrm>
            <a:custGeom>
              <a:avLst/>
              <a:gdLst>
                <a:gd name="T0" fmla="*/ 0 w 770"/>
                <a:gd name="T1" fmla="*/ 3052 h 3052"/>
                <a:gd name="T2" fmla="*/ 770 w 770"/>
                <a:gd name="T3" fmla="*/ 2273 h 3052"/>
                <a:gd name="T4" fmla="*/ 770 w 770"/>
                <a:gd name="T5" fmla="*/ 1901 h 3052"/>
                <a:gd name="T6" fmla="*/ 770 w 770"/>
                <a:gd name="T7" fmla="*/ 0 h 3052"/>
                <a:gd name="T8" fmla="*/ 0 w 770"/>
                <a:gd name="T9" fmla="*/ 777 h 3052"/>
                <a:gd name="T10" fmla="*/ 0 w 770"/>
                <a:gd name="T11" fmla="*/ 3052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" h="3052">
                  <a:moveTo>
                    <a:pt x="0" y="3052"/>
                  </a:moveTo>
                  <a:lnTo>
                    <a:pt x="770" y="2273"/>
                  </a:lnTo>
                  <a:lnTo>
                    <a:pt x="770" y="1901"/>
                  </a:lnTo>
                  <a:lnTo>
                    <a:pt x="770" y="0"/>
                  </a:lnTo>
                  <a:lnTo>
                    <a:pt x="0" y="777"/>
                  </a:lnTo>
                  <a:lnTo>
                    <a:pt x="0" y="305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12523788" y="-511175"/>
              <a:ext cx="13454062" cy="1233488"/>
            </a:xfrm>
            <a:custGeom>
              <a:avLst/>
              <a:gdLst>
                <a:gd name="T0" fmla="*/ 8475 w 8475"/>
                <a:gd name="T1" fmla="*/ 0 h 777"/>
                <a:gd name="T2" fmla="*/ 7705 w 8475"/>
                <a:gd name="T3" fmla="*/ 777 h 777"/>
                <a:gd name="T4" fmla="*/ 0 w 8475"/>
                <a:gd name="T5" fmla="*/ 777 h 777"/>
                <a:gd name="T6" fmla="*/ 778 w 8475"/>
                <a:gd name="T7" fmla="*/ 0 h 777"/>
                <a:gd name="T8" fmla="*/ 4237 w 8475"/>
                <a:gd name="T9" fmla="*/ 0 h 777"/>
                <a:gd name="T10" fmla="*/ 8475 w 8475"/>
                <a:gd name="T11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5" h="777">
                  <a:moveTo>
                    <a:pt x="8475" y="0"/>
                  </a:moveTo>
                  <a:lnTo>
                    <a:pt x="7705" y="777"/>
                  </a:lnTo>
                  <a:lnTo>
                    <a:pt x="0" y="777"/>
                  </a:lnTo>
                  <a:lnTo>
                    <a:pt x="778" y="0"/>
                  </a:lnTo>
                  <a:lnTo>
                    <a:pt x="4237" y="0"/>
                  </a:lnTo>
                  <a:lnTo>
                    <a:pt x="8475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2" name="Rectangle 161"/>
            <p:cNvSpPr>
              <a:spLocks noChangeArrowheads="1"/>
            </p:cNvSpPr>
            <p:nvPr/>
          </p:nvSpPr>
          <p:spPr bwMode="auto">
            <a:xfrm>
              <a:off x="13247688" y="1601788"/>
              <a:ext cx="10782300" cy="1912938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3" name="Rectangle 162"/>
            <p:cNvSpPr>
              <a:spLocks noChangeArrowheads="1"/>
            </p:cNvSpPr>
            <p:nvPr/>
          </p:nvSpPr>
          <p:spPr bwMode="auto">
            <a:xfrm>
              <a:off x="13247688" y="1601788"/>
              <a:ext cx="5389562" cy="1912938"/>
            </a:xfrm>
            <a:prstGeom prst="rect">
              <a:avLst/>
            </a:prstGeom>
            <a:solidFill>
              <a:srgbClr val="4B4A4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13874750" y="2247900"/>
              <a:ext cx="604837" cy="619125"/>
            </a:xfrm>
            <a:prstGeom prst="rect">
              <a:avLst/>
            </a:prstGeom>
            <a:solidFill>
              <a:srgbClr val="60BA5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1600090" y="2752618"/>
            <a:ext cx="532717" cy="191841"/>
            <a:chOff x="12523788" y="-511175"/>
            <a:chExt cx="13454062" cy="4845051"/>
          </a:xfrm>
        </p:grpSpPr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2523788" y="-511175"/>
              <a:ext cx="13454062" cy="4845050"/>
            </a:xfrm>
            <a:custGeom>
              <a:avLst/>
              <a:gdLst>
                <a:gd name="T0" fmla="*/ 778 w 8475"/>
                <a:gd name="T1" fmla="*/ 0 h 3052"/>
                <a:gd name="T2" fmla="*/ 0 w 8475"/>
                <a:gd name="T3" fmla="*/ 777 h 3052"/>
                <a:gd name="T4" fmla="*/ 0 w 8475"/>
                <a:gd name="T5" fmla="*/ 777 h 3052"/>
                <a:gd name="T6" fmla="*/ 0 w 8475"/>
                <a:gd name="T7" fmla="*/ 3052 h 3052"/>
                <a:gd name="T8" fmla="*/ 3851 w 8475"/>
                <a:gd name="T9" fmla="*/ 3052 h 3052"/>
                <a:gd name="T10" fmla="*/ 7705 w 8475"/>
                <a:gd name="T11" fmla="*/ 3052 h 3052"/>
                <a:gd name="T12" fmla="*/ 7705 w 8475"/>
                <a:gd name="T13" fmla="*/ 3052 h 3052"/>
                <a:gd name="T14" fmla="*/ 8475 w 8475"/>
                <a:gd name="T15" fmla="*/ 2273 h 3052"/>
                <a:gd name="T16" fmla="*/ 8475 w 8475"/>
                <a:gd name="T17" fmla="*/ 0 h 3052"/>
                <a:gd name="T18" fmla="*/ 778 w 8475"/>
                <a:gd name="T19" fmla="*/ 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75" h="3052">
                  <a:moveTo>
                    <a:pt x="778" y="0"/>
                  </a:moveTo>
                  <a:lnTo>
                    <a:pt x="0" y="777"/>
                  </a:lnTo>
                  <a:lnTo>
                    <a:pt x="0" y="777"/>
                  </a:lnTo>
                  <a:lnTo>
                    <a:pt x="0" y="3052"/>
                  </a:lnTo>
                  <a:lnTo>
                    <a:pt x="3851" y="3052"/>
                  </a:lnTo>
                  <a:lnTo>
                    <a:pt x="7705" y="3052"/>
                  </a:lnTo>
                  <a:lnTo>
                    <a:pt x="7705" y="3052"/>
                  </a:lnTo>
                  <a:lnTo>
                    <a:pt x="8475" y="2273"/>
                  </a:lnTo>
                  <a:lnTo>
                    <a:pt x="8475" y="0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2523788" y="722313"/>
              <a:ext cx="12231687" cy="3611563"/>
            </a:xfrm>
            <a:custGeom>
              <a:avLst/>
              <a:gdLst>
                <a:gd name="T0" fmla="*/ 7705 w 7705"/>
                <a:gd name="T1" fmla="*/ 2275 h 2275"/>
                <a:gd name="T2" fmla="*/ 0 w 7705"/>
                <a:gd name="T3" fmla="*/ 2275 h 2275"/>
                <a:gd name="T4" fmla="*/ 0 w 7705"/>
                <a:gd name="T5" fmla="*/ 1127 h 2275"/>
                <a:gd name="T6" fmla="*/ 0 w 7705"/>
                <a:gd name="T7" fmla="*/ 0 h 2275"/>
                <a:gd name="T8" fmla="*/ 7705 w 7705"/>
                <a:gd name="T9" fmla="*/ 0 h 2275"/>
                <a:gd name="T10" fmla="*/ 7705 w 7705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5" h="2275">
                  <a:moveTo>
                    <a:pt x="7705" y="2275"/>
                  </a:moveTo>
                  <a:lnTo>
                    <a:pt x="0" y="2275"/>
                  </a:lnTo>
                  <a:lnTo>
                    <a:pt x="0" y="1127"/>
                  </a:lnTo>
                  <a:lnTo>
                    <a:pt x="0" y="0"/>
                  </a:lnTo>
                  <a:lnTo>
                    <a:pt x="7705" y="0"/>
                  </a:lnTo>
                  <a:lnTo>
                    <a:pt x="7705" y="2275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8637250" y="722313"/>
              <a:ext cx="6118225" cy="3611563"/>
            </a:xfrm>
            <a:custGeom>
              <a:avLst/>
              <a:gdLst>
                <a:gd name="T0" fmla="*/ 3854 w 3854"/>
                <a:gd name="T1" fmla="*/ 2275 h 2275"/>
                <a:gd name="T2" fmla="*/ 383 w 3854"/>
                <a:gd name="T3" fmla="*/ 2275 h 2275"/>
                <a:gd name="T4" fmla="*/ 0 w 3854"/>
                <a:gd name="T5" fmla="*/ 2275 h 2275"/>
                <a:gd name="T6" fmla="*/ 0 w 3854"/>
                <a:gd name="T7" fmla="*/ 0 h 2275"/>
                <a:gd name="T8" fmla="*/ 3854 w 3854"/>
                <a:gd name="T9" fmla="*/ 0 h 2275"/>
                <a:gd name="T10" fmla="*/ 3854 w 3854"/>
                <a:gd name="T11" fmla="*/ 2275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4" h="2275">
                  <a:moveTo>
                    <a:pt x="3854" y="2275"/>
                  </a:moveTo>
                  <a:lnTo>
                    <a:pt x="383" y="2275"/>
                  </a:lnTo>
                  <a:lnTo>
                    <a:pt x="0" y="2275"/>
                  </a:lnTo>
                  <a:lnTo>
                    <a:pt x="0" y="0"/>
                  </a:lnTo>
                  <a:lnTo>
                    <a:pt x="3854" y="0"/>
                  </a:lnTo>
                  <a:lnTo>
                    <a:pt x="3854" y="2275"/>
                  </a:lnTo>
                  <a:close/>
                </a:path>
              </a:pathLst>
            </a:custGeom>
            <a:solidFill>
              <a:srgbClr val="5C5D5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4755475" y="-511175"/>
              <a:ext cx="1222375" cy="4845050"/>
            </a:xfrm>
            <a:custGeom>
              <a:avLst/>
              <a:gdLst>
                <a:gd name="T0" fmla="*/ 0 w 770"/>
                <a:gd name="T1" fmla="*/ 3052 h 3052"/>
                <a:gd name="T2" fmla="*/ 770 w 770"/>
                <a:gd name="T3" fmla="*/ 2273 h 3052"/>
                <a:gd name="T4" fmla="*/ 770 w 770"/>
                <a:gd name="T5" fmla="*/ 1901 h 3052"/>
                <a:gd name="T6" fmla="*/ 770 w 770"/>
                <a:gd name="T7" fmla="*/ 0 h 3052"/>
                <a:gd name="T8" fmla="*/ 0 w 770"/>
                <a:gd name="T9" fmla="*/ 777 h 3052"/>
                <a:gd name="T10" fmla="*/ 0 w 770"/>
                <a:gd name="T11" fmla="*/ 3052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0" h="3052">
                  <a:moveTo>
                    <a:pt x="0" y="3052"/>
                  </a:moveTo>
                  <a:lnTo>
                    <a:pt x="770" y="2273"/>
                  </a:lnTo>
                  <a:lnTo>
                    <a:pt x="770" y="1901"/>
                  </a:lnTo>
                  <a:lnTo>
                    <a:pt x="770" y="0"/>
                  </a:lnTo>
                  <a:lnTo>
                    <a:pt x="0" y="777"/>
                  </a:lnTo>
                  <a:lnTo>
                    <a:pt x="0" y="305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12523788" y="-511175"/>
              <a:ext cx="13454062" cy="1233488"/>
            </a:xfrm>
            <a:custGeom>
              <a:avLst/>
              <a:gdLst>
                <a:gd name="T0" fmla="*/ 8475 w 8475"/>
                <a:gd name="T1" fmla="*/ 0 h 777"/>
                <a:gd name="T2" fmla="*/ 7705 w 8475"/>
                <a:gd name="T3" fmla="*/ 777 h 777"/>
                <a:gd name="T4" fmla="*/ 0 w 8475"/>
                <a:gd name="T5" fmla="*/ 777 h 777"/>
                <a:gd name="T6" fmla="*/ 778 w 8475"/>
                <a:gd name="T7" fmla="*/ 0 h 777"/>
                <a:gd name="T8" fmla="*/ 4237 w 8475"/>
                <a:gd name="T9" fmla="*/ 0 h 777"/>
                <a:gd name="T10" fmla="*/ 8475 w 8475"/>
                <a:gd name="T11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5" h="777">
                  <a:moveTo>
                    <a:pt x="8475" y="0"/>
                  </a:moveTo>
                  <a:lnTo>
                    <a:pt x="7705" y="777"/>
                  </a:lnTo>
                  <a:lnTo>
                    <a:pt x="0" y="777"/>
                  </a:lnTo>
                  <a:lnTo>
                    <a:pt x="778" y="0"/>
                  </a:lnTo>
                  <a:lnTo>
                    <a:pt x="4237" y="0"/>
                  </a:lnTo>
                  <a:lnTo>
                    <a:pt x="8475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3247688" y="1601788"/>
              <a:ext cx="10782300" cy="1912938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3247688" y="1601788"/>
              <a:ext cx="5389562" cy="1912938"/>
            </a:xfrm>
            <a:prstGeom prst="rect">
              <a:avLst/>
            </a:prstGeom>
            <a:solidFill>
              <a:srgbClr val="4B4A4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3874750" y="2247900"/>
              <a:ext cx="604837" cy="619125"/>
            </a:xfrm>
            <a:prstGeom prst="rect">
              <a:avLst/>
            </a:prstGeom>
            <a:solidFill>
              <a:srgbClr val="60BA5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75"/>
            </a:p>
          </p:txBody>
        </p:sp>
      </p:grpSp>
      <p:sp>
        <p:nvSpPr>
          <p:cNvPr id="252" name="Freeform 251"/>
          <p:cNvSpPr/>
          <p:nvPr/>
        </p:nvSpPr>
        <p:spPr>
          <a:xfrm>
            <a:off x="2114551" y="2047876"/>
            <a:ext cx="5153025" cy="847725"/>
          </a:xfrm>
          <a:custGeom>
            <a:avLst/>
            <a:gdLst>
              <a:gd name="connsiteX0" fmla="*/ 0 w 6870700"/>
              <a:gd name="connsiteY0" fmla="*/ 1130300 h 1130300"/>
              <a:gd name="connsiteX1" fmla="*/ 939800 w 6870700"/>
              <a:gd name="connsiteY1" fmla="*/ 1130300 h 1130300"/>
              <a:gd name="connsiteX2" fmla="*/ 1282700 w 6870700"/>
              <a:gd name="connsiteY2" fmla="*/ 1117600 h 1130300"/>
              <a:gd name="connsiteX3" fmla="*/ 3213100 w 6870700"/>
              <a:gd name="connsiteY3" fmla="*/ 0 h 1130300"/>
              <a:gd name="connsiteX4" fmla="*/ 3771900 w 6870700"/>
              <a:gd name="connsiteY4" fmla="*/ 25400 h 1130300"/>
              <a:gd name="connsiteX5" fmla="*/ 5588000 w 6870700"/>
              <a:gd name="connsiteY5" fmla="*/ 1117600 h 1130300"/>
              <a:gd name="connsiteX6" fmla="*/ 6870700 w 6870700"/>
              <a:gd name="connsiteY6" fmla="*/ 11049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0700" h="1130300">
                <a:moveTo>
                  <a:pt x="0" y="1130300"/>
                </a:moveTo>
                <a:lnTo>
                  <a:pt x="939800" y="1130300"/>
                </a:lnTo>
                <a:lnTo>
                  <a:pt x="1282700" y="1117600"/>
                </a:lnTo>
                <a:lnTo>
                  <a:pt x="3213100" y="0"/>
                </a:lnTo>
                <a:lnTo>
                  <a:pt x="3771900" y="25400"/>
                </a:lnTo>
                <a:lnTo>
                  <a:pt x="5588000" y="1117600"/>
                </a:lnTo>
                <a:lnTo>
                  <a:pt x="6870700" y="1104900"/>
                </a:lnTo>
              </a:path>
            </a:pathLst>
          </a:custGeom>
          <a:noFill/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385" y="2714129"/>
            <a:ext cx="489681" cy="325638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197" y="1922804"/>
            <a:ext cx="489681" cy="325638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648" y="2715236"/>
            <a:ext cx="489681" cy="325638"/>
          </a:xfrm>
          <a:prstGeom prst="rect">
            <a:avLst/>
          </a:prstGeom>
        </p:spPr>
      </p:pic>
      <p:sp>
        <p:nvSpPr>
          <p:cNvPr id="261" name="Rounded Rectangle 260"/>
          <p:cNvSpPr/>
          <p:nvPr/>
        </p:nvSpPr>
        <p:spPr>
          <a:xfrm>
            <a:off x="1545109" y="1408332"/>
            <a:ext cx="2682122" cy="3514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solidFill>
                  <a:schemeClr val="tx2"/>
                </a:solidFill>
              </a:rPr>
              <a:t>Add</a:t>
            </a:r>
            <a:r>
              <a:rPr lang="en-US" sz="1275" i="1" dirty="0">
                <a:solidFill>
                  <a:schemeClr val="tx2"/>
                </a:solidFill>
              </a:rPr>
              <a:t>: </a:t>
            </a:r>
            <a:r>
              <a:rPr lang="en-US" sz="1275" i="1" dirty="0" err="1">
                <a:solidFill>
                  <a:schemeClr val="tx2"/>
                </a:solidFill>
              </a:rPr>
              <a:t>SwitchID</a:t>
            </a:r>
            <a:r>
              <a:rPr lang="en-US" sz="1275" i="1" dirty="0">
                <a:solidFill>
                  <a:schemeClr val="tx2"/>
                </a:solidFill>
              </a:rPr>
              <a:t>, Arrival Time, </a:t>
            </a:r>
            <a:br>
              <a:rPr lang="en-US" sz="1275" i="1" dirty="0">
                <a:solidFill>
                  <a:schemeClr val="tx2"/>
                </a:solidFill>
              </a:rPr>
            </a:br>
            <a:r>
              <a:rPr lang="en-US" sz="1275" i="1" dirty="0">
                <a:solidFill>
                  <a:schemeClr val="tx2"/>
                </a:solidFill>
              </a:rPr>
              <a:t>Queue Delay, Matched Rules, </a:t>
            </a:r>
            <a:r>
              <a:rPr lang="is-IS" sz="1275" i="1" dirty="0">
                <a:solidFill>
                  <a:schemeClr val="tx2"/>
                </a:solidFill>
              </a:rPr>
              <a:t>…</a:t>
            </a:r>
            <a:endParaRPr lang="en-US" sz="1275" i="1" dirty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09943" y="1759792"/>
            <a:ext cx="2478945" cy="924485"/>
            <a:chOff x="8219682" y="2400114"/>
            <a:chExt cx="3305260" cy="1232647"/>
          </a:xfrm>
        </p:grpSpPr>
        <p:cxnSp>
          <p:nvCxnSpPr>
            <p:cNvPr id="263" name="Straight Connector 262"/>
            <p:cNvCxnSpPr>
              <a:stCxn id="61" idx="0"/>
            </p:cNvCxnSpPr>
            <p:nvPr/>
          </p:nvCxnSpPr>
          <p:spPr>
            <a:xfrm flipH="1" flipV="1">
              <a:off x="8219682" y="2400114"/>
              <a:ext cx="1752322" cy="1232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61" idx="0"/>
            </p:cNvCxnSpPr>
            <p:nvPr/>
          </p:nvCxnSpPr>
          <p:spPr>
            <a:xfrm flipV="1">
              <a:off x="9972004" y="2400114"/>
              <a:ext cx="1552938" cy="1232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ounded Rectangle 59"/>
          <p:cNvSpPr/>
          <p:nvPr/>
        </p:nvSpPr>
        <p:spPr>
          <a:xfrm>
            <a:off x="1824956" y="2699885"/>
            <a:ext cx="303076" cy="142875"/>
          </a:xfrm>
          <a:prstGeom prst="round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grpSp>
        <p:nvGrpSpPr>
          <p:cNvPr id="6" name="Group 5"/>
          <p:cNvGrpSpPr/>
          <p:nvPr/>
        </p:nvGrpSpPr>
        <p:grpSpPr>
          <a:xfrm>
            <a:off x="2772646" y="2684276"/>
            <a:ext cx="303076" cy="142875"/>
            <a:chOff x="3709917" y="3569367"/>
            <a:chExt cx="404101" cy="190500"/>
          </a:xfrm>
        </p:grpSpPr>
        <p:sp>
          <p:nvSpPr>
            <p:cNvPr id="61" name="Rounded Rectangle 60"/>
            <p:cNvSpPr/>
            <p:nvPr/>
          </p:nvSpPr>
          <p:spPr>
            <a:xfrm>
              <a:off x="3709917" y="3569367"/>
              <a:ext cx="404101" cy="1905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rgbClr val="92D05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5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020952" y="3583914"/>
              <a:ext cx="49398" cy="168936"/>
            </a:xfrm>
            <a:prstGeom prst="roundRect">
              <a:avLst/>
            </a:prstGeom>
            <a:solidFill>
              <a:srgbClr val="7030A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547975" y="1850600"/>
            <a:ext cx="303076" cy="142875"/>
            <a:chOff x="3709917" y="3569367"/>
            <a:chExt cx="404101" cy="190500"/>
          </a:xfrm>
        </p:grpSpPr>
        <p:sp>
          <p:nvSpPr>
            <p:cNvPr id="65" name="Rounded Rectangle 64"/>
            <p:cNvSpPr/>
            <p:nvPr/>
          </p:nvSpPr>
          <p:spPr>
            <a:xfrm>
              <a:off x="3709917" y="3569367"/>
              <a:ext cx="404101" cy="1905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rgbClr val="92D05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5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020952" y="3583914"/>
              <a:ext cx="49398" cy="168936"/>
            </a:xfrm>
            <a:prstGeom prst="roundRect">
              <a:avLst/>
            </a:prstGeom>
            <a:solidFill>
              <a:srgbClr val="7030A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3957452" y="3583914"/>
              <a:ext cx="49398" cy="168936"/>
            </a:xfrm>
            <a:prstGeom prst="roundRect">
              <a:avLst/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71" name="Rounded Rectangle 70"/>
          <p:cNvSpPr/>
          <p:nvPr/>
        </p:nvSpPr>
        <p:spPr>
          <a:xfrm>
            <a:off x="6410480" y="2697284"/>
            <a:ext cx="303076" cy="142875"/>
          </a:xfrm>
          <a:prstGeom prst="round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5"/>
          </a:p>
        </p:txBody>
      </p:sp>
      <p:grpSp>
        <p:nvGrpSpPr>
          <p:cNvPr id="9" name="Group 8"/>
          <p:cNvGrpSpPr/>
          <p:nvPr/>
        </p:nvGrpSpPr>
        <p:grpSpPr>
          <a:xfrm>
            <a:off x="6553030" y="2708194"/>
            <a:ext cx="127775" cy="126702"/>
            <a:chOff x="8737373" y="3610925"/>
            <a:chExt cx="170366" cy="168936"/>
          </a:xfrm>
        </p:grpSpPr>
        <p:sp>
          <p:nvSpPr>
            <p:cNvPr id="72" name="Rounded Rectangle 71"/>
            <p:cNvSpPr/>
            <p:nvPr/>
          </p:nvSpPr>
          <p:spPr>
            <a:xfrm>
              <a:off x="8858341" y="3610925"/>
              <a:ext cx="49398" cy="168936"/>
            </a:xfrm>
            <a:prstGeom prst="roundRect">
              <a:avLst/>
            </a:prstGeom>
            <a:solidFill>
              <a:srgbClr val="7030A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8794841" y="3610925"/>
              <a:ext cx="49398" cy="168936"/>
            </a:xfrm>
            <a:prstGeom prst="roundRect">
              <a:avLst/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8737373" y="3610925"/>
              <a:ext cx="49398" cy="168936"/>
            </a:xfrm>
            <a:prstGeom prst="roundRect">
              <a:avLst/>
            </a:prstGeom>
            <a:solidFill>
              <a:srgbClr val="FF00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cxnSp>
        <p:nvCxnSpPr>
          <p:cNvPr id="76" name="Straight Connector 75"/>
          <p:cNvCxnSpPr>
            <a:stCxn id="7" idx="0"/>
            <a:endCxn id="229" idx="2"/>
          </p:cNvCxnSpPr>
          <p:nvPr/>
        </p:nvCxnSpPr>
        <p:spPr>
          <a:xfrm flipV="1">
            <a:off x="6583488" y="3040875"/>
            <a:ext cx="0" cy="6841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6932" y="2381447"/>
            <a:ext cx="14911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Original Packet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10552" y="3309827"/>
            <a:ext cx="1132286" cy="1240929"/>
            <a:chOff x="9080735" y="4413103"/>
            <a:chExt cx="1509715" cy="16545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80735" y="4413103"/>
              <a:ext cx="1509715" cy="1509715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9351272" y="5729120"/>
              <a:ext cx="96864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Visualize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06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116 L 0.10351 -0.0027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-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0.19258 -0.1636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22" y="-81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20534 0.16551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826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46 L 0.10469 -0.00046 " pathEditMode="relative" ptsTypes="AA">
                                      <p:cBhvr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-0.00013 0.19514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  <p:bldP spid="60" grpId="0" animBg="1"/>
      <p:bldP spid="60" grpId="1" animBg="1"/>
      <p:bldP spid="71" grpId="0" animBg="1"/>
      <p:bldP spid="71" grpId="1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9309" y="147051"/>
            <a:ext cx="8686800" cy="479822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alibri Light" charset="0"/>
                <a:ea typeface="Calibri Light" charset="0"/>
                <a:cs typeface="Calibri Light" charset="0"/>
              </a:rPr>
              <a:t>Example using INT</a:t>
            </a:r>
            <a:endParaRPr lang="en-US" sz="3000" dirty="0"/>
          </a:p>
        </p:txBody>
      </p:sp>
      <p:pic>
        <p:nvPicPr>
          <p:cNvPr id="10" name="Picture 2" descr="https://lh5.googleusercontent.com/HV6JUbit6udTU58nrCWNV7FyQCjNUZ9XoTUJCYBFKw8cJsNdmxywBM9ftVys9_fh7liy0IUA66H5kDamzp0WHMVsxzq1rS28u6zMKHAXSJxvXd4idUIuUF0clffOLG0T1r27AEy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49"/>
          <a:stretch/>
        </p:blipFill>
        <p:spPr bwMode="auto">
          <a:xfrm>
            <a:off x="278325" y="596529"/>
            <a:ext cx="7133729" cy="45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E4A53A-FD44-8E45-9E8E-50D7D8B74653}"/>
              </a:ext>
            </a:extLst>
          </p:cNvPr>
          <p:cNvSpPr/>
          <p:nvPr/>
        </p:nvSpPr>
        <p:spPr>
          <a:xfrm>
            <a:off x="5781675" y="523875"/>
            <a:ext cx="176212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3288-725A-3F4C-B220-98CB2EE73F70}"/>
              </a:ext>
            </a:extLst>
          </p:cNvPr>
          <p:cNvSpPr txBox="1"/>
          <p:nvPr/>
        </p:nvSpPr>
        <p:spPr>
          <a:xfrm>
            <a:off x="4343400" y="280035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[nanoseconds]</a:t>
            </a:r>
          </a:p>
        </p:txBody>
      </p:sp>
    </p:spTree>
    <p:extLst>
      <p:ext uri="{BB962C8B-B14F-4D97-AF65-F5344CB8AC3E}">
        <p14:creationId xmlns:p14="http://schemas.microsoft.com/office/powerpoint/2010/main" val="366730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267D-3B69-664B-A018-31A56354C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51690-3365-FA4A-87CD-7EBEDE411D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44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A11A7-4FC5-5149-86EF-EA2BCA95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said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54B28-7E92-214E-8383-470B4ECA1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 err="1">
                <a:solidFill>
                  <a:schemeClr val="accent2"/>
                </a:solidFill>
              </a:rPr>
              <a:t>Amalee</a:t>
            </a:r>
            <a:r>
              <a:rPr lang="en-US" sz="1600" dirty="0">
                <a:solidFill>
                  <a:schemeClr val="accent2"/>
                </a:solidFill>
              </a:rPr>
              <a:t> Wilson </a:t>
            </a:r>
          </a:p>
          <a:p>
            <a:pPr marL="0" indent="0">
              <a:buNone/>
            </a:pPr>
            <a:r>
              <a:rPr lang="en-US" sz="1600" dirty="0"/>
              <a:t>There’s a key phrase in the abstract, “contrary to concerns within the community,” and I’m curious about what those concerns are.  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E3303-C91F-3846-813E-542ED0B72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F5D1F-6A54-A841-AD98-E6EEE9492094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96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523B7-9871-FB4D-8710-D448A315A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“Programmable switches run 10x slower, consume more power and cost more.”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F2772-06B5-BC43-ACC7-C0661BEEC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2647950"/>
            <a:ext cx="6400800" cy="1314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Conventional wisdom in 2010</a:t>
            </a:r>
          </a:p>
        </p:txBody>
      </p:sp>
    </p:spTree>
    <p:extLst>
      <p:ext uri="{BB962C8B-B14F-4D97-AF65-F5344CB8AC3E}">
        <p14:creationId xmlns:p14="http://schemas.microsoft.com/office/powerpoint/2010/main" val="218985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Forwarding Speeds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200151"/>
          <a:ext cx="8686800" cy="3394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0414B7-A999-4844-8710-AD380A001A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435" y="2611725"/>
            <a:ext cx="774006" cy="582568"/>
          </a:xfrm>
          <a:prstGeom prst="rect">
            <a:avLst/>
          </a:prstGeom>
          <a:noFill/>
        </p:spPr>
        <p:txBody>
          <a:bodyPr wrap="none" lIns="81635" tIns="40817" rIns="81635" bIns="40817" rtlCol="0">
            <a:spAutoFit/>
          </a:bodyPr>
          <a:lstStyle/>
          <a:p>
            <a:r>
              <a:rPr lang="en-US" sz="2125" dirty="0"/>
              <a:t>Gb/s</a:t>
            </a:r>
          </a:p>
          <a:p>
            <a:r>
              <a:rPr lang="en-US" sz="1125" dirty="0"/>
              <a:t>(per chip)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3800" y="2190750"/>
            <a:ext cx="1295400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9EE3E3-4091-A047-B8E1-11F2BFE33119}"/>
              </a:ext>
            </a:extLst>
          </p:cNvPr>
          <p:cNvGrpSpPr/>
          <p:nvPr/>
        </p:nvGrpSpPr>
        <p:grpSpPr>
          <a:xfrm>
            <a:off x="6179344" y="983071"/>
            <a:ext cx="1126666" cy="902880"/>
            <a:chOff x="9556251" y="2000358"/>
            <a:chExt cx="1802666" cy="14446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275CD2-7D75-0146-9F5E-A6F070CA353B}"/>
                </a:ext>
              </a:extLst>
            </p:cNvPr>
            <p:cNvSpPr txBox="1"/>
            <p:nvPr/>
          </p:nvSpPr>
          <p:spPr>
            <a:xfrm>
              <a:off x="9556251" y="2000358"/>
              <a:ext cx="1802666" cy="685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81635" tIns="40817" rIns="81635" bIns="40817" rtlCol="0">
              <a:spAutoFit/>
            </a:bodyPr>
            <a:lstStyle/>
            <a:p>
              <a:r>
                <a:rPr lang="en-US" sz="2250" dirty="0"/>
                <a:t>6.4Tb/s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0BC7D6-82CE-4D4F-BBEC-DFE00D774C8A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0457584" y="2686246"/>
              <a:ext cx="0" cy="75872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061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Forwarding Speeds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200151"/>
          <a:ext cx="8686800" cy="3394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0414B7-A999-4844-8710-AD380A001A2D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742677" y="1885950"/>
            <a:ext cx="627420" cy="781437"/>
            <a:chOff x="6028983" y="2804365"/>
            <a:chExt cx="627420" cy="915427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028983" y="2804365"/>
              <a:ext cx="0" cy="91542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058162" y="2930108"/>
              <a:ext cx="598241" cy="4687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80x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7435" y="2611725"/>
            <a:ext cx="774006" cy="582568"/>
          </a:xfrm>
          <a:prstGeom prst="rect">
            <a:avLst/>
          </a:prstGeom>
          <a:noFill/>
        </p:spPr>
        <p:txBody>
          <a:bodyPr wrap="none" lIns="81635" tIns="40817" rIns="81635" bIns="40817" rtlCol="0">
            <a:spAutoFit/>
          </a:bodyPr>
          <a:lstStyle/>
          <a:p>
            <a:r>
              <a:rPr lang="en-US" sz="2125" dirty="0"/>
              <a:t>Gb/s</a:t>
            </a:r>
          </a:p>
          <a:p>
            <a:r>
              <a:rPr lang="en-US" sz="1125" dirty="0"/>
              <a:t>(per chip)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179344" y="983071"/>
            <a:ext cx="1126666" cy="902880"/>
            <a:chOff x="9556251" y="2000358"/>
            <a:chExt cx="1802666" cy="1444608"/>
          </a:xfrm>
        </p:grpSpPr>
        <p:sp>
          <p:nvSpPr>
            <p:cNvPr id="20" name="TextBox 19"/>
            <p:cNvSpPr txBox="1"/>
            <p:nvPr/>
          </p:nvSpPr>
          <p:spPr>
            <a:xfrm>
              <a:off x="9556251" y="2000358"/>
              <a:ext cx="1802666" cy="685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81635" tIns="40817" rIns="81635" bIns="40817" rtlCol="0">
              <a:spAutoFit/>
            </a:bodyPr>
            <a:lstStyle/>
            <a:p>
              <a:r>
                <a:rPr lang="en-US" sz="2250" dirty="0"/>
                <a:t>6.4Tb/s</a:t>
              </a:r>
            </a:p>
          </p:txBody>
        </p:sp>
        <p:cxnSp>
          <p:nvCxnSpPr>
            <p:cNvPr id="21" name="Straight Arrow Connector 20"/>
            <p:cNvCxnSpPr>
              <a:cxnSpLocks/>
              <a:stCxn id="20" idx="2"/>
            </p:cNvCxnSpPr>
            <p:nvPr/>
          </p:nvCxnSpPr>
          <p:spPr>
            <a:xfrm>
              <a:off x="10457584" y="2686246"/>
              <a:ext cx="0" cy="75872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645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Specific Processors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16964" y="1450998"/>
            <a:ext cx="1438214" cy="2861037"/>
            <a:chOff x="555952" y="1934664"/>
            <a:chExt cx="1917618" cy="3814715"/>
          </a:xfrm>
        </p:grpSpPr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 flipH="1">
              <a:off x="1399333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8" b="96623" l="4000" r="979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278" y="4232169"/>
              <a:ext cx="1010108" cy="8693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05481" y="5318492"/>
              <a:ext cx="7891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CPU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5952" y="1934664"/>
              <a:ext cx="1917618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Computers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55952" y="2646297"/>
              <a:ext cx="1706301" cy="1057534"/>
              <a:chOff x="1136522" y="2646297"/>
              <a:chExt cx="1706301" cy="1057534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rgbClr val="F5B800"/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Java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1981371" y="1450999"/>
            <a:ext cx="1332543" cy="2859408"/>
            <a:chOff x="2641828" y="1934664"/>
            <a:chExt cx="1776724" cy="38125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8" b="96415" l="1000" r="96778">
                          <a14:foregroundMark x1="29778" y1="34340" x2="29778" y2="34340"/>
                          <a14:foregroundMark x1="25111" y1="49623" x2="25111" y2="496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80165" y="4144015"/>
              <a:ext cx="1608267" cy="94709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185217" y="5316322"/>
              <a:ext cx="8019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GPU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4435" y="1934664"/>
              <a:ext cx="161411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Graphics</a:t>
              </a:r>
            </a:p>
          </p:txBody>
        </p:sp>
        <p:cxnSp>
          <p:nvCxnSpPr>
            <p:cNvPr id="52" name="Straight Arrow Connector 51"/>
            <p:cNvCxnSpPr>
              <a:stCxn id="54" idx="2"/>
            </p:cNvCxnSpPr>
            <p:nvPr/>
          </p:nvCxnSpPr>
          <p:spPr>
            <a:xfrm flipH="1">
              <a:off x="3485209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2641828" y="2646297"/>
              <a:ext cx="1706301" cy="1057534"/>
              <a:chOff x="1136522" y="2646297"/>
              <a:chExt cx="1706301" cy="1057534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rgbClr val="F5B800"/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OpenCL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392577" y="1262965"/>
            <a:ext cx="1454244" cy="3046194"/>
            <a:chOff x="4523437" y="1683953"/>
            <a:chExt cx="1938992" cy="406159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482" l="0" r="100000">
                          <a14:foregroundMark x1="13534" y1="46114" x2="13534" y2="461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92131" y="4294089"/>
              <a:ext cx="995630" cy="72239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08932" y="5314659"/>
              <a:ext cx="7741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DSP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23437" y="1683953"/>
              <a:ext cx="1938992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Signal </a:t>
              </a:r>
            </a:p>
            <a:p>
              <a:pPr algn="ctr"/>
              <a:r>
                <a:rPr lang="en-US" dirty="0"/>
                <a:t>Processing</a:t>
              </a:r>
            </a:p>
          </p:txBody>
        </p:sp>
        <p:cxnSp>
          <p:nvCxnSpPr>
            <p:cNvPr id="56" name="Straight Arrow Connector 55"/>
            <p:cNvCxnSpPr>
              <a:stCxn id="58" idx="2"/>
            </p:cNvCxnSpPr>
            <p:nvPr/>
          </p:nvCxnSpPr>
          <p:spPr>
            <a:xfrm flipH="1">
              <a:off x="5571085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4727704" y="2646297"/>
              <a:ext cx="1706301" cy="1057534"/>
              <a:chOff x="1136522" y="2646297"/>
              <a:chExt cx="1706301" cy="1057534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rgbClr val="F5B800"/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Matlab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5110185" y="1231286"/>
            <a:ext cx="1279726" cy="3063341"/>
            <a:chOff x="6813580" y="1641714"/>
            <a:chExt cx="1706301" cy="4084454"/>
          </a:xfrm>
        </p:grpSpPr>
        <p:sp>
          <p:nvSpPr>
            <p:cNvPr id="30" name="TextBox 29"/>
            <p:cNvSpPr txBox="1"/>
            <p:nvPr/>
          </p:nvSpPr>
          <p:spPr>
            <a:xfrm>
              <a:off x="6873308" y="1641714"/>
              <a:ext cx="1577782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Machine</a:t>
              </a:r>
            </a:p>
            <a:p>
              <a:pPr algn="ctr"/>
              <a:r>
                <a:rPr lang="en-US" dirty="0"/>
                <a:t>Learning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2929" y="4112835"/>
              <a:ext cx="45995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0" dirty="0"/>
                <a:t>?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9"/>
            <a:srcRect l="12285" t="5098" r="13886" b="32726"/>
            <a:stretch/>
          </p:blipFill>
          <p:spPr>
            <a:xfrm>
              <a:off x="7188764" y="4256356"/>
              <a:ext cx="1027977" cy="66834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421264" y="5295281"/>
              <a:ext cx="7591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/>
                <a:t>TPU</a:t>
              </a:r>
            </a:p>
          </p:txBody>
        </p:sp>
        <p:cxnSp>
          <p:nvCxnSpPr>
            <p:cNvPr id="60" name="Straight Arrow Connector 59"/>
            <p:cNvCxnSpPr>
              <a:stCxn id="62" idx="2"/>
            </p:cNvCxnSpPr>
            <p:nvPr/>
          </p:nvCxnSpPr>
          <p:spPr>
            <a:xfrm flipH="1">
              <a:off x="7656961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6813580" y="2646297"/>
              <a:ext cx="1706301" cy="1057534"/>
              <a:chOff x="1136522" y="2646297"/>
              <a:chExt cx="1706301" cy="1057534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rgbClr val="F5B800"/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</a:rPr>
                  <a:t>TensorFlow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6538516" y="1443505"/>
            <a:ext cx="2119721" cy="2106864"/>
            <a:chOff x="8718018" y="1924673"/>
            <a:chExt cx="2826294" cy="2809151"/>
          </a:xfrm>
        </p:grpSpPr>
        <p:sp>
          <p:nvSpPr>
            <p:cNvPr id="44" name="TextBox 43"/>
            <p:cNvSpPr txBox="1"/>
            <p:nvPr/>
          </p:nvSpPr>
          <p:spPr>
            <a:xfrm>
              <a:off x="9586083" y="1924673"/>
              <a:ext cx="195822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Networking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436899" y="4149048"/>
              <a:ext cx="45995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0" dirty="0"/>
                <a:t>?</a:t>
              </a:r>
            </a:p>
          </p:txBody>
        </p:sp>
        <p:cxnSp>
          <p:nvCxnSpPr>
            <p:cNvPr id="64" name="Straight Arrow Connector 63"/>
            <p:cNvCxnSpPr>
              <a:stCxn id="66" idx="2"/>
            </p:cNvCxnSpPr>
            <p:nvPr/>
          </p:nvCxnSpPr>
          <p:spPr>
            <a:xfrm flipH="1">
              <a:off x="10613694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9770313" y="2646297"/>
              <a:ext cx="1706301" cy="1057534"/>
              <a:chOff x="1136522" y="2646297"/>
              <a:chExt cx="1706301" cy="1057534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rgbClr val="F5B800"/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Language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8718018" y="2746893"/>
              <a:ext cx="9643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1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Specific Processors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1049500" y="2392865"/>
            <a:ext cx="7328" cy="718847"/>
          </a:xfrm>
          <a:prstGeom prst="straightConnector1">
            <a:avLst/>
          </a:prstGeom>
          <a:ln w="38100" cmpd="sng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8" b="96623" l="4000" r="9796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709" y="3174127"/>
            <a:ext cx="757581" cy="6519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9111" y="3988870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CPU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6964" y="1450998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16964" y="1984723"/>
            <a:ext cx="1279726" cy="793151"/>
            <a:chOff x="1136522" y="2646297"/>
            <a:chExt cx="1706301" cy="1057534"/>
          </a:xfrm>
        </p:grpSpPr>
        <p:sp>
          <p:nvSpPr>
            <p:cNvPr id="6" name="Rounded Rectangle 5"/>
            <p:cNvSpPr/>
            <p:nvPr/>
          </p:nvSpPr>
          <p:spPr>
            <a:xfrm>
              <a:off x="1136522" y="2646297"/>
              <a:ext cx="1706301" cy="544189"/>
            </a:xfrm>
            <a:prstGeom prst="roundRect">
              <a:avLst/>
            </a:prstGeom>
            <a:solidFill>
              <a:srgbClr val="F5B800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Java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136522" y="3192111"/>
              <a:ext cx="1706301" cy="5117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Compiler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81371" y="1450999"/>
            <a:ext cx="1332543" cy="2859408"/>
            <a:chOff x="2641828" y="1934664"/>
            <a:chExt cx="1776724" cy="38125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8" b="96415" l="1000" r="96778">
                          <a14:foregroundMark x1="29778" y1="34340" x2="29778" y2="34340"/>
                          <a14:foregroundMark x1="25111" y1="49623" x2="25111" y2="496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80165" y="4144015"/>
              <a:ext cx="1608267" cy="94709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185217" y="5316322"/>
              <a:ext cx="8019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GPU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4435" y="1934664"/>
              <a:ext cx="161411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Graphics</a:t>
              </a:r>
            </a:p>
          </p:txBody>
        </p:sp>
        <p:cxnSp>
          <p:nvCxnSpPr>
            <p:cNvPr id="52" name="Straight Arrow Connector 51"/>
            <p:cNvCxnSpPr>
              <a:stCxn id="54" idx="2"/>
            </p:cNvCxnSpPr>
            <p:nvPr/>
          </p:nvCxnSpPr>
          <p:spPr>
            <a:xfrm flipH="1">
              <a:off x="3485209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2641828" y="2646297"/>
              <a:ext cx="1706301" cy="1057534"/>
              <a:chOff x="1136522" y="2646297"/>
              <a:chExt cx="1706301" cy="1057534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rgbClr val="F5B800"/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OpenCL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392577" y="1262965"/>
            <a:ext cx="1454244" cy="3046194"/>
            <a:chOff x="4523437" y="1683953"/>
            <a:chExt cx="1938992" cy="406159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482" l="0" r="100000">
                          <a14:foregroundMark x1="13534" y1="46114" x2="13534" y2="461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92131" y="4294089"/>
              <a:ext cx="995630" cy="72239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08932" y="5314659"/>
              <a:ext cx="7741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DSP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23437" y="1683953"/>
              <a:ext cx="1938992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Signal </a:t>
              </a:r>
            </a:p>
            <a:p>
              <a:pPr algn="ctr"/>
              <a:r>
                <a:rPr lang="en-US" dirty="0"/>
                <a:t>Processing</a:t>
              </a:r>
            </a:p>
          </p:txBody>
        </p:sp>
        <p:cxnSp>
          <p:nvCxnSpPr>
            <p:cNvPr id="56" name="Straight Arrow Connector 55"/>
            <p:cNvCxnSpPr>
              <a:stCxn id="58" idx="2"/>
            </p:cNvCxnSpPr>
            <p:nvPr/>
          </p:nvCxnSpPr>
          <p:spPr>
            <a:xfrm flipH="1">
              <a:off x="5571085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4727704" y="2646297"/>
              <a:ext cx="1706301" cy="1057534"/>
              <a:chOff x="1136522" y="2646297"/>
              <a:chExt cx="1706301" cy="1057534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rgbClr val="F5B800"/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Matlab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5110185" y="1231286"/>
            <a:ext cx="1279726" cy="3063341"/>
            <a:chOff x="6813580" y="1641714"/>
            <a:chExt cx="1706301" cy="4084454"/>
          </a:xfrm>
        </p:grpSpPr>
        <p:sp>
          <p:nvSpPr>
            <p:cNvPr id="30" name="TextBox 29"/>
            <p:cNvSpPr txBox="1"/>
            <p:nvPr/>
          </p:nvSpPr>
          <p:spPr>
            <a:xfrm>
              <a:off x="6873308" y="1641714"/>
              <a:ext cx="1577782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Machine</a:t>
              </a:r>
            </a:p>
            <a:p>
              <a:pPr algn="ctr"/>
              <a:r>
                <a:rPr lang="en-US" dirty="0"/>
                <a:t>Learning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2929" y="4112835"/>
              <a:ext cx="45995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0" dirty="0"/>
                <a:t>?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9"/>
            <a:srcRect l="12285" t="5098" r="13886" b="32726"/>
            <a:stretch/>
          </p:blipFill>
          <p:spPr>
            <a:xfrm>
              <a:off x="7188764" y="4256356"/>
              <a:ext cx="1027977" cy="66834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421264" y="5295281"/>
              <a:ext cx="7591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TPU</a:t>
              </a:r>
            </a:p>
          </p:txBody>
        </p:sp>
        <p:cxnSp>
          <p:nvCxnSpPr>
            <p:cNvPr id="60" name="Straight Arrow Connector 59"/>
            <p:cNvCxnSpPr>
              <a:stCxn id="62" idx="2"/>
            </p:cNvCxnSpPr>
            <p:nvPr/>
          </p:nvCxnSpPr>
          <p:spPr>
            <a:xfrm flipH="1">
              <a:off x="7656961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6813580" y="2646297"/>
              <a:ext cx="1706301" cy="1057534"/>
              <a:chOff x="1136522" y="2646297"/>
              <a:chExt cx="1706301" cy="1057534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rgbClr val="F5B800"/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</a:rPr>
                  <a:t>TensorFlow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A5642E3-ABFB-8A41-8AB2-CD9CC6B7034B}"/>
              </a:ext>
            </a:extLst>
          </p:cNvPr>
          <p:cNvSpPr txBox="1"/>
          <p:nvPr/>
        </p:nvSpPr>
        <p:spPr>
          <a:xfrm>
            <a:off x="6538514" y="2060170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&gt;&gt;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581507-B29A-084B-A0FA-66BF39DAA6C4}"/>
              </a:ext>
            </a:extLst>
          </p:cNvPr>
          <p:cNvGrpSpPr/>
          <p:nvPr/>
        </p:nvGrpSpPr>
        <p:grpSpPr>
          <a:xfrm>
            <a:off x="6893947" y="1443505"/>
            <a:ext cx="1992701" cy="2331689"/>
            <a:chOff x="6893947" y="1443505"/>
            <a:chExt cx="1992701" cy="233168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7B693D6-AAAA-6346-A981-879570F29A3A}"/>
                </a:ext>
              </a:extLst>
            </p:cNvPr>
            <p:cNvSpPr txBox="1"/>
            <p:nvPr/>
          </p:nvSpPr>
          <p:spPr>
            <a:xfrm>
              <a:off x="7189563" y="1443505"/>
              <a:ext cx="1468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Networking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B5F742-53A0-5748-B9AF-76FD5F792EB4}"/>
                </a:ext>
              </a:extLst>
            </p:cNvPr>
            <p:cNvCxnSpPr>
              <a:stCxn id="49" idx="2"/>
            </p:cNvCxnSpPr>
            <p:nvPr/>
          </p:nvCxnSpPr>
          <p:spPr>
            <a:xfrm flipH="1">
              <a:off x="7960270" y="2392864"/>
              <a:ext cx="7328" cy="718847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F6D5B0E-A37A-8349-960D-AF8E4EA7335F}"/>
                </a:ext>
              </a:extLst>
            </p:cNvPr>
            <p:cNvGrpSpPr/>
            <p:nvPr/>
          </p:nvGrpSpPr>
          <p:grpSpPr>
            <a:xfrm>
              <a:off x="7327735" y="1984723"/>
              <a:ext cx="1279726" cy="793151"/>
              <a:chOff x="1136522" y="2646297"/>
              <a:chExt cx="1706301" cy="1057534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1F1D0E62-1B91-8F43-AA4F-6C1814CAA204}"/>
                  </a:ext>
                </a:extLst>
              </p:cNvPr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rgbClr val="F5B800"/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P4</a:t>
                </a:r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1CC66988-513B-8342-B21E-B3881B1C1213}"/>
                  </a:ext>
                </a:extLst>
              </p:cNvPr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930CE63-9347-2043-997B-9D9A3E07AF27}"/>
                </a:ext>
              </a:extLst>
            </p:cNvPr>
            <p:cNvGrpSpPr/>
            <p:nvPr/>
          </p:nvGrpSpPr>
          <p:grpSpPr>
            <a:xfrm>
              <a:off x="6893947" y="3112930"/>
              <a:ext cx="1992701" cy="662264"/>
              <a:chOff x="4388696" y="5253651"/>
              <a:chExt cx="2656935" cy="88301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3F3B105E-550B-8648-9947-BA61D81D4236}"/>
                  </a:ext>
                </a:extLst>
              </p:cNvPr>
              <p:cNvGrpSpPr/>
              <p:nvPr/>
            </p:nvGrpSpPr>
            <p:grpSpPr>
              <a:xfrm>
                <a:off x="4785895" y="5288083"/>
                <a:ext cx="370954" cy="822800"/>
                <a:chOff x="1485649" y="3204985"/>
                <a:chExt cx="1124341" cy="2169168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A7C44A06-3F5F-5C4B-AD42-4BF9256EE6DD}"/>
                    </a:ext>
                  </a:extLst>
                </p:cNvPr>
                <p:cNvSpPr/>
                <p:nvPr/>
              </p:nvSpPr>
              <p:spPr>
                <a:xfrm>
                  <a:off x="1492629" y="3216474"/>
                  <a:ext cx="1117361" cy="2157679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1639" tIns="40820" rIns="81639" bIns="40820" rtlCol="0" anchor="ctr"/>
                <a:lstStyle/>
                <a:p>
                  <a:pPr algn="ctr"/>
                  <a:endParaRPr lang="en-US" sz="2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3FDAABC-4AFD-AD40-9DAC-D69371072EF9}"/>
                    </a:ext>
                  </a:extLst>
                </p:cNvPr>
                <p:cNvSpPr/>
                <p:nvPr/>
              </p:nvSpPr>
              <p:spPr>
                <a:xfrm>
                  <a:off x="1485649" y="3204985"/>
                  <a:ext cx="1124341" cy="2157680"/>
                </a:xfrm>
                <a:prstGeom prst="rect">
                  <a:avLst/>
                </a:prstGeom>
                <a:solidFill>
                  <a:schemeClr val="lt1">
                    <a:alpha val="70000"/>
                  </a:schemeClr>
                </a:solidFill>
                <a:ln w="31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6228843-7688-464F-9833-734B5D394059}"/>
                  </a:ext>
                </a:extLst>
              </p:cNvPr>
              <p:cNvGrpSpPr/>
              <p:nvPr/>
            </p:nvGrpSpPr>
            <p:grpSpPr>
              <a:xfrm>
                <a:off x="5253109" y="5290755"/>
                <a:ext cx="370954" cy="822800"/>
                <a:chOff x="1485649" y="3204985"/>
                <a:chExt cx="1124341" cy="2169168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7913B8B6-A1E0-D543-A5E9-669A220AE545}"/>
                    </a:ext>
                  </a:extLst>
                </p:cNvPr>
                <p:cNvSpPr/>
                <p:nvPr/>
              </p:nvSpPr>
              <p:spPr>
                <a:xfrm>
                  <a:off x="1492629" y="3216474"/>
                  <a:ext cx="1117361" cy="2157679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1639" tIns="40820" rIns="81639" bIns="40820" rtlCol="0" anchor="ctr"/>
                <a:lstStyle/>
                <a:p>
                  <a:pPr algn="ctr"/>
                  <a:endParaRPr lang="en-US" sz="2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CDFB8C88-4F6B-054D-BEC7-48426A846426}"/>
                    </a:ext>
                  </a:extLst>
                </p:cNvPr>
                <p:cNvSpPr/>
                <p:nvPr/>
              </p:nvSpPr>
              <p:spPr>
                <a:xfrm>
                  <a:off x="1485649" y="3204985"/>
                  <a:ext cx="1124341" cy="2157680"/>
                </a:xfrm>
                <a:prstGeom prst="rect">
                  <a:avLst/>
                </a:prstGeom>
                <a:solidFill>
                  <a:schemeClr val="lt1">
                    <a:alpha val="70000"/>
                  </a:schemeClr>
                </a:solidFill>
                <a:ln w="31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356F176-6C58-BF40-93BD-3DCCBFC4BB95}"/>
                  </a:ext>
                </a:extLst>
              </p:cNvPr>
              <p:cNvGrpSpPr/>
              <p:nvPr/>
            </p:nvGrpSpPr>
            <p:grpSpPr>
              <a:xfrm>
                <a:off x="5714995" y="5293890"/>
                <a:ext cx="370954" cy="822800"/>
                <a:chOff x="1485649" y="3204985"/>
                <a:chExt cx="1124341" cy="2169168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E11EE041-84ED-A544-A212-E2E72CD8137C}"/>
                    </a:ext>
                  </a:extLst>
                </p:cNvPr>
                <p:cNvSpPr/>
                <p:nvPr/>
              </p:nvSpPr>
              <p:spPr>
                <a:xfrm>
                  <a:off x="1492629" y="3216474"/>
                  <a:ext cx="1117361" cy="2157679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1639" tIns="40820" rIns="81639" bIns="40820" rtlCol="0" anchor="ctr"/>
                <a:lstStyle/>
                <a:p>
                  <a:pPr algn="ctr"/>
                  <a:endParaRPr lang="en-US" sz="2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CD7295AD-4C39-ED4C-B7DF-78973C7A4719}"/>
                    </a:ext>
                  </a:extLst>
                </p:cNvPr>
                <p:cNvSpPr/>
                <p:nvPr/>
              </p:nvSpPr>
              <p:spPr>
                <a:xfrm>
                  <a:off x="1485649" y="3204985"/>
                  <a:ext cx="1124341" cy="2157680"/>
                </a:xfrm>
                <a:prstGeom prst="rect">
                  <a:avLst/>
                </a:prstGeom>
                <a:solidFill>
                  <a:schemeClr val="lt1">
                    <a:alpha val="70000"/>
                  </a:schemeClr>
                </a:solidFill>
                <a:ln w="31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86A90F40-AAE1-DE4C-A822-C145B934AE90}"/>
                  </a:ext>
                </a:extLst>
              </p:cNvPr>
              <p:cNvGrpSpPr/>
              <p:nvPr/>
            </p:nvGrpSpPr>
            <p:grpSpPr>
              <a:xfrm>
                <a:off x="6178541" y="5298421"/>
                <a:ext cx="370954" cy="822800"/>
                <a:chOff x="1485649" y="3204985"/>
                <a:chExt cx="1124341" cy="2169168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68095CDA-577E-6448-8D25-8B6F6B0B8253}"/>
                    </a:ext>
                  </a:extLst>
                </p:cNvPr>
                <p:cNvSpPr/>
                <p:nvPr/>
              </p:nvSpPr>
              <p:spPr>
                <a:xfrm>
                  <a:off x="1492629" y="3216474"/>
                  <a:ext cx="1117361" cy="2157679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1639" tIns="40820" rIns="81639" bIns="40820" rtlCol="0" anchor="ctr"/>
                <a:lstStyle/>
                <a:p>
                  <a:pPr algn="ctr"/>
                  <a:endParaRPr lang="en-US" sz="2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97353D51-7570-B841-B4E8-AEA3516A4FBE}"/>
                    </a:ext>
                  </a:extLst>
                </p:cNvPr>
                <p:cNvSpPr/>
                <p:nvPr/>
              </p:nvSpPr>
              <p:spPr>
                <a:xfrm>
                  <a:off x="1485649" y="3204985"/>
                  <a:ext cx="1124341" cy="2157680"/>
                </a:xfrm>
                <a:prstGeom prst="rect">
                  <a:avLst/>
                </a:prstGeom>
                <a:solidFill>
                  <a:schemeClr val="lt1">
                    <a:alpha val="70000"/>
                  </a:schemeClr>
                </a:solidFill>
                <a:ln w="31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C80C7C8D-FF91-7C4F-8DF4-2040E76E8E0C}"/>
                  </a:ext>
                </a:extLst>
              </p:cNvPr>
              <p:cNvGrpSpPr/>
              <p:nvPr/>
            </p:nvGrpSpPr>
            <p:grpSpPr>
              <a:xfrm>
                <a:off x="6684534" y="5408287"/>
                <a:ext cx="182231" cy="262558"/>
                <a:chOff x="8131589" y="4009362"/>
                <a:chExt cx="552334" cy="692189"/>
              </a:xfrm>
            </p:grpSpPr>
            <p:grpSp>
              <p:nvGrpSpPr>
                <p:cNvPr id="169" name="Group 65">
                  <a:extLst>
                    <a:ext uri="{FF2B5EF4-FFF2-40B4-BE49-F238E27FC236}">
                      <a16:creationId xmlns:a16="http://schemas.microsoft.com/office/drawing/2014/main" id="{8045EEA9-0718-5146-AC2A-1FDBF023487C}"/>
                    </a:ext>
                  </a:extLst>
                </p:cNvPr>
                <p:cNvGrpSpPr/>
                <p:nvPr/>
              </p:nvGrpSpPr>
              <p:grpSpPr>
                <a:xfrm>
                  <a:off x="8131589" y="4009362"/>
                  <a:ext cx="551591" cy="228624"/>
                  <a:chOff x="7660968" y="1751777"/>
                  <a:chExt cx="1040580" cy="450645"/>
                </a:xfrm>
              </p:grpSpPr>
              <p:sp>
                <p:nvSpPr>
                  <p:cNvPr id="174" name="Freeform 173">
                    <a:extLst>
                      <a:ext uri="{FF2B5EF4-FFF2-40B4-BE49-F238E27FC236}">
                        <a16:creationId xmlns:a16="http://schemas.microsoft.com/office/drawing/2014/main" id="{E011386A-6FA5-F744-AC94-54450D3A3606}"/>
                      </a:ext>
                    </a:extLst>
                  </p:cNvPr>
                  <p:cNvSpPr/>
                  <p:nvPr/>
                </p:nvSpPr>
                <p:spPr>
                  <a:xfrm>
                    <a:off x="7660968" y="1751777"/>
                    <a:ext cx="1040580" cy="450645"/>
                  </a:xfrm>
                  <a:custGeom>
                    <a:avLst/>
                    <a:gdLst>
                      <a:gd name="connsiteX0" fmla="*/ 0 w 1040580"/>
                      <a:gd name="connsiteY0" fmla="*/ 0 h 450645"/>
                      <a:gd name="connsiteX1" fmla="*/ 1040580 w 1040580"/>
                      <a:gd name="connsiteY1" fmla="*/ 8193 h 450645"/>
                      <a:gd name="connsiteX2" fmla="*/ 1032387 w 1040580"/>
                      <a:gd name="connsiteY2" fmla="*/ 450645 h 450645"/>
                      <a:gd name="connsiteX3" fmla="*/ 16387 w 1040580"/>
                      <a:gd name="connsiteY3" fmla="*/ 442451 h 450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0580" h="450645">
                        <a:moveTo>
                          <a:pt x="0" y="0"/>
                        </a:moveTo>
                        <a:lnTo>
                          <a:pt x="1040580" y="8193"/>
                        </a:lnTo>
                        <a:lnTo>
                          <a:pt x="1032387" y="450645"/>
                        </a:lnTo>
                        <a:lnTo>
                          <a:pt x="16387" y="442451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25"/>
                  </a:p>
                </p:txBody>
              </p: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ADEC8B4C-A364-7E4A-8043-58C2EECEB8C2}"/>
                      </a:ext>
                    </a:extLst>
                  </p:cNvPr>
                  <p:cNvCxnSpPr/>
                  <p:nvPr/>
                </p:nvCxnSpPr>
                <p:spPr>
                  <a:xfrm>
                    <a:off x="8501629" y="1751777"/>
                    <a:ext cx="0" cy="450645"/>
                  </a:xfrm>
                  <a:prstGeom prst="line">
                    <a:avLst/>
                  </a:prstGeom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E4C33666-A6B1-5D4A-8F2A-DBEF0EB29CF8}"/>
                      </a:ext>
                    </a:extLst>
                  </p:cNvPr>
                  <p:cNvCxnSpPr/>
                  <p:nvPr/>
                </p:nvCxnSpPr>
                <p:spPr>
                  <a:xfrm>
                    <a:off x="8268933" y="1751777"/>
                    <a:ext cx="0" cy="450645"/>
                  </a:xfrm>
                  <a:prstGeom prst="line">
                    <a:avLst/>
                  </a:prstGeom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" name="Group 70">
                  <a:extLst>
                    <a:ext uri="{FF2B5EF4-FFF2-40B4-BE49-F238E27FC236}">
                      <a16:creationId xmlns:a16="http://schemas.microsoft.com/office/drawing/2014/main" id="{0DEF9CE0-AA51-2B44-9E77-BAF3C37C1A54}"/>
                    </a:ext>
                  </a:extLst>
                </p:cNvPr>
                <p:cNvGrpSpPr/>
                <p:nvPr/>
              </p:nvGrpSpPr>
              <p:grpSpPr>
                <a:xfrm>
                  <a:off x="8132332" y="4472927"/>
                  <a:ext cx="551591" cy="228624"/>
                  <a:chOff x="7660968" y="1751777"/>
                  <a:chExt cx="1040580" cy="450645"/>
                </a:xfrm>
              </p:grpSpPr>
              <p:sp>
                <p:nvSpPr>
                  <p:cNvPr id="171" name="Freeform 170">
                    <a:extLst>
                      <a:ext uri="{FF2B5EF4-FFF2-40B4-BE49-F238E27FC236}">
                        <a16:creationId xmlns:a16="http://schemas.microsoft.com/office/drawing/2014/main" id="{236452BB-C09D-FF40-87EC-241D89C55556}"/>
                      </a:ext>
                    </a:extLst>
                  </p:cNvPr>
                  <p:cNvSpPr/>
                  <p:nvPr/>
                </p:nvSpPr>
                <p:spPr>
                  <a:xfrm>
                    <a:off x="7660968" y="1751777"/>
                    <a:ext cx="1040580" cy="450645"/>
                  </a:xfrm>
                  <a:custGeom>
                    <a:avLst/>
                    <a:gdLst>
                      <a:gd name="connsiteX0" fmla="*/ 0 w 1040580"/>
                      <a:gd name="connsiteY0" fmla="*/ 0 h 450645"/>
                      <a:gd name="connsiteX1" fmla="*/ 1040580 w 1040580"/>
                      <a:gd name="connsiteY1" fmla="*/ 8193 h 450645"/>
                      <a:gd name="connsiteX2" fmla="*/ 1032387 w 1040580"/>
                      <a:gd name="connsiteY2" fmla="*/ 450645 h 450645"/>
                      <a:gd name="connsiteX3" fmla="*/ 16387 w 1040580"/>
                      <a:gd name="connsiteY3" fmla="*/ 442451 h 450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0580" h="450645">
                        <a:moveTo>
                          <a:pt x="0" y="0"/>
                        </a:moveTo>
                        <a:lnTo>
                          <a:pt x="1040580" y="8193"/>
                        </a:lnTo>
                        <a:lnTo>
                          <a:pt x="1032387" y="450645"/>
                        </a:lnTo>
                        <a:lnTo>
                          <a:pt x="16387" y="442451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25"/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2FB8A7F5-0067-0E4F-B667-1562C5C5D06B}"/>
                      </a:ext>
                    </a:extLst>
                  </p:cNvPr>
                  <p:cNvCxnSpPr/>
                  <p:nvPr/>
                </p:nvCxnSpPr>
                <p:spPr>
                  <a:xfrm>
                    <a:off x="8501629" y="1751777"/>
                    <a:ext cx="0" cy="450645"/>
                  </a:xfrm>
                  <a:prstGeom prst="line">
                    <a:avLst/>
                  </a:prstGeom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1DC81020-9FB5-8A45-972F-A678B65C34DE}"/>
                      </a:ext>
                    </a:extLst>
                  </p:cNvPr>
                  <p:cNvCxnSpPr/>
                  <p:nvPr/>
                </p:nvCxnSpPr>
                <p:spPr>
                  <a:xfrm>
                    <a:off x="8268933" y="1751777"/>
                    <a:ext cx="0" cy="450645"/>
                  </a:xfrm>
                  <a:prstGeom prst="line">
                    <a:avLst/>
                  </a:prstGeom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77E1DF0-5D9A-1C47-80CD-BAB40AAA6BAC}"/>
                  </a:ext>
                </a:extLst>
              </p:cNvPr>
              <p:cNvSpPr/>
              <p:nvPr/>
            </p:nvSpPr>
            <p:spPr>
              <a:xfrm rot="16200000">
                <a:off x="4140666" y="5625761"/>
                <a:ext cx="883018" cy="13879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116621" tIns="58311" rIns="116621" bIns="58311" rtlCol="0" anchor="ctr"/>
              <a:lstStyle/>
              <a:p>
                <a:pPr algn="ctr"/>
                <a:endParaRPr lang="en-US" sz="1125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EA69593-63F6-DB4F-A610-523F189CF854}"/>
                  </a:ext>
                </a:extLst>
              </p:cNvPr>
              <p:cNvGrpSpPr/>
              <p:nvPr/>
            </p:nvGrpSpPr>
            <p:grpSpPr>
              <a:xfrm>
                <a:off x="6876464" y="5411735"/>
                <a:ext cx="169167" cy="602844"/>
                <a:chOff x="2488822" y="2403406"/>
                <a:chExt cx="529093" cy="1589294"/>
              </a:xfrm>
            </p:grpSpPr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BD1BD293-689B-814E-A0EC-2F4548B28DCC}"/>
                    </a:ext>
                  </a:extLst>
                </p:cNvPr>
                <p:cNvCxnSpPr/>
                <p:nvPr/>
              </p:nvCxnSpPr>
              <p:spPr>
                <a:xfrm flipV="1">
                  <a:off x="2493656" y="2403406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8A3CBC6E-6A5A-1448-B9FC-5964BFD4C137}"/>
                    </a:ext>
                  </a:extLst>
                </p:cNvPr>
                <p:cNvCxnSpPr/>
                <p:nvPr/>
              </p:nvCxnSpPr>
              <p:spPr>
                <a:xfrm flipV="1">
                  <a:off x="2490064" y="2555806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86D8C035-7EAE-0D44-A384-1FCDC7C42C4C}"/>
                    </a:ext>
                  </a:extLst>
                </p:cNvPr>
                <p:cNvCxnSpPr/>
                <p:nvPr/>
              </p:nvCxnSpPr>
              <p:spPr>
                <a:xfrm flipV="1">
                  <a:off x="2493656" y="2717444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7F648A78-3D58-B84F-8560-8FAB547702F8}"/>
                    </a:ext>
                  </a:extLst>
                </p:cNvPr>
                <p:cNvCxnSpPr/>
                <p:nvPr/>
              </p:nvCxnSpPr>
              <p:spPr>
                <a:xfrm flipV="1">
                  <a:off x="2493656" y="2871548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D17BF36F-EF08-304B-B2DF-52C710866133}"/>
                    </a:ext>
                  </a:extLst>
                </p:cNvPr>
                <p:cNvCxnSpPr/>
                <p:nvPr/>
              </p:nvCxnSpPr>
              <p:spPr>
                <a:xfrm flipV="1">
                  <a:off x="2493656" y="3031695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F935EF41-64E6-4148-85A5-270062F83B6D}"/>
                    </a:ext>
                  </a:extLst>
                </p:cNvPr>
                <p:cNvCxnSpPr/>
                <p:nvPr/>
              </p:nvCxnSpPr>
              <p:spPr>
                <a:xfrm flipV="1">
                  <a:off x="2494729" y="3190805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0AC7C8A9-A9B9-954F-9A72-BFB7526F13DC}"/>
                    </a:ext>
                  </a:extLst>
                </p:cNvPr>
                <p:cNvCxnSpPr/>
                <p:nvPr/>
              </p:nvCxnSpPr>
              <p:spPr>
                <a:xfrm flipV="1">
                  <a:off x="2493656" y="3352442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7BA9C5F4-6AEA-BF4E-88E0-AAE33E20CBF4}"/>
                    </a:ext>
                  </a:extLst>
                </p:cNvPr>
                <p:cNvCxnSpPr/>
                <p:nvPr/>
              </p:nvCxnSpPr>
              <p:spPr>
                <a:xfrm flipV="1">
                  <a:off x="2494729" y="3512589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E3E119F3-FE60-6C45-8483-08151A3665D2}"/>
                    </a:ext>
                  </a:extLst>
                </p:cNvPr>
                <p:cNvCxnSpPr/>
                <p:nvPr/>
              </p:nvCxnSpPr>
              <p:spPr>
                <a:xfrm flipV="1">
                  <a:off x="2495802" y="3671699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F5A0555F-1812-8A4E-84D9-EE1306F9DE96}"/>
                    </a:ext>
                  </a:extLst>
                </p:cNvPr>
                <p:cNvCxnSpPr/>
                <p:nvPr/>
              </p:nvCxnSpPr>
              <p:spPr>
                <a:xfrm flipV="1">
                  <a:off x="2493656" y="3833590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0B119FF6-69D5-A845-BF3C-CDFD1211A2E0}"/>
                    </a:ext>
                  </a:extLst>
                </p:cNvPr>
                <p:cNvCxnSpPr/>
                <p:nvPr/>
              </p:nvCxnSpPr>
              <p:spPr>
                <a:xfrm flipV="1">
                  <a:off x="2488822" y="3992700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714D16B9-4D66-9940-A3C7-5CA60EFD92D0}"/>
                  </a:ext>
                </a:extLst>
              </p:cNvPr>
              <p:cNvGrpSpPr/>
              <p:nvPr/>
            </p:nvGrpSpPr>
            <p:grpSpPr>
              <a:xfrm>
                <a:off x="4388696" y="5390116"/>
                <a:ext cx="125739" cy="602844"/>
                <a:chOff x="2488822" y="2403406"/>
                <a:chExt cx="529093" cy="1589294"/>
              </a:xfrm>
            </p:grpSpPr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FBE9A3FD-F86B-3447-AF7A-23CCC23BD09B}"/>
                    </a:ext>
                  </a:extLst>
                </p:cNvPr>
                <p:cNvCxnSpPr/>
                <p:nvPr/>
              </p:nvCxnSpPr>
              <p:spPr>
                <a:xfrm flipV="1">
                  <a:off x="2493656" y="2403406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>
                  <a:extLst>
                    <a:ext uri="{FF2B5EF4-FFF2-40B4-BE49-F238E27FC236}">
                      <a16:creationId xmlns:a16="http://schemas.microsoft.com/office/drawing/2014/main" id="{5E442709-5949-C04E-A613-D90B2E4E7518}"/>
                    </a:ext>
                  </a:extLst>
                </p:cNvPr>
                <p:cNvCxnSpPr/>
                <p:nvPr/>
              </p:nvCxnSpPr>
              <p:spPr>
                <a:xfrm flipV="1">
                  <a:off x="2490064" y="2555806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3DF41808-2D39-3748-8C49-2F8FBC35D397}"/>
                    </a:ext>
                  </a:extLst>
                </p:cNvPr>
                <p:cNvCxnSpPr/>
                <p:nvPr/>
              </p:nvCxnSpPr>
              <p:spPr>
                <a:xfrm flipV="1">
                  <a:off x="2493656" y="2717444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980F3A45-EC1D-C840-A241-E71E186BC1C7}"/>
                    </a:ext>
                  </a:extLst>
                </p:cNvPr>
                <p:cNvCxnSpPr/>
                <p:nvPr/>
              </p:nvCxnSpPr>
              <p:spPr>
                <a:xfrm flipV="1">
                  <a:off x="2493656" y="2871548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FB83DC49-AB15-5340-A51E-4E385ED789E1}"/>
                    </a:ext>
                  </a:extLst>
                </p:cNvPr>
                <p:cNvCxnSpPr/>
                <p:nvPr/>
              </p:nvCxnSpPr>
              <p:spPr>
                <a:xfrm flipV="1">
                  <a:off x="2493656" y="3031695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>
                  <a:extLst>
                    <a:ext uri="{FF2B5EF4-FFF2-40B4-BE49-F238E27FC236}">
                      <a16:creationId xmlns:a16="http://schemas.microsoft.com/office/drawing/2014/main" id="{BB25246F-995E-8B4F-97B8-2566D17EA413}"/>
                    </a:ext>
                  </a:extLst>
                </p:cNvPr>
                <p:cNvCxnSpPr/>
                <p:nvPr/>
              </p:nvCxnSpPr>
              <p:spPr>
                <a:xfrm flipV="1">
                  <a:off x="2494729" y="3190805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6892CD54-8615-D243-B82A-15469FE42415}"/>
                    </a:ext>
                  </a:extLst>
                </p:cNvPr>
                <p:cNvCxnSpPr/>
                <p:nvPr/>
              </p:nvCxnSpPr>
              <p:spPr>
                <a:xfrm flipV="1">
                  <a:off x="2493656" y="3352442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7623FDE0-92D5-284A-9FEB-915EF03F9F75}"/>
                    </a:ext>
                  </a:extLst>
                </p:cNvPr>
                <p:cNvCxnSpPr/>
                <p:nvPr/>
              </p:nvCxnSpPr>
              <p:spPr>
                <a:xfrm flipV="1">
                  <a:off x="2494729" y="3512589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E43D624E-9B03-9947-9C61-F94080673876}"/>
                    </a:ext>
                  </a:extLst>
                </p:cNvPr>
                <p:cNvCxnSpPr/>
                <p:nvPr/>
              </p:nvCxnSpPr>
              <p:spPr>
                <a:xfrm flipV="1">
                  <a:off x="2495802" y="3671699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8D5E0C93-80FC-DD41-9F7D-252DCE24BFAE}"/>
                    </a:ext>
                  </a:extLst>
                </p:cNvPr>
                <p:cNvCxnSpPr/>
                <p:nvPr/>
              </p:nvCxnSpPr>
              <p:spPr>
                <a:xfrm flipV="1">
                  <a:off x="2493656" y="3833590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6028CCAB-901B-A74D-8018-661910A5E80D}"/>
                    </a:ext>
                  </a:extLst>
                </p:cNvPr>
                <p:cNvCxnSpPr/>
                <p:nvPr/>
              </p:nvCxnSpPr>
              <p:spPr>
                <a:xfrm flipV="1">
                  <a:off x="2488822" y="3992700"/>
                  <a:ext cx="522113" cy="0"/>
                </a:xfrm>
                <a:prstGeom prst="straightConnector1">
                  <a:avLst/>
                </a:prstGeom>
                <a:ln w="3175">
                  <a:solidFill>
                    <a:srgbClr val="C00000"/>
                  </a:solidFill>
                  <a:headEnd type="none" w="med" len="med"/>
                  <a:tailEnd type="stealth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2D5DFB8-BDCE-9747-888A-4E3F28320B03}"/>
                  </a:ext>
                </a:extLst>
              </p:cNvPr>
              <p:cNvGrpSpPr/>
              <p:nvPr/>
            </p:nvGrpSpPr>
            <p:grpSpPr>
              <a:xfrm>
                <a:off x="4822303" y="5326786"/>
                <a:ext cx="300026" cy="748431"/>
                <a:chOff x="2449931" y="225721"/>
                <a:chExt cx="909363" cy="1973109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28705C6-F9B4-7542-AECC-77C047F31891}"/>
                    </a:ext>
                  </a:extLst>
                </p:cNvPr>
                <p:cNvSpPr/>
                <p:nvPr/>
              </p:nvSpPr>
              <p:spPr>
                <a:xfrm>
                  <a:off x="2449931" y="225721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25" dirty="0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FDB49053-C667-B04B-A519-980D24BE8020}"/>
                    </a:ext>
                  </a:extLst>
                </p:cNvPr>
                <p:cNvSpPr/>
                <p:nvPr/>
              </p:nvSpPr>
              <p:spPr>
                <a:xfrm>
                  <a:off x="2449931" y="563134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45B7F8CA-0132-2340-A25E-B4C348A44AAF}"/>
                    </a:ext>
                  </a:extLst>
                </p:cNvPr>
                <p:cNvSpPr/>
                <p:nvPr/>
              </p:nvSpPr>
              <p:spPr>
                <a:xfrm>
                  <a:off x="2449931" y="902860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B399EB3-2354-AE48-AA5A-98E91D6A35D1}"/>
                    </a:ext>
                  </a:extLst>
                </p:cNvPr>
                <p:cNvSpPr/>
                <p:nvPr/>
              </p:nvSpPr>
              <p:spPr>
                <a:xfrm>
                  <a:off x="2449931" y="1244322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5455C34A-B95C-2F49-AC62-38A47A775605}"/>
                    </a:ext>
                  </a:extLst>
                </p:cNvPr>
                <p:cNvSpPr/>
                <p:nvPr/>
              </p:nvSpPr>
              <p:spPr>
                <a:xfrm>
                  <a:off x="2449931" y="1919144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76950682-4DE4-8548-A55C-69BEEA56461D}"/>
                    </a:ext>
                  </a:extLst>
                </p:cNvPr>
                <p:cNvSpPr/>
                <p:nvPr/>
              </p:nvSpPr>
              <p:spPr>
                <a:xfrm>
                  <a:off x="2449931" y="1581733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41" name="Trapezoid 140">
                  <a:extLst>
                    <a:ext uri="{FF2B5EF4-FFF2-40B4-BE49-F238E27FC236}">
                      <a16:creationId xmlns:a16="http://schemas.microsoft.com/office/drawing/2014/main" id="{7E5BD161-9ECE-A747-BB80-1FDE074E3122}"/>
                    </a:ext>
                  </a:extLst>
                </p:cNvPr>
                <p:cNvSpPr/>
                <p:nvPr/>
              </p:nvSpPr>
              <p:spPr>
                <a:xfrm rot="5400000">
                  <a:off x="3080394" y="231171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 dirty="0"/>
                </a:p>
              </p:txBody>
            </p:sp>
            <p:sp>
              <p:nvSpPr>
                <p:cNvPr id="142" name="Trapezoid 141">
                  <a:extLst>
                    <a:ext uri="{FF2B5EF4-FFF2-40B4-BE49-F238E27FC236}">
                      <a16:creationId xmlns:a16="http://schemas.microsoft.com/office/drawing/2014/main" id="{9F00CE25-0A15-5344-82E8-8918D30F6033}"/>
                    </a:ext>
                  </a:extLst>
                </p:cNvPr>
                <p:cNvSpPr/>
                <p:nvPr/>
              </p:nvSpPr>
              <p:spPr>
                <a:xfrm rot="5400000">
                  <a:off x="3085058" y="568584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43" name="Trapezoid 142">
                  <a:extLst>
                    <a:ext uri="{FF2B5EF4-FFF2-40B4-BE49-F238E27FC236}">
                      <a16:creationId xmlns:a16="http://schemas.microsoft.com/office/drawing/2014/main" id="{9FBC673E-0C59-4745-8605-4652C1BD5C77}"/>
                    </a:ext>
                  </a:extLst>
                </p:cNvPr>
                <p:cNvSpPr/>
                <p:nvPr/>
              </p:nvSpPr>
              <p:spPr>
                <a:xfrm rot="5400000">
                  <a:off x="3085058" y="908310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44" name="Trapezoid 143">
                  <a:extLst>
                    <a:ext uri="{FF2B5EF4-FFF2-40B4-BE49-F238E27FC236}">
                      <a16:creationId xmlns:a16="http://schemas.microsoft.com/office/drawing/2014/main" id="{88925CD5-8F10-2D4B-BA12-5C2DA53CC6AE}"/>
                    </a:ext>
                  </a:extLst>
                </p:cNvPr>
                <p:cNvSpPr/>
                <p:nvPr/>
              </p:nvSpPr>
              <p:spPr>
                <a:xfrm rot="5400000">
                  <a:off x="3080394" y="1258723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45" name="Trapezoid 144">
                  <a:extLst>
                    <a:ext uri="{FF2B5EF4-FFF2-40B4-BE49-F238E27FC236}">
                      <a16:creationId xmlns:a16="http://schemas.microsoft.com/office/drawing/2014/main" id="{3FF9449A-2521-CB43-8E1D-A03E205F1759}"/>
                    </a:ext>
                  </a:extLst>
                </p:cNvPr>
                <p:cNvSpPr/>
                <p:nvPr/>
              </p:nvSpPr>
              <p:spPr>
                <a:xfrm rot="5400000">
                  <a:off x="3080394" y="1587183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46" name="Trapezoid 145">
                  <a:extLst>
                    <a:ext uri="{FF2B5EF4-FFF2-40B4-BE49-F238E27FC236}">
                      <a16:creationId xmlns:a16="http://schemas.microsoft.com/office/drawing/2014/main" id="{19E5760B-E330-3943-AF30-44B404FEA010}"/>
                    </a:ext>
                  </a:extLst>
                </p:cNvPr>
                <p:cNvSpPr/>
                <p:nvPr/>
              </p:nvSpPr>
              <p:spPr>
                <a:xfrm rot="5400000">
                  <a:off x="3080394" y="1924594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1A0445C-6DE9-B34A-A721-2A231EECB0CD}"/>
                  </a:ext>
                </a:extLst>
              </p:cNvPr>
              <p:cNvGrpSpPr/>
              <p:nvPr/>
            </p:nvGrpSpPr>
            <p:grpSpPr>
              <a:xfrm>
                <a:off x="5284008" y="5335217"/>
                <a:ext cx="300026" cy="748431"/>
                <a:chOff x="2449931" y="225721"/>
                <a:chExt cx="909363" cy="1973109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28882D21-A389-D94C-AB71-2A07374C4EAB}"/>
                    </a:ext>
                  </a:extLst>
                </p:cNvPr>
                <p:cNvSpPr/>
                <p:nvPr/>
              </p:nvSpPr>
              <p:spPr>
                <a:xfrm>
                  <a:off x="2449931" y="225721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B1EE59E-E841-0748-81A5-830C5D2F51E5}"/>
                    </a:ext>
                  </a:extLst>
                </p:cNvPr>
                <p:cNvSpPr/>
                <p:nvPr/>
              </p:nvSpPr>
              <p:spPr>
                <a:xfrm>
                  <a:off x="2449931" y="563134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087E6EC8-C87A-CD40-9715-FE7D8AED0F17}"/>
                    </a:ext>
                  </a:extLst>
                </p:cNvPr>
                <p:cNvSpPr/>
                <p:nvPr/>
              </p:nvSpPr>
              <p:spPr>
                <a:xfrm>
                  <a:off x="2449931" y="902860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2798BD7C-133A-8343-B427-55ED923FB56B}"/>
                    </a:ext>
                  </a:extLst>
                </p:cNvPr>
                <p:cNvSpPr/>
                <p:nvPr/>
              </p:nvSpPr>
              <p:spPr>
                <a:xfrm>
                  <a:off x="2449931" y="1244322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7A14AA93-57BD-5445-AB0E-52F9DABA066C}"/>
                    </a:ext>
                  </a:extLst>
                </p:cNvPr>
                <p:cNvSpPr/>
                <p:nvPr/>
              </p:nvSpPr>
              <p:spPr>
                <a:xfrm>
                  <a:off x="2449931" y="1919144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5B7868F2-1453-894B-8FC5-4A47AF785CBB}"/>
                    </a:ext>
                  </a:extLst>
                </p:cNvPr>
                <p:cNvSpPr/>
                <p:nvPr/>
              </p:nvSpPr>
              <p:spPr>
                <a:xfrm>
                  <a:off x="2449931" y="1581733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29" name="Trapezoid 128">
                  <a:extLst>
                    <a:ext uri="{FF2B5EF4-FFF2-40B4-BE49-F238E27FC236}">
                      <a16:creationId xmlns:a16="http://schemas.microsoft.com/office/drawing/2014/main" id="{CE81E95E-54B1-074B-85DC-8E85482B90F0}"/>
                    </a:ext>
                  </a:extLst>
                </p:cNvPr>
                <p:cNvSpPr/>
                <p:nvPr/>
              </p:nvSpPr>
              <p:spPr>
                <a:xfrm rot="5400000">
                  <a:off x="3080394" y="231171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30" name="Trapezoid 129">
                  <a:extLst>
                    <a:ext uri="{FF2B5EF4-FFF2-40B4-BE49-F238E27FC236}">
                      <a16:creationId xmlns:a16="http://schemas.microsoft.com/office/drawing/2014/main" id="{3355182C-7B48-044D-85FD-54E848A785EC}"/>
                    </a:ext>
                  </a:extLst>
                </p:cNvPr>
                <p:cNvSpPr/>
                <p:nvPr/>
              </p:nvSpPr>
              <p:spPr>
                <a:xfrm rot="5400000">
                  <a:off x="3085058" y="568584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31" name="Trapezoid 130">
                  <a:extLst>
                    <a:ext uri="{FF2B5EF4-FFF2-40B4-BE49-F238E27FC236}">
                      <a16:creationId xmlns:a16="http://schemas.microsoft.com/office/drawing/2014/main" id="{17BB2222-6422-1041-B9C7-ED87955A71AF}"/>
                    </a:ext>
                  </a:extLst>
                </p:cNvPr>
                <p:cNvSpPr/>
                <p:nvPr/>
              </p:nvSpPr>
              <p:spPr>
                <a:xfrm rot="5400000">
                  <a:off x="3085058" y="908310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32" name="Trapezoid 131">
                  <a:extLst>
                    <a:ext uri="{FF2B5EF4-FFF2-40B4-BE49-F238E27FC236}">
                      <a16:creationId xmlns:a16="http://schemas.microsoft.com/office/drawing/2014/main" id="{335A7C86-F107-F144-A827-C34601FA4C7F}"/>
                    </a:ext>
                  </a:extLst>
                </p:cNvPr>
                <p:cNvSpPr/>
                <p:nvPr/>
              </p:nvSpPr>
              <p:spPr>
                <a:xfrm rot="5400000">
                  <a:off x="3080394" y="1258723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33" name="Trapezoid 132">
                  <a:extLst>
                    <a:ext uri="{FF2B5EF4-FFF2-40B4-BE49-F238E27FC236}">
                      <a16:creationId xmlns:a16="http://schemas.microsoft.com/office/drawing/2014/main" id="{A59EC511-170F-604C-8CFE-FFB1944B30FB}"/>
                    </a:ext>
                  </a:extLst>
                </p:cNvPr>
                <p:cNvSpPr/>
                <p:nvPr/>
              </p:nvSpPr>
              <p:spPr>
                <a:xfrm rot="5400000">
                  <a:off x="3080394" y="1587183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34" name="Trapezoid 133">
                  <a:extLst>
                    <a:ext uri="{FF2B5EF4-FFF2-40B4-BE49-F238E27FC236}">
                      <a16:creationId xmlns:a16="http://schemas.microsoft.com/office/drawing/2014/main" id="{AB1C70AA-DCFA-9B41-AC81-0CA80C11B3B0}"/>
                    </a:ext>
                  </a:extLst>
                </p:cNvPr>
                <p:cNvSpPr/>
                <p:nvPr/>
              </p:nvSpPr>
              <p:spPr>
                <a:xfrm rot="5400000">
                  <a:off x="3080394" y="1924594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68F972D-EA11-AD4D-A36A-B38FC7EE0FCA}"/>
                  </a:ext>
                </a:extLst>
              </p:cNvPr>
              <p:cNvGrpSpPr/>
              <p:nvPr/>
            </p:nvGrpSpPr>
            <p:grpSpPr>
              <a:xfrm>
                <a:off x="5750713" y="5336359"/>
                <a:ext cx="300026" cy="748431"/>
                <a:chOff x="2449931" y="225721"/>
                <a:chExt cx="909363" cy="1973109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D55EB2B-4799-AD45-BCED-B3B75D694591}"/>
                    </a:ext>
                  </a:extLst>
                </p:cNvPr>
                <p:cNvSpPr/>
                <p:nvPr/>
              </p:nvSpPr>
              <p:spPr>
                <a:xfrm>
                  <a:off x="2449931" y="225721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BEDF406-BAB3-4F44-A112-75376ABE66CF}"/>
                    </a:ext>
                  </a:extLst>
                </p:cNvPr>
                <p:cNvSpPr/>
                <p:nvPr/>
              </p:nvSpPr>
              <p:spPr>
                <a:xfrm>
                  <a:off x="2449931" y="563134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6BBAEAAD-75B9-7E4F-8FCD-F9A9182F8950}"/>
                    </a:ext>
                  </a:extLst>
                </p:cNvPr>
                <p:cNvSpPr/>
                <p:nvPr/>
              </p:nvSpPr>
              <p:spPr>
                <a:xfrm>
                  <a:off x="2449931" y="902860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77197E7-E9F4-EC4E-B10E-37AAE0A69EC3}"/>
                    </a:ext>
                  </a:extLst>
                </p:cNvPr>
                <p:cNvSpPr/>
                <p:nvPr/>
              </p:nvSpPr>
              <p:spPr>
                <a:xfrm>
                  <a:off x="2449931" y="1244322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F8E279D-DD89-F344-9E07-675E9FFE9FB2}"/>
                    </a:ext>
                  </a:extLst>
                </p:cNvPr>
                <p:cNvSpPr/>
                <p:nvPr/>
              </p:nvSpPr>
              <p:spPr>
                <a:xfrm>
                  <a:off x="2449931" y="1919144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15EEE122-C982-3C4E-AB72-2256D76153B8}"/>
                    </a:ext>
                  </a:extLst>
                </p:cNvPr>
                <p:cNvSpPr/>
                <p:nvPr/>
              </p:nvSpPr>
              <p:spPr>
                <a:xfrm>
                  <a:off x="2449931" y="1581733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17" name="Trapezoid 116">
                  <a:extLst>
                    <a:ext uri="{FF2B5EF4-FFF2-40B4-BE49-F238E27FC236}">
                      <a16:creationId xmlns:a16="http://schemas.microsoft.com/office/drawing/2014/main" id="{D492C20B-7196-CC48-ADC1-BBBA7F63A340}"/>
                    </a:ext>
                  </a:extLst>
                </p:cNvPr>
                <p:cNvSpPr/>
                <p:nvPr/>
              </p:nvSpPr>
              <p:spPr>
                <a:xfrm rot="5400000">
                  <a:off x="3080394" y="231171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18" name="Trapezoid 117">
                  <a:extLst>
                    <a:ext uri="{FF2B5EF4-FFF2-40B4-BE49-F238E27FC236}">
                      <a16:creationId xmlns:a16="http://schemas.microsoft.com/office/drawing/2014/main" id="{B23D5DD4-03B9-AB41-B842-F21BF72CDD24}"/>
                    </a:ext>
                  </a:extLst>
                </p:cNvPr>
                <p:cNvSpPr/>
                <p:nvPr/>
              </p:nvSpPr>
              <p:spPr>
                <a:xfrm rot="5400000">
                  <a:off x="3085058" y="568584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19" name="Trapezoid 118">
                  <a:extLst>
                    <a:ext uri="{FF2B5EF4-FFF2-40B4-BE49-F238E27FC236}">
                      <a16:creationId xmlns:a16="http://schemas.microsoft.com/office/drawing/2014/main" id="{22FFA434-599E-A14E-B38F-4934F44FBAE9}"/>
                    </a:ext>
                  </a:extLst>
                </p:cNvPr>
                <p:cNvSpPr/>
                <p:nvPr/>
              </p:nvSpPr>
              <p:spPr>
                <a:xfrm rot="5400000">
                  <a:off x="3085058" y="908310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20" name="Trapezoid 119">
                  <a:extLst>
                    <a:ext uri="{FF2B5EF4-FFF2-40B4-BE49-F238E27FC236}">
                      <a16:creationId xmlns:a16="http://schemas.microsoft.com/office/drawing/2014/main" id="{8A81ED96-4F5F-0343-B24B-92B04DA862BD}"/>
                    </a:ext>
                  </a:extLst>
                </p:cNvPr>
                <p:cNvSpPr/>
                <p:nvPr/>
              </p:nvSpPr>
              <p:spPr>
                <a:xfrm rot="5400000">
                  <a:off x="3080394" y="1258723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21" name="Trapezoid 120">
                  <a:extLst>
                    <a:ext uri="{FF2B5EF4-FFF2-40B4-BE49-F238E27FC236}">
                      <a16:creationId xmlns:a16="http://schemas.microsoft.com/office/drawing/2014/main" id="{6C88D46D-F88D-E74B-83B1-08D756BD80DF}"/>
                    </a:ext>
                  </a:extLst>
                </p:cNvPr>
                <p:cNvSpPr/>
                <p:nvPr/>
              </p:nvSpPr>
              <p:spPr>
                <a:xfrm rot="5400000">
                  <a:off x="3080394" y="1587183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22" name="Trapezoid 121">
                  <a:extLst>
                    <a:ext uri="{FF2B5EF4-FFF2-40B4-BE49-F238E27FC236}">
                      <a16:creationId xmlns:a16="http://schemas.microsoft.com/office/drawing/2014/main" id="{6D0DDC1B-B6BB-0548-9043-74A22C97D46E}"/>
                    </a:ext>
                  </a:extLst>
                </p:cNvPr>
                <p:cNvSpPr/>
                <p:nvPr/>
              </p:nvSpPr>
              <p:spPr>
                <a:xfrm rot="5400000">
                  <a:off x="3080394" y="1924594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74625D0-EDB4-D048-AD1B-1C9334B342F3}"/>
                  </a:ext>
                </a:extLst>
              </p:cNvPr>
              <p:cNvGrpSpPr/>
              <p:nvPr/>
            </p:nvGrpSpPr>
            <p:grpSpPr>
              <a:xfrm>
                <a:off x="6214910" y="5347113"/>
                <a:ext cx="300026" cy="748431"/>
                <a:chOff x="2449931" y="225721"/>
                <a:chExt cx="909363" cy="1973109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36C9F4BE-B689-9147-950B-AA7D2453399C}"/>
                    </a:ext>
                  </a:extLst>
                </p:cNvPr>
                <p:cNvSpPr/>
                <p:nvPr/>
              </p:nvSpPr>
              <p:spPr>
                <a:xfrm>
                  <a:off x="2449931" y="225721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EAD4EC7-AF3F-EE4C-A19B-94F71AFD66C1}"/>
                    </a:ext>
                  </a:extLst>
                </p:cNvPr>
                <p:cNvSpPr/>
                <p:nvPr/>
              </p:nvSpPr>
              <p:spPr>
                <a:xfrm>
                  <a:off x="2449931" y="563134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8490AF72-5C49-7E4D-9A65-C2E2D5339080}"/>
                    </a:ext>
                  </a:extLst>
                </p:cNvPr>
                <p:cNvSpPr/>
                <p:nvPr/>
              </p:nvSpPr>
              <p:spPr>
                <a:xfrm>
                  <a:off x="2449931" y="902860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FC071675-BDB0-224B-99A1-EDDE737E274B}"/>
                    </a:ext>
                  </a:extLst>
                </p:cNvPr>
                <p:cNvSpPr/>
                <p:nvPr/>
              </p:nvSpPr>
              <p:spPr>
                <a:xfrm>
                  <a:off x="2449931" y="1244322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4E25DED-9DC6-904A-9616-603A5E1D467A}"/>
                    </a:ext>
                  </a:extLst>
                </p:cNvPr>
                <p:cNvSpPr/>
                <p:nvPr/>
              </p:nvSpPr>
              <p:spPr>
                <a:xfrm>
                  <a:off x="2449931" y="1919144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57614CC-3DEE-7A40-9635-AA7808CDDA42}"/>
                    </a:ext>
                  </a:extLst>
                </p:cNvPr>
                <p:cNvSpPr/>
                <p:nvPr/>
              </p:nvSpPr>
              <p:spPr>
                <a:xfrm>
                  <a:off x="2449931" y="1581733"/>
                  <a:ext cx="527194" cy="27968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05" name="Trapezoid 104">
                  <a:extLst>
                    <a:ext uri="{FF2B5EF4-FFF2-40B4-BE49-F238E27FC236}">
                      <a16:creationId xmlns:a16="http://schemas.microsoft.com/office/drawing/2014/main" id="{B6A4F331-8CEF-8649-800B-D55DBBAB7E9F}"/>
                    </a:ext>
                  </a:extLst>
                </p:cNvPr>
                <p:cNvSpPr/>
                <p:nvPr/>
              </p:nvSpPr>
              <p:spPr>
                <a:xfrm rot="5400000">
                  <a:off x="3080394" y="231171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06" name="Trapezoid 105">
                  <a:extLst>
                    <a:ext uri="{FF2B5EF4-FFF2-40B4-BE49-F238E27FC236}">
                      <a16:creationId xmlns:a16="http://schemas.microsoft.com/office/drawing/2014/main" id="{4D92FD66-80C7-8A48-9F4E-6BFFFC201F56}"/>
                    </a:ext>
                  </a:extLst>
                </p:cNvPr>
                <p:cNvSpPr/>
                <p:nvPr/>
              </p:nvSpPr>
              <p:spPr>
                <a:xfrm rot="5400000">
                  <a:off x="3085058" y="568584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07" name="Trapezoid 106">
                  <a:extLst>
                    <a:ext uri="{FF2B5EF4-FFF2-40B4-BE49-F238E27FC236}">
                      <a16:creationId xmlns:a16="http://schemas.microsoft.com/office/drawing/2014/main" id="{36601617-4C47-8A46-890E-BDB393A1F326}"/>
                    </a:ext>
                  </a:extLst>
                </p:cNvPr>
                <p:cNvSpPr/>
                <p:nvPr/>
              </p:nvSpPr>
              <p:spPr>
                <a:xfrm rot="5400000">
                  <a:off x="3085058" y="908310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08" name="Trapezoid 107">
                  <a:extLst>
                    <a:ext uri="{FF2B5EF4-FFF2-40B4-BE49-F238E27FC236}">
                      <a16:creationId xmlns:a16="http://schemas.microsoft.com/office/drawing/2014/main" id="{A6648DFB-2702-3E40-8B64-A6D89AEF631E}"/>
                    </a:ext>
                  </a:extLst>
                </p:cNvPr>
                <p:cNvSpPr/>
                <p:nvPr/>
              </p:nvSpPr>
              <p:spPr>
                <a:xfrm rot="5400000">
                  <a:off x="3080394" y="1258723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09" name="Trapezoid 108">
                  <a:extLst>
                    <a:ext uri="{FF2B5EF4-FFF2-40B4-BE49-F238E27FC236}">
                      <a16:creationId xmlns:a16="http://schemas.microsoft.com/office/drawing/2014/main" id="{910DA9E5-47B9-2244-B88B-F13DDD14B18F}"/>
                    </a:ext>
                  </a:extLst>
                </p:cNvPr>
                <p:cNvSpPr/>
                <p:nvPr/>
              </p:nvSpPr>
              <p:spPr>
                <a:xfrm rot="5400000">
                  <a:off x="3080394" y="1587183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10" name="Trapezoid 109">
                  <a:extLst>
                    <a:ext uri="{FF2B5EF4-FFF2-40B4-BE49-F238E27FC236}">
                      <a16:creationId xmlns:a16="http://schemas.microsoft.com/office/drawing/2014/main" id="{BA9FBC56-DE3C-0841-9AF3-486012BC5135}"/>
                    </a:ext>
                  </a:extLst>
                </p:cNvPr>
                <p:cNvSpPr/>
                <p:nvPr/>
              </p:nvSpPr>
              <p:spPr>
                <a:xfrm rot="5400000">
                  <a:off x="3080394" y="1924594"/>
                  <a:ext cx="279686" cy="268786"/>
                </a:xfrm>
                <a:prstGeom prst="trapezoid">
                  <a:avLst>
                    <a:gd name="adj" fmla="val 30807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B48B5CF-E1C8-EE4C-AB07-C8D9CBC35A37}"/>
                  </a:ext>
                </a:extLst>
              </p:cNvPr>
              <p:cNvGrpSpPr/>
              <p:nvPr/>
            </p:nvGrpSpPr>
            <p:grpSpPr>
              <a:xfrm>
                <a:off x="6684779" y="5760077"/>
                <a:ext cx="182231" cy="262558"/>
                <a:chOff x="8131589" y="4009362"/>
                <a:chExt cx="552334" cy="692189"/>
              </a:xfrm>
            </p:grpSpPr>
            <p:grpSp>
              <p:nvGrpSpPr>
                <p:cNvPr id="91" name="Group 65">
                  <a:extLst>
                    <a:ext uri="{FF2B5EF4-FFF2-40B4-BE49-F238E27FC236}">
                      <a16:creationId xmlns:a16="http://schemas.microsoft.com/office/drawing/2014/main" id="{F2DB9082-AA94-FB45-9775-10AB916BAFDE}"/>
                    </a:ext>
                  </a:extLst>
                </p:cNvPr>
                <p:cNvGrpSpPr/>
                <p:nvPr/>
              </p:nvGrpSpPr>
              <p:grpSpPr>
                <a:xfrm>
                  <a:off x="8131589" y="4009362"/>
                  <a:ext cx="551591" cy="228624"/>
                  <a:chOff x="7660968" y="1751777"/>
                  <a:chExt cx="1040580" cy="450645"/>
                </a:xfrm>
              </p:grpSpPr>
              <p:sp>
                <p:nvSpPr>
                  <p:cNvPr id="96" name="Freeform 95">
                    <a:extLst>
                      <a:ext uri="{FF2B5EF4-FFF2-40B4-BE49-F238E27FC236}">
                        <a16:creationId xmlns:a16="http://schemas.microsoft.com/office/drawing/2014/main" id="{DE02BB89-7EB8-9841-A15F-5F93DEA864AA}"/>
                      </a:ext>
                    </a:extLst>
                  </p:cNvPr>
                  <p:cNvSpPr/>
                  <p:nvPr/>
                </p:nvSpPr>
                <p:spPr>
                  <a:xfrm>
                    <a:off x="7660968" y="1751777"/>
                    <a:ext cx="1040580" cy="450645"/>
                  </a:xfrm>
                  <a:custGeom>
                    <a:avLst/>
                    <a:gdLst>
                      <a:gd name="connsiteX0" fmla="*/ 0 w 1040580"/>
                      <a:gd name="connsiteY0" fmla="*/ 0 h 450645"/>
                      <a:gd name="connsiteX1" fmla="*/ 1040580 w 1040580"/>
                      <a:gd name="connsiteY1" fmla="*/ 8193 h 450645"/>
                      <a:gd name="connsiteX2" fmla="*/ 1032387 w 1040580"/>
                      <a:gd name="connsiteY2" fmla="*/ 450645 h 450645"/>
                      <a:gd name="connsiteX3" fmla="*/ 16387 w 1040580"/>
                      <a:gd name="connsiteY3" fmla="*/ 442451 h 450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0580" h="450645">
                        <a:moveTo>
                          <a:pt x="0" y="0"/>
                        </a:moveTo>
                        <a:lnTo>
                          <a:pt x="1040580" y="8193"/>
                        </a:lnTo>
                        <a:lnTo>
                          <a:pt x="1032387" y="450645"/>
                        </a:lnTo>
                        <a:lnTo>
                          <a:pt x="16387" y="442451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25"/>
                  </a:p>
                </p:txBody>
              </p: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CA5CAEE1-0A32-0E4C-AC52-DE3067AB4C0A}"/>
                      </a:ext>
                    </a:extLst>
                  </p:cNvPr>
                  <p:cNvCxnSpPr/>
                  <p:nvPr/>
                </p:nvCxnSpPr>
                <p:spPr>
                  <a:xfrm>
                    <a:off x="8501629" y="1751777"/>
                    <a:ext cx="0" cy="450645"/>
                  </a:xfrm>
                  <a:prstGeom prst="line">
                    <a:avLst/>
                  </a:prstGeom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A3A292DE-F1A7-CC4C-9ED8-63B35641371E}"/>
                      </a:ext>
                    </a:extLst>
                  </p:cNvPr>
                  <p:cNvCxnSpPr/>
                  <p:nvPr/>
                </p:nvCxnSpPr>
                <p:spPr>
                  <a:xfrm>
                    <a:off x="8268933" y="1751777"/>
                    <a:ext cx="0" cy="450645"/>
                  </a:xfrm>
                  <a:prstGeom prst="line">
                    <a:avLst/>
                  </a:prstGeom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" name="Group 70">
                  <a:extLst>
                    <a:ext uri="{FF2B5EF4-FFF2-40B4-BE49-F238E27FC236}">
                      <a16:creationId xmlns:a16="http://schemas.microsoft.com/office/drawing/2014/main" id="{B2327779-EDA4-3848-A7D2-198E651AF8B2}"/>
                    </a:ext>
                  </a:extLst>
                </p:cNvPr>
                <p:cNvGrpSpPr/>
                <p:nvPr/>
              </p:nvGrpSpPr>
              <p:grpSpPr>
                <a:xfrm>
                  <a:off x="8132332" y="4472927"/>
                  <a:ext cx="551591" cy="228624"/>
                  <a:chOff x="7660968" y="1751777"/>
                  <a:chExt cx="1040580" cy="450645"/>
                </a:xfrm>
              </p:grpSpPr>
              <p:sp>
                <p:nvSpPr>
                  <p:cNvPr id="93" name="Freeform 92">
                    <a:extLst>
                      <a:ext uri="{FF2B5EF4-FFF2-40B4-BE49-F238E27FC236}">
                        <a16:creationId xmlns:a16="http://schemas.microsoft.com/office/drawing/2014/main" id="{2E62ACAA-99C3-DB4D-9997-DD28AED77B15}"/>
                      </a:ext>
                    </a:extLst>
                  </p:cNvPr>
                  <p:cNvSpPr/>
                  <p:nvPr/>
                </p:nvSpPr>
                <p:spPr>
                  <a:xfrm>
                    <a:off x="7660968" y="1751777"/>
                    <a:ext cx="1040580" cy="450645"/>
                  </a:xfrm>
                  <a:custGeom>
                    <a:avLst/>
                    <a:gdLst>
                      <a:gd name="connsiteX0" fmla="*/ 0 w 1040580"/>
                      <a:gd name="connsiteY0" fmla="*/ 0 h 450645"/>
                      <a:gd name="connsiteX1" fmla="*/ 1040580 w 1040580"/>
                      <a:gd name="connsiteY1" fmla="*/ 8193 h 450645"/>
                      <a:gd name="connsiteX2" fmla="*/ 1032387 w 1040580"/>
                      <a:gd name="connsiteY2" fmla="*/ 450645 h 450645"/>
                      <a:gd name="connsiteX3" fmla="*/ 16387 w 1040580"/>
                      <a:gd name="connsiteY3" fmla="*/ 442451 h 450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0580" h="450645">
                        <a:moveTo>
                          <a:pt x="0" y="0"/>
                        </a:moveTo>
                        <a:lnTo>
                          <a:pt x="1040580" y="8193"/>
                        </a:lnTo>
                        <a:lnTo>
                          <a:pt x="1032387" y="450645"/>
                        </a:lnTo>
                        <a:lnTo>
                          <a:pt x="16387" y="442451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25"/>
                  </a:p>
                </p:txBody>
              </p: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93CB740-A959-324E-A382-30F8D53E503B}"/>
                      </a:ext>
                    </a:extLst>
                  </p:cNvPr>
                  <p:cNvCxnSpPr/>
                  <p:nvPr/>
                </p:nvCxnSpPr>
                <p:spPr>
                  <a:xfrm>
                    <a:off x="8501629" y="1751777"/>
                    <a:ext cx="0" cy="450645"/>
                  </a:xfrm>
                  <a:prstGeom prst="line">
                    <a:avLst/>
                  </a:prstGeom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C73E08A-453C-C347-8C1B-1489E8E6C4A0}"/>
                      </a:ext>
                    </a:extLst>
                  </p:cNvPr>
                  <p:cNvCxnSpPr/>
                  <p:nvPr/>
                </p:nvCxnSpPr>
                <p:spPr>
                  <a:xfrm>
                    <a:off x="8268933" y="1751777"/>
                    <a:ext cx="0" cy="450645"/>
                  </a:xfrm>
                  <a:prstGeom prst="line">
                    <a:avLst/>
                  </a:prstGeom>
                  <a:ln w="3175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782B9AB-A3F3-1F48-944B-0CF6142A35B2}"/>
                  </a:ext>
                </a:extLst>
              </p:cNvPr>
              <p:cNvCxnSpPr/>
              <p:nvPr/>
            </p:nvCxnSpPr>
            <p:spPr>
              <a:xfrm>
                <a:off x="4651574" y="5695160"/>
                <a:ext cx="134321" cy="2144"/>
              </a:xfrm>
              <a:prstGeom prst="straightConnector1">
                <a:avLst/>
              </a:prstGeom>
              <a:ln w="3175" cmpd="sng"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2A2257E2-2D5F-BA4A-9EFC-E037D92DCACF}"/>
                  </a:ext>
                </a:extLst>
              </p:cNvPr>
              <p:cNvCxnSpPr/>
              <p:nvPr/>
            </p:nvCxnSpPr>
            <p:spPr>
              <a:xfrm flipV="1">
                <a:off x="5624063" y="5703111"/>
                <a:ext cx="90933" cy="1223"/>
              </a:xfrm>
              <a:prstGeom prst="straightConnector1">
                <a:avLst/>
              </a:prstGeom>
              <a:ln w="3175" cmpd="sng"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872EC9CF-7BB7-B74B-9D10-99F41946E125}"/>
                  </a:ext>
                </a:extLst>
              </p:cNvPr>
              <p:cNvCxnSpPr/>
              <p:nvPr/>
            </p:nvCxnSpPr>
            <p:spPr>
              <a:xfrm>
                <a:off x="6085949" y="5707469"/>
                <a:ext cx="92591" cy="174"/>
              </a:xfrm>
              <a:prstGeom prst="straightConnector1">
                <a:avLst/>
              </a:prstGeom>
              <a:ln w="3175" cmpd="sng"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8BBB68D-7804-654D-8780-59B2A987D2C8}"/>
                  </a:ext>
                </a:extLst>
              </p:cNvPr>
              <p:cNvCxnSpPr/>
              <p:nvPr/>
            </p:nvCxnSpPr>
            <p:spPr>
              <a:xfrm>
                <a:off x="6549495" y="5707642"/>
                <a:ext cx="135039" cy="2410"/>
              </a:xfrm>
              <a:prstGeom prst="straightConnector1">
                <a:avLst/>
              </a:prstGeom>
              <a:ln w="3175" cmpd="sng"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08EE3D21-D158-714D-AF05-16A7D3316F49}"/>
                  </a:ext>
                </a:extLst>
              </p:cNvPr>
              <p:cNvCxnSpPr/>
              <p:nvPr/>
            </p:nvCxnSpPr>
            <p:spPr>
              <a:xfrm>
                <a:off x="5156849" y="5692467"/>
                <a:ext cx="96260" cy="2671"/>
              </a:xfrm>
              <a:prstGeom prst="straightConnector1">
                <a:avLst/>
              </a:prstGeom>
              <a:ln w="3175" cmpd="sng"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F08DB267-48F5-374C-973C-ECC8DDD03204}"/>
              </a:ext>
            </a:extLst>
          </p:cNvPr>
          <p:cNvSpPr txBox="1"/>
          <p:nvPr/>
        </p:nvSpPr>
        <p:spPr>
          <a:xfrm>
            <a:off x="7683514" y="3955891"/>
            <a:ext cx="1093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PISA</a:t>
            </a:r>
          </a:p>
          <a:p>
            <a:pPr algn="ctr"/>
            <a:r>
              <a:rPr lang="en-US" sz="1500" i="1" dirty="0"/>
              <a:t>aka</a:t>
            </a:r>
            <a:r>
              <a:rPr lang="en-US" sz="1500" dirty="0"/>
              <a:t> “RMT”</a:t>
            </a:r>
          </a:p>
        </p:txBody>
      </p:sp>
    </p:spTree>
    <p:extLst>
      <p:ext uri="{BB962C8B-B14F-4D97-AF65-F5344CB8AC3E}">
        <p14:creationId xmlns:p14="http://schemas.microsoft.com/office/powerpoint/2010/main" val="5388867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8|2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8|2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8|29.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08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08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">
    <a:majorFont>
      <a:latin typeface="小塚ゴシック Pro L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小塚ゴシック Pro L"/>
      <a:ea typeface=""/>
      <a:cs typeface=""/>
      <a:font script="Jpan" typeface="ＭＳ Ｐ明朝"/>
      <a:font script="Hang" typeface="맑은 고딕"/>
      <a:font script="Hans" typeface="黑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">
    <a:majorFont>
      <a:latin typeface="小塚ゴシック Pro L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小塚ゴシック Pro L"/>
      <a:ea typeface=""/>
      <a:cs typeface=""/>
      <a:font script="Jpan" typeface="ＭＳ Ｐ明朝"/>
      <a:font script="Hang" typeface="맑은 고딕"/>
      <a:font script="Hans" typeface="黑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39565</TotalTime>
  <Words>2485</Words>
  <Application>Microsoft Macintosh PowerPoint</Application>
  <PresentationFormat>On-screen Show (16:9)</PresentationFormat>
  <Paragraphs>491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Courier</vt:lpstr>
      <vt:lpstr>Times New Roman</vt:lpstr>
      <vt:lpstr>Wingdings</vt:lpstr>
      <vt:lpstr>Default Design</vt:lpstr>
      <vt:lpstr>PowerPoint Presentation</vt:lpstr>
      <vt:lpstr>Context</vt:lpstr>
      <vt:lpstr>PowerPoint Presentation</vt:lpstr>
      <vt:lpstr>You said</vt:lpstr>
      <vt:lpstr>“Programmable switches run 10x slower, consume more power and cost more.”</vt:lpstr>
      <vt:lpstr>Packet Forwarding Speeds</vt:lpstr>
      <vt:lpstr>Packet Forwarding Speeds</vt:lpstr>
      <vt:lpstr>Domain Specific Processors</vt:lpstr>
      <vt:lpstr>Domain Specific Processors</vt:lpstr>
      <vt:lpstr>Network systems tend to be designed  “bottom-up”</vt:lpstr>
      <vt:lpstr>What if they could be programmed “top-down”?</vt:lpstr>
      <vt:lpstr>You said</vt:lpstr>
      <vt:lpstr>The RMT design [2013]</vt:lpstr>
      <vt:lpstr>PowerPoint Presentation</vt:lpstr>
      <vt:lpstr>PowerPoint Presentation</vt:lpstr>
      <vt:lpstr>You said</vt:lpstr>
      <vt:lpstr>PISA: Protocol Independent Switch Architecture</vt:lpstr>
      <vt:lpstr>PISA: Protocol Independent Switch Architecture</vt:lpstr>
      <vt:lpstr>PowerPoint Presentation</vt:lpstr>
      <vt:lpstr>PISA: Protocol Independent Switch Architecture</vt:lpstr>
      <vt:lpstr>P4 program example: Parsing Headers</vt:lpstr>
      <vt:lpstr>P4 program example</vt:lpstr>
      <vt:lpstr>How programmability is used </vt:lpstr>
      <vt:lpstr>Reducing complexity</vt:lpstr>
      <vt:lpstr>Reducing complexity</vt:lpstr>
      <vt:lpstr>How programmability is used </vt:lpstr>
      <vt:lpstr>Protocol complexity 20 years ago</vt:lpstr>
      <vt:lpstr>PowerPoint Presentation</vt:lpstr>
      <vt:lpstr>Example new features</vt:lpstr>
      <vt:lpstr>Example new features</vt:lpstr>
      <vt:lpstr>How programmability is used </vt:lpstr>
      <vt:lpstr>PowerPoint Presentation</vt:lpstr>
      <vt:lpstr>PowerPoint Presentation</vt:lpstr>
      <vt:lpstr>PowerPoint Presentation</vt:lpstr>
      <vt:lpstr>These seem like pretty important questions</vt:lpstr>
      <vt:lpstr>INT: In-band Network Telemetry</vt:lpstr>
      <vt:lpstr>Example using INT</vt:lpstr>
      <vt:lpstr>End.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Load-Balancing to Build High-Performance Routers - PhD Oral Exam</dc:title>
  <dc:subject>Load-Balanced Routers</dc:subject>
  <dc:creator>Isaac Keslassy</dc:creator>
  <cp:lastModifiedBy>Mckeown, Nick</cp:lastModifiedBy>
  <cp:revision>1413</cp:revision>
  <dcterms:created xsi:type="dcterms:W3CDTF">2011-02-18T00:15:55Z</dcterms:created>
  <dcterms:modified xsi:type="dcterms:W3CDTF">2020-04-29T15:18:22Z</dcterms:modified>
</cp:coreProperties>
</file>